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3" r:id="rId1"/>
  </p:sldMasterIdLst>
  <p:sldIdLst>
    <p:sldId id="258" r:id="rId2"/>
  </p:sldIdLst>
  <p:sldSz cx="43891200" cy="329184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F02FB09-DAD5-440C-85F1-6EF94D86DC61}">
          <p14:sldIdLst/>
        </p14:section>
        <p14:section name="Untitled Section" id="{80667890-C479-46B2-8C28-2CB775178BB0}">
          <p14:sldIdLst>
            <p14:sldId id="258"/>
          </p14:sldIdLst>
        </p14:section>
      </p14:sectionLst>
    </p:ext>
    <p:ext uri="{EFAFB233-063F-42B5-8137-9DF3F51BA10A}">
      <p15:sldGuideLst xmlns:p15="http://schemas.microsoft.com/office/powerpoint/2012/main">
        <p15:guide id="1" orient="horz" pos="6732" userDrawn="1">
          <p15:clr>
            <a:srgbClr val="A4A3A4"/>
          </p15:clr>
        </p15:guide>
        <p15:guide id="2" pos="471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uhammad Mughal" initials="MM [2]" lastIdx="4" clrIdx="6">
    <p:extLst>
      <p:ext uri="{19B8F6BF-5375-455C-9EA6-DF929625EA0E}">
        <p15:presenceInfo xmlns:p15="http://schemas.microsoft.com/office/powerpoint/2012/main" userId="S::Muhammad.Mughal@albertahealthservices.ca::889149a5-5531-4ddc-9104-ba25d309562a" providerId="AD"/>
      </p:ext>
    </p:extLst>
  </p:cmAuthor>
  <p:cmAuthor id="1" name="Lisa Allen Scott" initials="LAS" lastIdx="7" clrIdx="0">
    <p:extLst>
      <p:ext uri="{19B8F6BF-5375-455C-9EA6-DF929625EA0E}">
        <p15:presenceInfo xmlns:p15="http://schemas.microsoft.com/office/powerpoint/2012/main" userId="S::Lisa.AllenScott@albertahealthservices.ca::42b3af96-4ac5-4e15-9699-0024fcd277d2" providerId="AD"/>
      </p:ext>
    </p:extLst>
  </p:cmAuthor>
  <p:cmAuthor id="8" name="Howie Thomson" initials="HT" lastIdx="1" clrIdx="7">
    <p:extLst>
      <p:ext uri="{19B8F6BF-5375-455C-9EA6-DF929625EA0E}">
        <p15:presenceInfo xmlns:p15="http://schemas.microsoft.com/office/powerpoint/2012/main" userId="13bf592ee76be885" providerId="Windows Live"/>
      </p:ext>
    </p:extLst>
  </p:cmAuthor>
  <p:cmAuthor id="2" name="Curtis Mabilangan" initials="CM" lastIdx="6" clrIdx="1">
    <p:extLst>
      <p:ext uri="{19B8F6BF-5375-455C-9EA6-DF929625EA0E}">
        <p15:presenceInfo xmlns:p15="http://schemas.microsoft.com/office/powerpoint/2012/main" userId="S-1-5-21-38857442-2693285798-3636612711-1404087" providerId="AD"/>
      </p:ext>
    </p:extLst>
  </p:cmAuthor>
  <p:cmAuthor id="3" name="Gary Teare" initials="GT" lastIdx="9" clrIdx="2">
    <p:extLst>
      <p:ext uri="{19B8F6BF-5375-455C-9EA6-DF929625EA0E}">
        <p15:presenceInfo xmlns:p15="http://schemas.microsoft.com/office/powerpoint/2012/main" userId="S::Gary.Teare@albertahealthservices.ca::9a7da2f5-968d-4ee8-8e66-63bae12b5012" providerId="AD"/>
      </p:ext>
    </p:extLst>
  </p:cmAuthor>
  <p:cmAuthor id="4" name="Emily McKenzie" initials="EM" lastIdx="19" clrIdx="3">
    <p:extLst>
      <p:ext uri="{19B8F6BF-5375-455C-9EA6-DF929625EA0E}">
        <p15:presenceInfo xmlns:p15="http://schemas.microsoft.com/office/powerpoint/2012/main" userId="S::emckenzi@ucalgary.ca::ef0b3f1f-6433-4b03-b001-12568744cbbd" providerId="AD"/>
      </p:ext>
    </p:extLst>
  </p:cmAuthor>
  <p:cmAuthor id="5" name="Muhammad Mughal" initials="MM" lastIdx="1" clrIdx="4">
    <p:extLst>
      <p:ext uri="{19B8F6BF-5375-455C-9EA6-DF929625EA0E}">
        <p15:presenceInfo xmlns:p15="http://schemas.microsoft.com/office/powerpoint/2012/main" userId="S-1-5-21-38857442-2693285798-3636612711-15495259" providerId="AD"/>
      </p:ext>
    </p:extLst>
  </p:cmAuthor>
  <p:cmAuthor id="6" name="Kamala Adhikari Dahal" initials="KAD" lastIdx="12" clrIdx="5">
    <p:extLst>
      <p:ext uri="{19B8F6BF-5375-455C-9EA6-DF929625EA0E}">
        <p15:presenceInfo xmlns:p15="http://schemas.microsoft.com/office/powerpoint/2012/main" userId="S::Kamala.AdhikariDahal@albertahealthservices.ca::fff0dfa3-20b9-458d-8d0c-e76843491e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8F98"/>
    <a:srgbClr val="5B6770"/>
    <a:srgbClr val="7D9E53"/>
    <a:srgbClr val="005F85"/>
    <a:srgbClr val="86D1D8"/>
    <a:srgbClr val="00AEBD"/>
    <a:srgbClr val="E6F4F6"/>
    <a:srgbClr val="E08741"/>
    <a:srgbClr val="EAA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97" autoAdjust="0"/>
    <p:restoredTop sz="96395" autoAdjust="0"/>
  </p:normalViewPr>
  <p:slideViewPr>
    <p:cSldViewPr>
      <p:cViewPr>
        <p:scale>
          <a:sx n="21" d="100"/>
          <a:sy n="21" d="100"/>
        </p:scale>
        <p:origin x="556" y="16"/>
      </p:cViewPr>
      <p:guideLst>
        <p:guide orient="horz" pos="6732"/>
        <p:guide pos="4716"/>
      </p:guideLst>
    </p:cSldViewPr>
  </p:slideViewPr>
  <p:notesTextViewPr>
    <p:cViewPr>
      <p:scale>
        <a:sx n="100" d="100"/>
        <a:sy n="100" d="100"/>
      </p:scale>
      <p:origin x="0" y="0"/>
    </p:cViewPr>
  </p:notesTextViewPr>
  <p:sorterViewPr>
    <p:cViewPr>
      <p:scale>
        <a:sx n="100" d="100"/>
        <a:sy n="100" d="100"/>
      </p:scale>
      <p:origin x="0" y="-372"/>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A9B6CB-C281-41B4-BC3E-91DD4B9C7D49}"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en-US"/>
        </a:p>
      </dgm:t>
    </dgm:pt>
    <dgm:pt modelId="{F62EE681-88A4-4FD3-9107-F33F8C250CD0}">
      <dgm:prSet phldrT="[Text]"/>
      <dgm:spPr>
        <a:solidFill>
          <a:srgbClr val="00B0F0"/>
        </a:solidFill>
      </dgm:spPr>
      <dgm:t>
        <a:bodyPr/>
        <a:lstStyle/>
        <a:p>
          <a:r>
            <a:rPr lang="en-US" dirty="0">
              <a:latin typeface="Arial Black" panose="020B0A04020102020204" pitchFamily="34" charset="0"/>
              <a:cs typeface="Times New Roman" panose="02020603050405020304" pitchFamily="18" charset="0"/>
            </a:rPr>
            <a:t>Policy Factors</a:t>
          </a:r>
        </a:p>
        <a:p>
          <a:r>
            <a:rPr lang="en-US" dirty="0">
              <a:latin typeface="Times New Roman" panose="02020603050405020304" pitchFamily="18" charset="0"/>
              <a:cs typeface="Times New Roman" panose="02020603050405020304" pitchFamily="18" charset="0"/>
            </a:rPr>
            <a:t>» Healthcare cost</a:t>
          </a:r>
        </a:p>
      </dgm:t>
    </dgm:pt>
    <dgm:pt modelId="{148335AB-9564-44AB-B729-A48DA357BB66}" type="parTrans" cxnId="{AB5DB9DD-8445-442D-ABA6-167DB6CF26EE}">
      <dgm:prSet/>
      <dgm:spPr/>
      <dgm:t>
        <a:bodyPr/>
        <a:lstStyle/>
        <a:p>
          <a:endParaRPr lang="en-US"/>
        </a:p>
      </dgm:t>
    </dgm:pt>
    <dgm:pt modelId="{5763C04A-3440-4CFF-8361-CBD8CF3C57B8}" type="sibTrans" cxnId="{AB5DB9DD-8445-442D-ABA6-167DB6CF26EE}">
      <dgm:prSet/>
      <dgm:spPr/>
      <dgm:t>
        <a:bodyPr/>
        <a:lstStyle/>
        <a:p>
          <a:endParaRPr lang="en-US"/>
        </a:p>
      </dgm:t>
    </dgm:pt>
    <dgm:pt modelId="{E2A72C30-0001-4B4A-806E-3950CF52D3EC}">
      <dgm:prSet phldrT="[Text]"/>
      <dgm:spPr>
        <a:solidFill>
          <a:srgbClr val="CC00CC"/>
        </a:solidFill>
      </dgm:spPr>
      <dgm:t>
        <a:bodyPr/>
        <a:lstStyle/>
        <a:p>
          <a:r>
            <a:rPr lang="en-US" dirty="0">
              <a:latin typeface="Arial Black" panose="020B0A04020102020204" pitchFamily="34" charset="0"/>
            </a:rPr>
            <a:t>Community Factors</a:t>
          </a:r>
        </a:p>
        <a:p>
          <a:r>
            <a:rPr lang="en-US" dirty="0">
              <a:latin typeface="Arial" panose="020B0604020202020204" pitchFamily="34" charset="0"/>
              <a:cs typeface="Arial" panose="020B0604020202020204" pitchFamily="34" charset="0"/>
            </a:rPr>
            <a:t>» </a:t>
          </a:r>
          <a:r>
            <a:rPr lang="en-US" dirty="0"/>
            <a:t>Nepali culture</a:t>
          </a:r>
        </a:p>
      </dgm:t>
    </dgm:pt>
    <dgm:pt modelId="{E79FA390-975C-43AA-8620-23052047371A}" type="parTrans" cxnId="{023BAEFA-D5C0-4562-B2CF-FB14519476D7}">
      <dgm:prSet/>
      <dgm:spPr/>
      <dgm:t>
        <a:bodyPr/>
        <a:lstStyle/>
        <a:p>
          <a:endParaRPr lang="en-US"/>
        </a:p>
      </dgm:t>
    </dgm:pt>
    <dgm:pt modelId="{EE9FD9FA-E91B-46AA-B417-C18885756BCB}" type="sibTrans" cxnId="{023BAEFA-D5C0-4562-B2CF-FB14519476D7}">
      <dgm:prSet/>
      <dgm:spPr/>
      <dgm:t>
        <a:bodyPr/>
        <a:lstStyle/>
        <a:p>
          <a:endParaRPr lang="en-US"/>
        </a:p>
      </dgm:t>
    </dgm:pt>
    <dgm:pt modelId="{029F4A56-E5EC-4D2D-8CE1-A5A6F049C553}">
      <dgm:prSet phldrT="[Text]" custT="1"/>
      <dgm:spPr>
        <a:solidFill>
          <a:schemeClr val="accent1"/>
        </a:solidFill>
      </dgm:spPr>
      <dgm:t>
        <a:bodyPr/>
        <a:lstStyle/>
        <a:p>
          <a:pPr algn="ctr"/>
          <a:endParaRPr lang="en-US" sz="1000" dirty="0"/>
        </a:p>
        <a:p>
          <a:pPr algn="ctr"/>
          <a:endParaRPr lang="en-US" sz="1000" dirty="0"/>
        </a:p>
        <a:p>
          <a:pPr algn="l"/>
          <a:endParaRPr lang="en-US" sz="2000" dirty="0">
            <a:latin typeface="Times New Roman" panose="02020603050405020304" pitchFamily="18" charset="0"/>
            <a:cs typeface="Times New Roman" panose="02020603050405020304" pitchFamily="18" charset="0"/>
          </a:endParaRPr>
        </a:p>
        <a:p>
          <a:pPr algn="l"/>
          <a:endParaRPr lang="en-US" sz="2000" dirty="0">
            <a:latin typeface="Times New Roman" panose="02020603050405020304" pitchFamily="18" charset="0"/>
            <a:cs typeface="Times New Roman" panose="02020603050405020304" pitchFamily="18" charset="0"/>
          </a:endParaRPr>
        </a:p>
        <a:p>
          <a:pPr algn="ctr"/>
          <a:endParaRPr lang="en-US" sz="2800" dirty="0"/>
        </a:p>
        <a:p>
          <a:pPr algn="ctr"/>
          <a:endParaRPr lang="en-US" sz="2800" dirty="0"/>
        </a:p>
        <a:p>
          <a:pPr algn="ctr"/>
          <a:endParaRPr lang="en-US" sz="2800" dirty="0"/>
        </a:p>
        <a:p>
          <a:pPr algn="ctr"/>
          <a:r>
            <a:rPr lang="en-US" sz="2800" b="0" dirty="0">
              <a:latin typeface="Arial Black" panose="020B0A04020102020204" pitchFamily="34" charset="0"/>
              <a:cs typeface="Times New Roman" panose="02020603050405020304" pitchFamily="18" charset="0"/>
            </a:rPr>
            <a:t>Institutional/Structural Factors</a:t>
          </a: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 Long wait time</a:t>
          </a:r>
        </a:p>
        <a:p>
          <a:pPr algn="ctr"/>
          <a:r>
            <a:rPr lang="en-US" sz="2800" dirty="0">
              <a:latin typeface="Times New Roman" panose="02020603050405020304" pitchFamily="18" charset="0"/>
              <a:cs typeface="Times New Roman" panose="02020603050405020304" pitchFamily="18" charset="0"/>
            </a:rPr>
            <a:t>» Service availability</a:t>
          </a:r>
        </a:p>
        <a:p>
          <a:pPr algn="ctr"/>
          <a:r>
            <a:rPr lang="en-US" sz="2800" dirty="0">
              <a:latin typeface="Times New Roman" panose="02020603050405020304" pitchFamily="18" charset="0"/>
              <a:cs typeface="Times New Roman" panose="02020603050405020304" pitchFamily="18" charset="0"/>
            </a:rPr>
            <a:t>» Workplace policy</a:t>
          </a:r>
        </a:p>
        <a:p>
          <a:pPr algn="ctr"/>
          <a:r>
            <a:rPr lang="en-US" sz="2800" dirty="0">
              <a:latin typeface="Times New Roman" panose="02020603050405020304" pitchFamily="18" charset="0"/>
              <a:cs typeface="Times New Roman" panose="02020603050405020304" pitchFamily="18" charset="0"/>
            </a:rPr>
            <a:t>» Transportation</a:t>
          </a:r>
        </a:p>
        <a:p>
          <a:pPr algn="ctr"/>
          <a:endParaRPr lang="en-US" sz="500" dirty="0">
            <a:latin typeface="Arial" panose="020B0604020202020204" pitchFamily="34" charset="0"/>
            <a:cs typeface="Arial" panose="020B0604020202020204" pitchFamily="34" charset="0"/>
          </a:endParaRPr>
        </a:p>
        <a:p>
          <a:pPr algn="ctr"/>
          <a:endParaRPr lang="en-US" sz="500" dirty="0"/>
        </a:p>
      </dgm:t>
    </dgm:pt>
    <dgm:pt modelId="{8BA2FFC8-1090-4CF8-9D0E-D449632A17CD}" type="parTrans" cxnId="{6D3AA681-2C05-4EA9-92B8-AA9AEEBB9142}">
      <dgm:prSet/>
      <dgm:spPr/>
      <dgm:t>
        <a:bodyPr/>
        <a:lstStyle/>
        <a:p>
          <a:endParaRPr lang="en-US"/>
        </a:p>
      </dgm:t>
    </dgm:pt>
    <dgm:pt modelId="{2761710A-2DDD-40E1-A0CA-02E06FD48E3D}" type="sibTrans" cxnId="{6D3AA681-2C05-4EA9-92B8-AA9AEEBB9142}">
      <dgm:prSet/>
      <dgm:spPr/>
      <dgm:t>
        <a:bodyPr/>
        <a:lstStyle/>
        <a:p>
          <a:endParaRPr lang="en-US"/>
        </a:p>
      </dgm:t>
    </dgm:pt>
    <dgm:pt modelId="{1D690114-3D32-46E8-A506-3F17B848334B}">
      <dgm:prSet phldrT="[Text]" custT="1"/>
      <dgm:spPr>
        <a:solidFill>
          <a:srgbClr val="FFFF00"/>
        </a:solidFill>
      </dgm:spPr>
      <dgm:t>
        <a:bodyPr/>
        <a:lstStyle/>
        <a:p>
          <a:endParaRPr lang="en-US" sz="1100" i="1" dirty="0"/>
        </a:p>
        <a:p>
          <a:r>
            <a:rPr lang="en-US" sz="2800" i="0" dirty="0">
              <a:latin typeface="Arial Black" panose="020B0A04020102020204" pitchFamily="34" charset="0"/>
              <a:cs typeface="Times New Roman" panose="02020603050405020304" pitchFamily="18" charset="0"/>
            </a:rPr>
            <a:t>Personal and intra- personal factors</a:t>
          </a:r>
        </a:p>
        <a:p>
          <a:r>
            <a:rPr lang="en-US" sz="2800" i="0" dirty="0">
              <a:latin typeface="Times New Roman" panose="02020603050405020304" pitchFamily="18" charset="0"/>
              <a:cs typeface="Times New Roman" panose="02020603050405020304" pitchFamily="18" charset="0"/>
            </a:rPr>
            <a:t>» Language</a:t>
          </a:r>
        </a:p>
        <a:p>
          <a:r>
            <a:rPr lang="en-US" sz="2800" i="0" dirty="0">
              <a:latin typeface="Times New Roman" panose="02020603050405020304" pitchFamily="18" charset="0"/>
              <a:cs typeface="Times New Roman" panose="02020603050405020304" pitchFamily="18" charset="0"/>
            </a:rPr>
            <a:t>» Knowledge</a:t>
          </a:r>
        </a:p>
        <a:p>
          <a:r>
            <a:rPr lang="en-US" sz="2800" i="0" dirty="0">
              <a:latin typeface="Times New Roman" panose="02020603050405020304" pitchFamily="18" charset="0"/>
              <a:cs typeface="Times New Roman" panose="02020603050405020304" pitchFamily="18" charset="0"/>
            </a:rPr>
            <a:t>» Behavior of physicians</a:t>
          </a:r>
        </a:p>
        <a:p>
          <a:endParaRPr lang="en-US" sz="1000" dirty="0"/>
        </a:p>
      </dgm:t>
    </dgm:pt>
    <dgm:pt modelId="{6983C931-9BCF-444F-A4D3-6706AEA04ABB}" type="parTrans" cxnId="{997C5DD9-0CB9-4030-83F4-675089E40554}">
      <dgm:prSet/>
      <dgm:spPr/>
      <dgm:t>
        <a:bodyPr/>
        <a:lstStyle/>
        <a:p>
          <a:endParaRPr lang="en-US"/>
        </a:p>
      </dgm:t>
    </dgm:pt>
    <dgm:pt modelId="{1712218A-1D09-45E9-BF02-40C25E569D68}" type="sibTrans" cxnId="{997C5DD9-0CB9-4030-83F4-675089E40554}">
      <dgm:prSet/>
      <dgm:spPr/>
      <dgm:t>
        <a:bodyPr/>
        <a:lstStyle/>
        <a:p>
          <a:endParaRPr lang="en-US"/>
        </a:p>
      </dgm:t>
    </dgm:pt>
    <dgm:pt modelId="{D801C0C3-4B53-4C9B-BBC4-5C38498ABC6E}" type="pres">
      <dgm:prSet presAssocID="{FEA9B6CB-C281-41B4-BC3E-91DD4B9C7D49}" presName="Name0" presStyleCnt="0">
        <dgm:presLayoutVars>
          <dgm:chMax val="7"/>
          <dgm:resizeHandles val="exact"/>
        </dgm:presLayoutVars>
      </dgm:prSet>
      <dgm:spPr/>
    </dgm:pt>
    <dgm:pt modelId="{33DDAE89-D69C-4ECE-A8A0-C8B2F4B79F35}" type="pres">
      <dgm:prSet presAssocID="{FEA9B6CB-C281-41B4-BC3E-91DD4B9C7D49}" presName="comp1" presStyleCnt="0"/>
      <dgm:spPr/>
    </dgm:pt>
    <dgm:pt modelId="{12FA0222-CA19-4380-835F-08F07C7AFDCB}" type="pres">
      <dgm:prSet presAssocID="{FEA9B6CB-C281-41B4-BC3E-91DD4B9C7D49}" presName="circle1" presStyleLbl="node1" presStyleIdx="0" presStyleCnt="4" custLinFactNeighborX="-5616" custLinFactNeighborY="-53296"/>
      <dgm:spPr/>
    </dgm:pt>
    <dgm:pt modelId="{6B4B178B-2A19-4F83-9ADB-46A82382182E}" type="pres">
      <dgm:prSet presAssocID="{FEA9B6CB-C281-41B4-BC3E-91DD4B9C7D49}" presName="c1text" presStyleLbl="node1" presStyleIdx="0" presStyleCnt="4">
        <dgm:presLayoutVars>
          <dgm:bulletEnabled val="1"/>
        </dgm:presLayoutVars>
      </dgm:prSet>
      <dgm:spPr/>
    </dgm:pt>
    <dgm:pt modelId="{A167F72A-E118-42EC-86F2-2F1E18B267D9}" type="pres">
      <dgm:prSet presAssocID="{FEA9B6CB-C281-41B4-BC3E-91DD4B9C7D49}" presName="comp2" presStyleCnt="0"/>
      <dgm:spPr/>
    </dgm:pt>
    <dgm:pt modelId="{D2809C44-4CD5-449E-990C-75BB924AB5BC}" type="pres">
      <dgm:prSet presAssocID="{FEA9B6CB-C281-41B4-BC3E-91DD4B9C7D49}" presName="circle2" presStyleLbl="node1" presStyleIdx="1" presStyleCnt="4" custScaleX="125000" custLinFactNeighborX="1623" custLinFactNeighborY="-43988"/>
      <dgm:spPr/>
    </dgm:pt>
    <dgm:pt modelId="{CA04A879-476D-4DF1-AFAC-C5ABA9CFA86A}" type="pres">
      <dgm:prSet presAssocID="{FEA9B6CB-C281-41B4-BC3E-91DD4B9C7D49}" presName="c2text" presStyleLbl="node1" presStyleIdx="1" presStyleCnt="4">
        <dgm:presLayoutVars>
          <dgm:bulletEnabled val="1"/>
        </dgm:presLayoutVars>
      </dgm:prSet>
      <dgm:spPr/>
    </dgm:pt>
    <dgm:pt modelId="{25A89F85-33A2-411A-A3B7-594B121FF66E}" type="pres">
      <dgm:prSet presAssocID="{FEA9B6CB-C281-41B4-BC3E-91DD4B9C7D49}" presName="comp3" presStyleCnt="0"/>
      <dgm:spPr/>
    </dgm:pt>
    <dgm:pt modelId="{BEDAA82A-7884-4518-B924-F781AA6C2184}" type="pres">
      <dgm:prSet presAssocID="{FEA9B6CB-C281-41B4-BC3E-91DD4B9C7D49}" presName="circle3" presStyleLbl="node1" presStyleIdx="2" presStyleCnt="4" custScaleX="166667" custLinFactNeighborX="4063" custLinFactNeighborY="-56389"/>
      <dgm:spPr/>
    </dgm:pt>
    <dgm:pt modelId="{39F6FEDF-C4A9-41C9-B11F-D83C9337DF3A}" type="pres">
      <dgm:prSet presAssocID="{FEA9B6CB-C281-41B4-BC3E-91DD4B9C7D49}" presName="c3text" presStyleLbl="node1" presStyleIdx="2" presStyleCnt="4">
        <dgm:presLayoutVars>
          <dgm:bulletEnabled val="1"/>
        </dgm:presLayoutVars>
      </dgm:prSet>
      <dgm:spPr/>
    </dgm:pt>
    <dgm:pt modelId="{62C6156A-AE4D-48BE-A1AD-B1B103E5873C}" type="pres">
      <dgm:prSet presAssocID="{FEA9B6CB-C281-41B4-BC3E-91DD4B9C7D49}" presName="comp4" presStyleCnt="0"/>
      <dgm:spPr/>
    </dgm:pt>
    <dgm:pt modelId="{D448D853-FE0D-47BB-9509-ECA03961C1CE}" type="pres">
      <dgm:prSet presAssocID="{FEA9B6CB-C281-41B4-BC3E-91DD4B9C7D49}" presName="circle4" presStyleLbl="node1" presStyleIdx="3" presStyleCnt="4" custScaleX="250000" custScaleY="79792" custLinFactNeighborX="10872" custLinFactNeighborY="-54152"/>
      <dgm:spPr/>
    </dgm:pt>
    <dgm:pt modelId="{57E3422E-D350-4D5C-9C80-A4FC090FE35E}" type="pres">
      <dgm:prSet presAssocID="{FEA9B6CB-C281-41B4-BC3E-91DD4B9C7D49}" presName="c4text" presStyleLbl="node1" presStyleIdx="3" presStyleCnt="4">
        <dgm:presLayoutVars>
          <dgm:bulletEnabled val="1"/>
        </dgm:presLayoutVars>
      </dgm:prSet>
      <dgm:spPr/>
    </dgm:pt>
  </dgm:ptLst>
  <dgm:cxnLst>
    <dgm:cxn modelId="{67D81D08-6AAE-468A-9994-C4FF9A4CD8B8}" type="presOf" srcId="{1D690114-3D32-46E8-A506-3F17B848334B}" destId="{D448D853-FE0D-47BB-9509-ECA03961C1CE}" srcOrd="0" destOrd="0" presId="urn:microsoft.com/office/officeart/2005/8/layout/venn2"/>
    <dgm:cxn modelId="{5C967E14-810A-4EEE-9FA1-0455D7198FFD}" type="presOf" srcId="{F62EE681-88A4-4FD3-9107-F33F8C250CD0}" destId="{12FA0222-CA19-4380-835F-08F07C7AFDCB}" srcOrd="0" destOrd="0" presId="urn:microsoft.com/office/officeart/2005/8/layout/venn2"/>
    <dgm:cxn modelId="{8826CE26-AE3C-4EBC-A25A-8211EFD5C083}" type="presOf" srcId="{E2A72C30-0001-4B4A-806E-3950CF52D3EC}" destId="{D2809C44-4CD5-449E-990C-75BB924AB5BC}" srcOrd="0" destOrd="0" presId="urn:microsoft.com/office/officeart/2005/8/layout/venn2"/>
    <dgm:cxn modelId="{B1D08E58-9486-4F0F-9D99-C18E5D960548}" type="presOf" srcId="{F62EE681-88A4-4FD3-9107-F33F8C250CD0}" destId="{6B4B178B-2A19-4F83-9ADB-46A82382182E}" srcOrd="1" destOrd="0" presId="urn:microsoft.com/office/officeart/2005/8/layout/venn2"/>
    <dgm:cxn modelId="{6D3AA681-2C05-4EA9-92B8-AA9AEEBB9142}" srcId="{FEA9B6CB-C281-41B4-BC3E-91DD4B9C7D49}" destId="{029F4A56-E5EC-4D2D-8CE1-A5A6F049C553}" srcOrd="2" destOrd="0" parTransId="{8BA2FFC8-1090-4CF8-9D0E-D449632A17CD}" sibTransId="{2761710A-2DDD-40E1-A0CA-02E06FD48E3D}"/>
    <dgm:cxn modelId="{893C68B1-379A-40C9-ADCB-63B828F0D9B5}" type="presOf" srcId="{E2A72C30-0001-4B4A-806E-3950CF52D3EC}" destId="{CA04A879-476D-4DF1-AFAC-C5ABA9CFA86A}" srcOrd="1" destOrd="0" presId="urn:microsoft.com/office/officeart/2005/8/layout/venn2"/>
    <dgm:cxn modelId="{BA054FB2-57F3-4112-99AD-0B2B210A6E65}" type="presOf" srcId="{1D690114-3D32-46E8-A506-3F17B848334B}" destId="{57E3422E-D350-4D5C-9C80-A4FC090FE35E}" srcOrd="1" destOrd="0" presId="urn:microsoft.com/office/officeart/2005/8/layout/venn2"/>
    <dgm:cxn modelId="{102768C4-82F4-4770-9799-792106E9125F}" type="presOf" srcId="{029F4A56-E5EC-4D2D-8CE1-A5A6F049C553}" destId="{BEDAA82A-7884-4518-B924-F781AA6C2184}" srcOrd="0" destOrd="0" presId="urn:microsoft.com/office/officeart/2005/8/layout/venn2"/>
    <dgm:cxn modelId="{1AF73FD6-5DC4-4D54-AB69-84EE116E4BED}" type="presOf" srcId="{029F4A56-E5EC-4D2D-8CE1-A5A6F049C553}" destId="{39F6FEDF-C4A9-41C9-B11F-D83C9337DF3A}" srcOrd="1" destOrd="0" presId="urn:microsoft.com/office/officeart/2005/8/layout/venn2"/>
    <dgm:cxn modelId="{997C5DD9-0CB9-4030-83F4-675089E40554}" srcId="{FEA9B6CB-C281-41B4-BC3E-91DD4B9C7D49}" destId="{1D690114-3D32-46E8-A506-3F17B848334B}" srcOrd="3" destOrd="0" parTransId="{6983C931-9BCF-444F-A4D3-6706AEA04ABB}" sibTransId="{1712218A-1D09-45E9-BF02-40C25E569D68}"/>
    <dgm:cxn modelId="{AB5DB9DD-8445-442D-ABA6-167DB6CF26EE}" srcId="{FEA9B6CB-C281-41B4-BC3E-91DD4B9C7D49}" destId="{F62EE681-88A4-4FD3-9107-F33F8C250CD0}" srcOrd="0" destOrd="0" parTransId="{148335AB-9564-44AB-B729-A48DA357BB66}" sibTransId="{5763C04A-3440-4CFF-8361-CBD8CF3C57B8}"/>
    <dgm:cxn modelId="{023BAEFA-D5C0-4562-B2CF-FB14519476D7}" srcId="{FEA9B6CB-C281-41B4-BC3E-91DD4B9C7D49}" destId="{E2A72C30-0001-4B4A-806E-3950CF52D3EC}" srcOrd="1" destOrd="0" parTransId="{E79FA390-975C-43AA-8620-23052047371A}" sibTransId="{EE9FD9FA-E91B-46AA-B417-C18885756BCB}"/>
    <dgm:cxn modelId="{78614CFB-CAF3-4AFE-93EB-DBC2D7C1C05C}" type="presOf" srcId="{FEA9B6CB-C281-41B4-BC3E-91DD4B9C7D49}" destId="{D801C0C3-4B53-4C9B-BBC4-5C38498ABC6E}" srcOrd="0" destOrd="0" presId="urn:microsoft.com/office/officeart/2005/8/layout/venn2"/>
    <dgm:cxn modelId="{B8BF006E-8B0A-4A9B-A3E9-3955688009C1}" type="presParOf" srcId="{D801C0C3-4B53-4C9B-BBC4-5C38498ABC6E}" destId="{33DDAE89-D69C-4ECE-A8A0-C8B2F4B79F35}" srcOrd="0" destOrd="0" presId="urn:microsoft.com/office/officeart/2005/8/layout/venn2"/>
    <dgm:cxn modelId="{AAA2DEE1-2937-4925-A892-D97B5E8FAA78}" type="presParOf" srcId="{33DDAE89-D69C-4ECE-A8A0-C8B2F4B79F35}" destId="{12FA0222-CA19-4380-835F-08F07C7AFDCB}" srcOrd="0" destOrd="0" presId="urn:microsoft.com/office/officeart/2005/8/layout/venn2"/>
    <dgm:cxn modelId="{761786A4-9082-4230-B8F0-1168F0E5C940}" type="presParOf" srcId="{33DDAE89-D69C-4ECE-A8A0-C8B2F4B79F35}" destId="{6B4B178B-2A19-4F83-9ADB-46A82382182E}" srcOrd="1" destOrd="0" presId="urn:microsoft.com/office/officeart/2005/8/layout/venn2"/>
    <dgm:cxn modelId="{321CDDAC-4A89-49C2-93F4-73FD9C872738}" type="presParOf" srcId="{D801C0C3-4B53-4C9B-BBC4-5C38498ABC6E}" destId="{A167F72A-E118-42EC-86F2-2F1E18B267D9}" srcOrd="1" destOrd="0" presId="urn:microsoft.com/office/officeart/2005/8/layout/venn2"/>
    <dgm:cxn modelId="{BC155102-D010-4F72-A1F9-EBF9CDE7F52F}" type="presParOf" srcId="{A167F72A-E118-42EC-86F2-2F1E18B267D9}" destId="{D2809C44-4CD5-449E-990C-75BB924AB5BC}" srcOrd="0" destOrd="0" presId="urn:microsoft.com/office/officeart/2005/8/layout/venn2"/>
    <dgm:cxn modelId="{CACC573B-B83D-4D49-8F35-B323E9F45EF9}" type="presParOf" srcId="{A167F72A-E118-42EC-86F2-2F1E18B267D9}" destId="{CA04A879-476D-4DF1-AFAC-C5ABA9CFA86A}" srcOrd="1" destOrd="0" presId="urn:microsoft.com/office/officeart/2005/8/layout/venn2"/>
    <dgm:cxn modelId="{3ECAA4B0-0FE8-49E8-A130-85A80D41ABEA}" type="presParOf" srcId="{D801C0C3-4B53-4C9B-BBC4-5C38498ABC6E}" destId="{25A89F85-33A2-411A-A3B7-594B121FF66E}" srcOrd="2" destOrd="0" presId="urn:microsoft.com/office/officeart/2005/8/layout/venn2"/>
    <dgm:cxn modelId="{A39AE7F8-6473-47D1-8D91-5475EEF97447}" type="presParOf" srcId="{25A89F85-33A2-411A-A3B7-594B121FF66E}" destId="{BEDAA82A-7884-4518-B924-F781AA6C2184}" srcOrd="0" destOrd="0" presId="urn:microsoft.com/office/officeart/2005/8/layout/venn2"/>
    <dgm:cxn modelId="{C51FC44E-52CA-4242-B972-164D8F9B5A76}" type="presParOf" srcId="{25A89F85-33A2-411A-A3B7-594B121FF66E}" destId="{39F6FEDF-C4A9-41C9-B11F-D83C9337DF3A}" srcOrd="1" destOrd="0" presId="urn:microsoft.com/office/officeart/2005/8/layout/venn2"/>
    <dgm:cxn modelId="{F91CC61F-6E70-4F2E-BF8F-698B5A83B069}" type="presParOf" srcId="{D801C0C3-4B53-4C9B-BBC4-5C38498ABC6E}" destId="{62C6156A-AE4D-48BE-A1AD-B1B103E5873C}" srcOrd="3" destOrd="0" presId="urn:microsoft.com/office/officeart/2005/8/layout/venn2"/>
    <dgm:cxn modelId="{701767FB-5DDD-46A4-9CE8-E9FE29477AC7}" type="presParOf" srcId="{62C6156A-AE4D-48BE-A1AD-B1B103E5873C}" destId="{D448D853-FE0D-47BB-9509-ECA03961C1CE}" srcOrd="0" destOrd="0" presId="urn:microsoft.com/office/officeart/2005/8/layout/venn2"/>
    <dgm:cxn modelId="{01210B18-230E-4EB9-9A2A-2D19E7EF4957}" type="presParOf" srcId="{62C6156A-AE4D-48BE-A1AD-B1B103E5873C}" destId="{57E3422E-D350-4D5C-9C80-A4FC090FE35E}"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FA0222-CA19-4380-835F-08F07C7AFDCB}">
      <dsp:nvSpPr>
        <dsp:cNvPr id="0" name=""/>
        <dsp:cNvSpPr/>
      </dsp:nvSpPr>
      <dsp:spPr>
        <a:xfrm>
          <a:off x="0" y="0"/>
          <a:ext cx="12198560" cy="12198560"/>
        </a:xfrm>
        <a:prstGeom prst="ellipse">
          <a:avLst/>
        </a:prstGeom>
        <a:solidFill>
          <a:srgbClr val="00B0F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Arial Black" panose="020B0A04020102020204" pitchFamily="34" charset="0"/>
              <a:cs typeface="Times New Roman" panose="02020603050405020304" pitchFamily="18" charset="0"/>
            </a:rPr>
            <a:t>Policy Factors</a:t>
          </a:r>
        </a:p>
        <a:p>
          <a:pPr marL="0" lvl="0" indent="0" algn="ctr" defTabSz="1200150">
            <a:lnSpc>
              <a:spcPct val="90000"/>
            </a:lnSpc>
            <a:spcBef>
              <a:spcPct val="0"/>
            </a:spcBef>
            <a:spcAft>
              <a:spcPct val="35000"/>
            </a:spcAft>
            <a:buNone/>
          </a:pPr>
          <a:r>
            <a:rPr lang="en-US" sz="2700" kern="1200" dirty="0">
              <a:latin typeface="Times New Roman" panose="02020603050405020304" pitchFamily="18" charset="0"/>
              <a:cs typeface="Times New Roman" panose="02020603050405020304" pitchFamily="18" charset="0"/>
            </a:rPr>
            <a:t>» Healthcare cost</a:t>
          </a:r>
        </a:p>
      </dsp:txBody>
      <dsp:txXfrm>
        <a:off x="4393921" y="609928"/>
        <a:ext cx="3410717" cy="1829784"/>
      </dsp:txXfrm>
    </dsp:sp>
    <dsp:sp modelId="{D2809C44-4CD5-449E-990C-75BB924AB5BC}">
      <dsp:nvSpPr>
        <dsp:cNvPr id="0" name=""/>
        <dsp:cNvSpPr/>
      </dsp:nvSpPr>
      <dsp:spPr>
        <a:xfrm>
          <a:off x="0" y="2668826"/>
          <a:ext cx="12198560" cy="9758848"/>
        </a:xfrm>
        <a:prstGeom prst="ellipse">
          <a:avLst/>
        </a:prstGeom>
        <a:solidFill>
          <a:srgbClr val="CC00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Arial Black" panose="020B0A04020102020204" pitchFamily="34" charset="0"/>
            </a:rPr>
            <a:t>Community Factors</a:t>
          </a:r>
        </a:p>
        <a:p>
          <a:pPr marL="0" lvl="0" indent="0" algn="ctr" defTabSz="1200150">
            <a:lnSpc>
              <a:spcPct val="90000"/>
            </a:lnSpc>
            <a:spcBef>
              <a:spcPct val="0"/>
            </a:spcBef>
            <a:spcAft>
              <a:spcPct val="35000"/>
            </a:spcAft>
            <a:buNone/>
          </a:pPr>
          <a:r>
            <a:rPr lang="en-US" sz="2700" kern="1200" dirty="0">
              <a:latin typeface="Arial" panose="020B0604020202020204" pitchFamily="34" charset="0"/>
              <a:cs typeface="Arial" panose="020B0604020202020204" pitchFamily="34" charset="0"/>
            </a:rPr>
            <a:t>» </a:t>
          </a:r>
          <a:r>
            <a:rPr lang="en-US" sz="2700" kern="1200" dirty="0"/>
            <a:t>Nepali culture</a:t>
          </a:r>
        </a:p>
      </dsp:txBody>
      <dsp:txXfrm>
        <a:off x="3967581" y="3254357"/>
        <a:ext cx="4263396" cy="1756592"/>
      </dsp:txXfrm>
    </dsp:sp>
    <dsp:sp modelId="{BEDAA82A-7884-4518-B924-F781AA6C2184}">
      <dsp:nvSpPr>
        <dsp:cNvPr id="0" name=""/>
        <dsp:cNvSpPr/>
      </dsp:nvSpPr>
      <dsp:spPr>
        <a:xfrm>
          <a:off x="-12" y="5274073"/>
          <a:ext cx="12198584" cy="7319136"/>
        </a:xfrm>
        <a:prstGeom prst="ellipse">
          <a:avLst/>
        </a:prstGeom>
        <a:solidFill>
          <a:schemeClr val="accent1"/>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endParaRPr lang="en-US" sz="1000" kern="1200" dirty="0"/>
        </a:p>
        <a:p>
          <a:pPr marL="0" lvl="0" indent="0" algn="ctr" defTabSz="444500">
            <a:lnSpc>
              <a:spcPct val="90000"/>
            </a:lnSpc>
            <a:spcBef>
              <a:spcPct val="0"/>
            </a:spcBef>
            <a:spcAft>
              <a:spcPct val="35000"/>
            </a:spcAft>
            <a:buNone/>
          </a:pPr>
          <a:endParaRPr lang="en-US" sz="1000" kern="1200" dirty="0"/>
        </a:p>
        <a:p>
          <a:pPr marL="0" lvl="0" indent="0" algn="l" defTabSz="444500">
            <a:lnSpc>
              <a:spcPct val="90000"/>
            </a:lnSpc>
            <a:spcBef>
              <a:spcPct val="0"/>
            </a:spcBef>
            <a:spcAft>
              <a:spcPct val="35000"/>
            </a:spcAft>
            <a:buNone/>
          </a:pPr>
          <a:endParaRPr lang="en-US" sz="2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en-US" sz="20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en-US" sz="2800" kern="1200" dirty="0"/>
        </a:p>
        <a:p>
          <a:pPr marL="0" lvl="0" indent="0" algn="ctr" defTabSz="444500">
            <a:lnSpc>
              <a:spcPct val="90000"/>
            </a:lnSpc>
            <a:spcBef>
              <a:spcPct val="0"/>
            </a:spcBef>
            <a:spcAft>
              <a:spcPct val="35000"/>
            </a:spcAft>
            <a:buNone/>
          </a:pPr>
          <a:endParaRPr lang="en-US" sz="2800" kern="1200" dirty="0"/>
        </a:p>
        <a:p>
          <a:pPr marL="0" lvl="0" indent="0" algn="ctr" defTabSz="444500">
            <a:lnSpc>
              <a:spcPct val="90000"/>
            </a:lnSpc>
            <a:spcBef>
              <a:spcPct val="0"/>
            </a:spcBef>
            <a:spcAft>
              <a:spcPct val="35000"/>
            </a:spcAft>
            <a:buNone/>
          </a:pPr>
          <a:endParaRPr lang="en-US" sz="2800" kern="1200" dirty="0"/>
        </a:p>
        <a:p>
          <a:pPr marL="0" lvl="0" indent="0" algn="ctr" defTabSz="444500">
            <a:lnSpc>
              <a:spcPct val="90000"/>
            </a:lnSpc>
            <a:spcBef>
              <a:spcPct val="0"/>
            </a:spcBef>
            <a:spcAft>
              <a:spcPct val="35000"/>
            </a:spcAft>
            <a:buNone/>
          </a:pPr>
          <a:r>
            <a:rPr lang="en-US" sz="2800" b="0" kern="1200" dirty="0">
              <a:latin typeface="Arial Black" panose="020B0A04020102020204" pitchFamily="34" charset="0"/>
              <a:cs typeface="Times New Roman" panose="02020603050405020304" pitchFamily="18" charset="0"/>
            </a:rPr>
            <a:t>Institutional/Structural Factors</a:t>
          </a:r>
          <a:endParaRPr lang="en-US" sz="28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 Long wait time</a:t>
          </a:r>
        </a:p>
        <a:p>
          <a:pPr marL="0" lvl="0" indent="0" algn="ctr" defTabSz="4445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 Service availability</a:t>
          </a:r>
        </a:p>
        <a:p>
          <a:pPr marL="0" lvl="0" indent="0" algn="ctr" defTabSz="4445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 Workplace policy</a:t>
          </a:r>
        </a:p>
        <a:p>
          <a:pPr marL="0" lvl="0" indent="0" algn="ctr" defTabSz="4445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 Transportation</a:t>
          </a:r>
        </a:p>
        <a:p>
          <a:pPr marL="0" lvl="0" indent="0" algn="ctr" defTabSz="444500">
            <a:lnSpc>
              <a:spcPct val="90000"/>
            </a:lnSpc>
            <a:spcBef>
              <a:spcPct val="0"/>
            </a:spcBef>
            <a:spcAft>
              <a:spcPct val="35000"/>
            </a:spcAft>
            <a:buNone/>
          </a:pPr>
          <a:endParaRPr lang="en-US" sz="5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endParaRPr lang="en-US" sz="500" kern="1200" dirty="0"/>
        </a:p>
      </dsp:txBody>
      <dsp:txXfrm>
        <a:off x="3257009" y="5823008"/>
        <a:ext cx="5684540" cy="1646805"/>
      </dsp:txXfrm>
    </dsp:sp>
    <dsp:sp modelId="{D448D853-FE0D-47BB-9509-ECA03961C1CE}">
      <dsp:nvSpPr>
        <dsp:cNvPr id="0" name=""/>
        <dsp:cNvSpPr/>
      </dsp:nvSpPr>
      <dsp:spPr>
        <a:xfrm>
          <a:off x="0" y="9691684"/>
          <a:ext cx="12198560" cy="3893389"/>
        </a:xfrm>
        <a:prstGeom prst="ellipse">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i="1" kern="1200" dirty="0"/>
        </a:p>
        <a:p>
          <a:pPr marL="0" lvl="0" indent="0" algn="ctr" defTabSz="488950">
            <a:lnSpc>
              <a:spcPct val="90000"/>
            </a:lnSpc>
            <a:spcBef>
              <a:spcPct val="0"/>
            </a:spcBef>
            <a:spcAft>
              <a:spcPct val="35000"/>
            </a:spcAft>
            <a:buNone/>
          </a:pPr>
          <a:r>
            <a:rPr lang="en-US" sz="2800" i="0" kern="1200" dirty="0">
              <a:latin typeface="Arial Black" panose="020B0A04020102020204" pitchFamily="34" charset="0"/>
              <a:cs typeface="Times New Roman" panose="02020603050405020304" pitchFamily="18" charset="0"/>
            </a:rPr>
            <a:t>Personal and intra- personal factors</a:t>
          </a:r>
        </a:p>
        <a:p>
          <a:pPr marL="0" lvl="0" indent="0" algn="ctr" defTabSz="488950">
            <a:lnSpc>
              <a:spcPct val="90000"/>
            </a:lnSpc>
            <a:spcBef>
              <a:spcPct val="0"/>
            </a:spcBef>
            <a:spcAft>
              <a:spcPct val="35000"/>
            </a:spcAft>
            <a:buNone/>
          </a:pPr>
          <a:r>
            <a:rPr lang="en-US" sz="2800" i="0" kern="1200" dirty="0">
              <a:latin typeface="Times New Roman" panose="02020603050405020304" pitchFamily="18" charset="0"/>
              <a:cs typeface="Times New Roman" panose="02020603050405020304" pitchFamily="18" charset="0"/>
            </a:rPr>
            <a:t>» Language</a:t>
          </a:r>
        </a:p>
        <a:p>
          <a:pPr marL="0" lvl="0" indent="0" algn="ctr" defTabSz="488950">
            <a:lnSpc>
              <a:spcPct val="90000"/>
            </a:lnSpc>
            <a:spcBef>
              <a:spcPct val="0"/>
            </a:spcBef>
            <a:spcAft>
              <a:spcPct val="35000"/>
            </a:spcAft>
            <a:buNone/>
          </a:pPr>
          <a:r>
            <a:rPr lang="en-US" sz="2800" i="0" kern="1200" dirty="0">
              <a:latin typeface="Times New Roman" panose="02020603050405020304" pitchFamily="18" charset="0"/>
              <a:cs typeface="Times New Roman" panose="02020603050405020304" pitchFamily="18" charset="0"/>
            </a:rPr>
            <a:t>» Knowledge</a:t>
          </a:r>
        </a:p>
        <a:p>
          <a:pPr marL="0" lvl="0" indent="0" algn="ctr" defTabSz="488950">
            <a:lnSpc>
              <a:spcPct val="90000"/>
            </a:lnSpc>
            <a:spcBef>
              <a:spcPct val="0"/>
            </a:spcBef>
            <a:spcAft>
              <a:spcPct val="35000"/>
            </a:spcAft>
            <a:buNone/>
          </a:pPr>
          <a:r>
            <a:rPr lang="en-US" sz="2800" i="0" kern="1200" dirty="0">
              <a:latin typeface="Times New Roman" panose="02020603050405020304" pitchFamily="18" charset="0"/>
              <a:cs typeface="Times New Roman" panose="02020603050405020304" pitchFamily="18" charset="0"/>
            </a:rPr>
            <a:t>» Behavior of physicians</a:t>
          </a:r>
        </a:p>
        <a:p>
          <a:pPr marL="0" lvl="0" indent="0" algn="ctr" defTabSz="488950">
            <a:lnSpc>
              <a:spcPct val="90000"/>
            </a:lnSpc>
            <a:spcBef>
              <a:spcPct val="0"/>
            </a:spcBef>
            <a:spcAft>
              <a:spcPct val="35000"/>
            </a:spcAft>
            <a:buNone/>
          </a:pPr>
          <a:endParaRPr lang="en-US" sz="1000" kern="1200" dirty="0"/>
        </a:p>
      </dsp:txBody>
      <dsp:txXfrm>
        <a:off x="1786437" y="10665031"/>
        <a:ext cx="8625684" cy="1946694"/>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40637" y="-40644"/>
            <a:ext cx="44015059" cy="32999688"/>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5426859" y="11541763"/>
            <a:ext cx="27968251" cy="7902250"/>
          </a:xfrm>
        </p:spPr>
        <p:txBody>
          <a:bodyPr anchor="b">
            <a:noAutofit/>
          </a:bodyPr>
          <a:lstStyle>
            <a:lvl1pPr algn="r">
              <a:defRPr sz="2592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426859" y="19444006"/>
            <a:ext cx="27968251" cy="5265115"/>
          </a:xfrm>
        </p:spPr>
        <p:txBody>
          <a:bodyPr anchor="t"/>
          <a:lstStyle>
            <a:lvl1pPr marL="0" indent="0" algn="r">
              <a:buNone/>
              <a:defRPr>
                <a:solidFill>
                  <a:schemeClr val="tx1">
                    <a:lumMod val="50000"/>
                    <a:lumOff val="50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21248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16337280"/>
          </a:xfrm>
        </p:spPr>
        <p:txBody>
          <a:bodyPr anchor="ctr">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80" y="21457920"/>
            <a:ext cx="30469027"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82160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285155" y="17434560"/>
            <a:ext cx="26015059" cy="1828800"/>
          </a:xfrm>
        </p:spPr>
        <p:txBody>
          <a:bodyPr anchor="ctr">
            <a:noAutofit/>
          </a:bodyPr>
          <a:lstStyle>
            <a:lvl1pPr marL="0" indent="0">
              <a:buFontTx/>
              <a:buNone/>
              <a:defRPr sz="7680">
                <a:solidFill>
                  <a:schemeClr val="tx1">
                    <a:lumMod val="50000"/>
                    <a:lumOff val="50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457920"/>
            <a:ext cx="30469032" cy="7540618"/>
          </a:xfrm>
        </p:spPr>
        <p:txBody>
          <a:bodyPr anchor="ctr">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5031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926073" y="9273542"/>
            <a:ext cx="30469032" cy="12458208"/>
          </a:xfrm>
        </p:spPr>
        <p:txBody>
          <a:bodyPr anchor="b">
            <a:normAutofit/>
          </a:bodyPr>
          <a:lstStyle>
            <a:lvl1pPr algn="l">
              <a:defRPr sz="2112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75000"/>
                    <a:lumOff val="2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3718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3719448" y="2926080"/>
            <a:ext cx="29146474"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tx1">
                    <a:lumMod val="75000"/>
                    <a:lumOff val="25000"/>
                  </a:schemeClr>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
        <p:nvSpPr>
          <p:cNvPr id="24" name="TextBox 23"/>
          <p:cNvSpPr txBox="1"/>
          <p:nvPr/>
        </p:nvSpPr>
        <p:spPr>
          <a:xfrm>
            <a:off x="2317015" y="3793814"/>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2388958" y="13855469"/>
            <a:ext cx="2195131" cy="2806925"/>
          </a:xfrm>
          <a:prstGeom prst="rect">
            <a:avLst/>
          </a:prstGeom>
        </p:spPr>
        <p:txBody>
          <a:bodyPr vert="horz" lIns="438912" tIns="219456" rIns="438912" bIns="219456" rtlCol="0" anchor="ctr">
            <a:noAutofit/>
          </a:bodyPr>
          <a:lstStyle/>
          <a:p>
            <a:pPr lvl="0"/>
            <a:r>
              <a:rPr lang="en-US" sz="3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5939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956073" y="2926080"/>
            <a:ext cx="30439032" cy="14508480"/>
          </a:xfrm>
        </p:spPr>
        <p:txBody>
          <a:bodyPr anchor="ctr">
            <a:normAutofit/>
          </a:bodyPr>
          <a:lstStyle>
            <a:lvl1pPr algn="l">
              <a:defRPr sz="2112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926066" y="19263360"/>
            <a:ext cx="30469037" cy="2468390"/>
          </a:xfrm>
        </p:spPr>
        <p:txBody>
          <a:bodyPr anchor="b">
            <a:noAutofit/>
          </a:bodyPr>
          <a:lstStyle>
            <a:lvl1pPr marL="0" indent="0">
              <a:buFontTx/>
              <a:buNone/>
              <a:defRPr sz="11520">
                <a:solidFill>
                  <a:schemeClr val="accent1"/>
                </a:solidFill>
              </a:defRPr>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a:t>Click to edit Master text styles</a:t>
            </a:r>
          </a:p>
        </p:txBody>
      </p:sp>
      <p:sp>
        <p:nvSpPr>
          <p:cNvPr id="3" name="Text Placeholder 2"/>
          <p:cNvSpPr>
            <a:spLocks noGrp="1"/>
          </p:cNvSpPr>
          <p:nvPr>
            <p:ph type="body" idx="1"/>
          </p:nvPr>
        </p:nvSpPr>
        <p:spPr>
          <a:xfrm>
            <a:off x="2926073" y="21731751"/>
            <a:ext cx="30469032" cy="7266787"/>
          </a:xfrm>
        </p:spPr>
        <p:txBody>
          <a:bodyPr anchor="t">
            <a:normAutofit/>
          </a:bodyPr>
          <a:lstStyle>
            <a:lvl1pPr marL="0" indent="0" algn="l">
              <a:buNone/>
              <a:defRPr sz="864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404624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4208717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91097" y="2926082"/>
            <a:ext cx="4698298" cy="25206965"/>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926075" y="2926082"/>
            <a:ext cx="24936125" cy="252069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18588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53961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6073" y="12964169"/>
            <a:ext cx="30469032" cy="8767589"/>
          </a:xfrm>
        </p:spPr>
        <p:txBody>
          <a:bodyPr anchor="b"/>
          <a:lstStyle>
            <a:lvl1pPr algn="l">
              <a:defRPr sz="19200" b="0" cap="none"/>
            </a:lvl1pPr>
          </a:lstStyle>
          <a:p>
            <a:r>
              <a:rPr lang="en-US"/>
              <a:t>Click to edit Master title style</a:t>
            </a:r>
            <a:endParaRPr lang="en-US" dirty="0"/>
          </a:p>
        </p:txBody>
      </p:sp>
      <p:sp>
        <p:nvSpPr>
          <p:cNvPr id="3" name="Text Placeholder 2"/>
          <p:cNvSpPr>
            <a:spLocks noGrp="1"/>
          </p:cNvSpPr>
          <p:nvPr>
            <p:ph type="body" idx="1"/>
          </p:nvPr>
        </p:nvSpPr>
        <p:spPr>
          <a:xfrm>
            <a:off x="2926073" y="21731750"/>
            <a:ext cx="30469032" cy="4129920"/>
          </a:xfrm>
        </p:spPr>
        <p:txBody>
          <a:bodyPr anchor="t"/>
          <a:lstStyle>
            <a:lvl1pPr marL="0" indent="0" algn="l">
              <a:buNone/>
              <a:defRPr sz="9600">
                <a:solidFill>
                  <a:schemeClr val="tx1">
                    <a:lumMod val="50000"/>
                    <a:lumOff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416307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926080" y="2926080"/>
            <a:ext cx="30469027" cy="633984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926083" y="10370827"/>
            <a:ext cx="14822923" cy="18627706"/>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72179" y="10370835"/>
            <a:ext cx="14822928" cy="18627710"/>
          </a:xfrm>
        </p:spPr>
        <p:txBody>
          <a:bodyPr>
            <a:normAutofit/>
          </a:bodyPr>
          <a:lstStyle>
            <a:lvl1pPr>
              <a:defRPr sz="8640"/>
            </a:lvl1pPr>
            <a:lvl2pPr>
              <a:defRPr sz="7680"/>
            </a:lvl2pPr>
            <a:lvl3pPr>
              <a:defRPr sz="672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19408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26078" y="2926080"/>
            <a:ext cx="30469022" cy="633984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926075"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2926075"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59872" y="10372718"/>
            <a:ext cx="14835226"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18559872" y="13138783"/>
            <a:ext cx="14835226" cy="158597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599598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926075" y="2926080"/>
            <a:ext cx="30469027" cy="633984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1349033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dirty="0"/>
          </a:p>
        </p:txBody>
      </p:sp>
      <p:sp>
        <p:nvSpPr>
          <p:cNvPr id="5" name="Rectangle 4">
            <a:extLst>
              <a:ext uri="{FF2B5EF4-FFF2-40B4-BE49-F238E27FC236}">
                <a16:creationId xmlns:a16="http://schemas.microsoft.com/office/drawing/2014/main" id="{771C8E0F-CCE0-3076-C37E-679264669840}"/>
              </a:ext>
            </a:extLst>
          </p:cNvPr>
          <p:cNvSpPr/>
          <p:nvPr userDrawn="1"/>
        </p:nvSpPr>
        <p:spPr>
          <a:xfrm>
            <a:off x="0" y="0"/>
            <a:ext cx="43891200" cy="32918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8155043"/>
      </p:ext>
    </p:extLst>
  </p:cSld>
  <p:clrMapOvr>
    <a:masterClrMapping/>
  </p:clrMapOvr>
  <p:extLst>
    <p:ext uri="{DCECCB84-F9BA-43D5-87BE-67443E8EF086}">
      <p15:sldGuideLst xmlns:p15="http://schemas.microsoft.com/office/powerpoint/2012/main">
        <p15:guide id="1" orient="horz" pos="10368">
          <p15:clr>
            <a:srgbClr val="FBAE40"/>
          </p15:clr>
        </p15:guide>
        <p15:guide id="2" pos="1382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7193299"/>
            <a:ext cx="13392874" cy="6136637"/>
          </a:xfrm>
        </p:spPr>
        <p:txBody>
          <a:bodyPr anchor="b">
            <a:normAutofit/>
          </a:bodyPr>
          <a:lstStyle>
            <a:lvl1pPr>
              <a:defRPr sz="9600"/>
            </a:lvl1pPr>
          </a:lstStyle>
          <a:p>
            <a:r>
              <a:rPr lang="en-US"/>
              <a:t>Click to edit Master title style</a:t>
            </a:r>
            <a:endParaRPr lang="en-US" dirty="0"/>
          </a:p>
        </p:txBody>
      </p:sp>
      <p:sp>
        <p:nvSpPr>
          <p:cNvPr id="3" name="Content Placeholder 2"/>
          <p:cNvSpPr>
            <a:spLocks noGrp="1"/>
          </p:cNvSpPr>
          <p:nvPr>
            <p:ph idx="1"/>
          </p:nvPr>
        </p:nvSpPr>
        <p:spPr>
          <a:xfrm>
            <a:off x="17142122" y="2471642"/>
            <a:ext cx="16252978" cy="2652689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26075" y="13329934"/>
            <a:ext cx="13392874" cy="12405355"/>
          </a:xfrm>
        </p:spPr>
        <p:txBody>
          <a:bodyPr>
            <a:normAutofit/>
          </a:bodyPr>
          <a:lstStyle>
            <a:lvl1pPr marL="0" indent="0">
              <a:buNone/>
              <a:defRPr sz="672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90255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75" y="23042880"/>
            <a:ext cx="30469027" cy="2720342"/>
          </a:xfrm>
        </p:spPr>
        <p:txBody>
          <a:bodyPr anchor="b">
            <a:normAutofit/>
          </a:bodyPr>
          <a:lstStyle>
            <a:lvl1pPr algn="l">
              <a:defRPr sz="115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26075" y="2926080"/>
            <a:ext cx="30469027" cy="18459446"/>
          </a:xfrm>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4" name="Text Placeholder 3"/>
          <p:cNvSpPr>
            <a:spLocks noGrp="1"/>
          </p:cNvSpPr>
          <p:nvPr>
            <p:ph type="body" sz="half" idx="2"/>
          </p:nvPr>
        </p:nvSpPr>
        <p:spPr>
          <a:xfrm>
            <a:off x="2926075" y="25763223"/>
            <a:ext cx="30469027" cy="3235315"/>
          </a:xfrm>
        </p:spPr>
        <p:txBody>
          <a:bodyPr>
            <a:normAutofit/>
          </a:bodyPr>
          <a:lstStyle>
            <a:lvl1pPr marL="0" indent="0">
              <a:buNone/>
              <a:defRPr sz="576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993574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0639" y="-40644"/>
            <a:ext cx="44015064" cy="32999688"/>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926078" y="2926080"/>
            <a:ext cx="30469022" cy="633984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26075" y="10370835"/>
            <a:ext cx="30469027" cy="1862771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945238" y="28998545"/>
            <a:ext cx="3283834"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1D8BD707-D9CF-40AE-B4C6-C98DA3205C09}" type="datetimeFigureOut">
              <a:rPr lang="en-US" smtClean="0"/>
              <a:t>10/2/2023</a:t>
            </a:fld>
            <a:endParaRPr lang="en-US" dirty="0"/>
          </a:p>
        </p:txBody>
      </p:sp>
      <p:sp>
        <p:nvSpPr>
          <p:cNvPr id="5" name="Footer Placeholder 4"/>
          <p:cNvSpPr>
            <a:spLocks noGrp="1"/>
          </p:cNvSpPr>
          <p:nvPr>
            <p:ph type="ftr" sz="quarter" idx="3"/>
          </p:nvPr>
        </p:nvSpPr>
        <p:spPr>
          <a:xfrm>
            <a:off x="2926078" y="28998545"/>
            <a:ext cx="2219027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34445" y="28998545"/>
            <a:ext cx="2460662" cy="1752600"/>
          </a:xfrm>
          <a:prstGeom prst="rect">
            <a:avLst/>
          </a:prstGeom>
        </p:spPr>
        <p:txBody>
          <a:bodyPr vert="horz" lIns="91440" tIns="45720" rIns="91440" bIns="45720" rtlCol="0" anchor="ctr"/>
          <a:lstStyle>
            <a:lvl1pPr algn="r">
              <a:defRPr sz="4320">
                <a:solidFill>
                  <a:schemeClr val="accent1"/>
                </a:solidFill>
              </a:defRPr>
            </a:lvl1pPr>
          </a:lstStyle>
          <a:p>
            <a:fld id="{B6F15528-21DE-4FAA-801E-634DDDAF4B2B}" type="slidenum">
              <a:rPr lang="en-US" smtClean="0"/>
              <a:t>‹#›</a:t>
            </a:fld>
            <a:endParaRPr lang="en-US" dirty="0"/>
          </a:p>
        </p:txBody>
      </p:sp>
    </p:spTree>
    <p:extLst>
      <p:ext uri="{BB962C8B-B14F-4D97-AF65-F5344CB8AC3E}">
        <p14:creationId xmlns:p14="http://schemas.microsoft.com/office/powerpoint/2010/main" val="237328940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txStyles>
    <p:titleStyle>
      <a:lvl1pPr algn="l" defTabSz="2194560" rtl="0" eaLnBrk="1" latinLnBrk="0" hangingPunct="1">
        <a:spcBef>
          <a:spcPct val="0"/>
        </a:spcBef>
        <a:buNone/>
        <a:defRPr sz="172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645920" algn="l" defTabSz="2194560" rtl="0" eaLnBrk="1" latinLnBrk="0" hangingPunct="1">
        <a:spcBef>
          <a:spcPts val="4800"/>
        </a:spcBef>
        <a:spcAft>
          <a:spcPts val="0"/>
        </a:spcAft>
        <a:buClr>
          <a:schemeClr val="accent1"/>
        </a:buClr>
        <a:buSzPct val="80000"/>
        <a:buFont typeface="Wingdings 3" charset="2"/>
        <a:buChar char=""/>
        <a:defRPr sz="8640" kern="1200">
          <a:solidFill>
            <a:schemeClr val="tx1">
              <a:lumMod val="75000"/>
              <a:lumOff val="25000"/>
            </a:schemeClr>
          </a:solidFill>
          <a:latin typeface="+mn-lt"/>
          <a:ea typeface="+mn-ea"/>
          <a:cs typeface="+mn-cs"/>
        </a:defRPr>
      </a:lvl1pPr>
      <a:lvl2pPr marL="3566160" indent="-1371600" algn="l" defTabSz="2194560" rtl="0" eaLnBrk="1" latinLnBrk="0" hangingPunct="1">
        <a:spcBef>
          <a:spcPts val="4800"/>
        </a:spcBef>
        <a:spcAft>
          <a:spcPts val="0"/>
        </a:spcAft>
        <a:buClr>
          <a:schemeClr val="accent1"/>
        </a:buClr>
        <a:buSzPct val="80000"/>
        <a:buFont typeface="Wingdings 3" charset="2"/>
        <a:buChar char=""/>
        <a:defRPr sz="7680" kern="1200">
          <a:solidFill>
            <a:schemeClr val="tx1">
              <a:lumMod val="75000"/>
              <a:lumOff val="25000"/>
            </a:schemeClr>
          </a:solidFill>
          <a:latin typeface="+mn-lt"/>
          <a:ea typeface="+mn-ea"/>
          <a:cs typeface="+mn-cs"/>
        </a:defRPr>
      </a:lvl2pPr>
      <a:lvl3pPr marL="5486400" indent="-1097280" algn="l" defTabSz="2194560" rtl="0" eaLnBrk="1" latinLnBrk="0" hangingPunct="1">
        <a:spcBef>
          <a:spcPts val="4800"/>
        </a:spcBef>
        <a:spcAft>
          <a:spcPts val="0"/>
        </a:spcAft>
        <a:buClr>
          <a:schemeClr val="accent1"/>
        </a:buClr>
        <a:buSzPct val="80000"/>
        <a:buFont typeface="Wingdings 3" charset="2"/>
        <a:buChar char=""/>
        <a:defRPr sz="6720" kern="1200">
          <a:solidFill>
            <a:schemeClr val="tx1">
              <a:lumMod val="75000"/>
              <a:lumOff val="25000"/>
            </a:schemeClr>
          </a:solidFill>
          <a:latin typeface="+mn-lt"/>
          <a:ea typeface="+mn-ea"/>
          <a:cs typeface="+mn-cs"/>
        </a:defRPr>
      </a:lvl3pPr>
      <a:lvl4pPr marL="76809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4pPr>
      <a:lvl5pPr marL="987552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5pPr>
      <a:lvl6pPr marL="1207008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6pPr>
      <a:lvl7pPr marL="1426464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7pPr>
      <a:lvl8pPr marL="1645920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8pPr>
      <a:lvl9pPr marL="18653760" indent="-1097280" algn="l" defTabSz="2194560" rtl="0" eaLnBrk="1" latinLnBrk="0" hangingPunct="1">
        <a:spcBef>
          <a:spcPts val="48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AFE2CA-5BC2-DF9A-453E-21B60A466AAE}"/>
              </a:ext>
            </a:extLst>
          </p:cNvPr>
          <p:cNvSpPr/>
          <p:nvPr/>
        </p:nvSpPr>
        <p:spPr>
          <a:xfrm>
            <a:off x="421218" y="822"/>
            <a:ext cx="43891199" cy="3966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2BED1D5-7D65-9549-16E3-E5A162B11D50}"/>
              </a:ext>
            </a:extLst>
          </p:cNvPr>
          <p:cNvSpPr txBox="1"/>
          <p:nvPr/>
        </p:nvSpPr>
        <p:spPr>
          <a:xfrm>
            <a:off x="466582" y="249668"/>
            <a:ext cx="34890217" cy="830997"/>
          </a:xfrm>
          <a:prstGeom prst="rect">
            <a:avLst/>
          </a:prstGeom>
          <a:noFill/>
        </p:spPr>
        <p:txBody>
          <a:bodyPr wrap="square">
            <a:spAutoFit/>
          </a:bodyPr>
          <a:lstStyle>
            <a:defPPr>
              <a:defRPr lang="en-US"/>
            </a:defPPr>
            <a:lvl1pPr>
              <a:defRPr sz="6600" b="1">
                <a:solidFill>
                  <a:srgbClr val="00ADBB"/>
                </a:solidFill>
                <a:latin typeface="Arial" panose="020B0604020202020204" pitchFamily="34" charset="0"/>
              </a:defRPr>
            </a:lvl1pPr>
          </a:lstStyle>
          <a:p>
            <a:pPr marL="0" marR="0">
              <a:spcBef>
                <a:spcPts val="0"/>
              </a:spcBef>
              <a:spcAft>
                <a:spcPts val="800"/>
              </a:spcAft>
            </a:pP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Patient-Reported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P</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rimary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H</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ealthcare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E</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xperiences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I</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n Canada: The Challenges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F</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aced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B</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y Nepali </a:t>
            </a:r>
            <a:r>
              <a:rPr lang="en-CA" sz="48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I</a:t>
            </a:r>
            <a:r>
              <a:rPr lang="en-CA" sz="48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mmigrant</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 </a:t>
            </a:r>
            <a:r>
              <a:rPr lang="en-CA" sz="4400" dirty="0">
                <a:solidFill>
                  <a:schemeClr val="tx1"/>
                </a:solidFill>
                <a:latin typeface="Amasis MT Pro Black" panose="02040A04050005020304" pitchFamily="18" charset="0"/>
                <a:ea typeface="Calibri" panose="020F0502020204030204" pitchFamily="34" charset="0"/>
                <a:cs typeface="Calibri" panose="020F0502020204030204" pitchFamily="34" charset="0"/>
              </a:rPr>
              <a:t>M</a:t>
            </a:r>
            <a:r>
              <a:rPr lang="en-CA" sz="4400" kern="1200" dirty="0">
                <a:solidFill>
                  <a:schemeClr val="tx1"/>
                </a:solidFill>
                <a:effectLst/>
                <a:latin typeface="Amasis MT Pro Black" panose="02040A04050005020304" pitchFamily="18" charset="0"/>
                <a:ea typeface="Calibri" panose="020F0502020204030204" pitchFamily="34" charset="0"/>
                <a:cs typeface="Calibri" panose="020F0502020204030204" pitchFamily="34" charset="0"/>
              </a:rPr>
              <a:t>en</a:t>
            </a:r>
            <a:endParaRPr lang="en-US" sz="4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EADC2C6-1D0F-EC97-713F-F259E1BCED09}"/>
              </a:ext>
            </a:extLst>
          </p:cNvPr>
          <p:cNvSpPr txBox="1"/>
          <p:nvPr/>
        </p:nvSpPr>
        <p:spPr>
          <a:xfrm>
            <a:off x="398514" y="1491960"/>
            <a:ext cx="42013093" cy="303929"/>
          </a:xfrm>
          <a:prstGeom prst="rect">
            <a:avLst/>
          </a:prstGeom>
          <a:noFill/>
        </p:spPr>
        <p:txBody>
          <a:bodyPr wrap="square" rtlCol="0">
            <a:spAutoFit/>
          </a:bodyPr>
          <a:lstStyle>
            <a:defPPr>
              <a:defRPr lang="en-US"/>
            </a:defPPr>
            <a:lvl1pPr>
              <a:defRPr sz="3600" u="sng">
                <a:solidFill>
                  <a:srgbClr val="009193"/>
                </a:solidFill>
              </a:defRPr>
            </a:lvl1pPr>
          </a:lstStyle>
          <a:p>
            <a:pPr marL="0" marR="0">
              <a:lnSpc>
                <a:spcPts val="1200"/>
              </a:lnSpc>
              <a:spcBef>
                <a:spcPts val="0"/>
              </a:spcBef>
              <a:spcAft>
                <a:spcPts val="0"/>
              </a:spcAft>
            </a:pPr>
            <a:r>
              <a:rPr lang="en-CA" sz="3200" b="1" i="1" u="none" kern="1200" dirty="0">
                <a:solidFill>
                  <a:schemeClr val="tx1"/>
                </a:solidFill>
                <a:effectLst/>
                <a:latin typeface="Times New Roman" panose="02020603050405020304" pitchFamily="18" charset="0"/>
                <a:ea typeface="Calibri" panose="020F0502020204030204" pitchFamily="34" charset="0"/>
              </a:rPr>
              <a:t>Rudra Dahal</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1,2,4</a:t>
            </a:r>
            <a:r>
              <a:rPr lang="en-CA" sz="3200" b="1" i="1" u="none" kern="1200" dirty="0">
                <a:solidFill>
                  <a:schemeClr val="tx1"/>
                </a:solidFill>
                <a:effectLst/>
                <a:latin typeface="Times New Roman" panose="02020603050405020304" pitchFamily="18" charset="0"/>
                <a:ea typeface="Calibri" panose="020F0502020204030204" pitchFamily="34" charset="0"/>
              </a:rPr>
              <a:t> Kalpana Thapa Bajgain</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1,2</a:t>
            </a:r>
            <a:r>
              <a:rPr lang="en-CA" sz="3200" b="1" i="1" u="none" kern="1200" dirty="0">
                <a:solidFill>
                  <a:schemeClr val="tx1"/>
                </a:solidFill>
                <a:effectLst/>
                <a:latin typeface="Times New Roman" panose="02020603050405020304" pitchFamily="18" charset="0"/>
                <a:ea typeface="Calibri" panose="020F0502020204030204" pitchFamily="34" charset="0"/>
              </a:rPr>
              <a:t>, Bishnu Bahadur Bajgain</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1,2</a:t>
            </a:r>
            <a:r>
              <a:rPr lang="en-CA" sz="3200" b="1" i="1" u="none" kern="1200" dirty="0">
                <a:solidFill>
                  <a:schemeClr val="tx1"/>
                </a:solidFill>
                <a:effectLst/>
                <a:latin typeface="Times New Roman" panose="02020603050405020304" pitchFamily="18" charset="0"/>
                <a:ea typeface="Calibri" panose="020F0502020204030204" pitchFamily="34" charset="0"/>
              </a:rPr>
              <a:t>, Kamala Adhikari</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1,5</a:t>
            </a:r>
            <a:r>
              <a:rPr lang="en-CA" sz="3200" b="1" i="1" u="none" kern="1200" dirty="0">
                <a:solidFill>
                  <a:schemeClr val="tx1"/>
                </a:solidFill>
                <a:effectLst/>
                <a:latin typeface="Times New Roman" panose="02020603050405020304" pitchFamily="18" charset="0"/>
                <a:ea typeface="Calibri" panose="020F0502020204030204" pitchFamily="34" charset="0"/>
              </a:rPr>
              <a:t> Iffat Naeem</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a:t>
            </a:r>
            <a:r>
              <a:rPr lang="en-CA" sz="3200" b="1" i="1" u="none" kern="1200" dirty="0">
                <a:solidFill>
                  <a:schemeClr val="tx1"/>
                </a:solidFill>
                <a:effectLst/>
                <a:latin typeface="Times New Roman" panose="02020603050405020304" pitchFamily="18" charset="0"/>
                <a:ea typeface="Calibri" panose="020F0502020204030204" pitchFamily="34" charset="0"/>
              </a:rPr>
              <a:t>, Nashit Chowdhury</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1,3</a:t>
            </a:r>
            <a:r>
              <a:rPr lang="en-CA" sz="3200" b="1" i="1" u="none" kern="1200" dirty="0">
                <a:solidFill>
                  <a:schemeClr val="tx1"/>
                </a:solidFill>
                <a:effectLst/>
                <a:latin typeface="Times New Roman" panose="02020603050405020304" pitchFamily="18" charset="0"/>
                <a:ea typeface="Calibri" panose="020F0502020204030204" pitchFamily="34" charset="0"/>
              </a:rPr>
              <a:t>, Tanvir C Turin </a:t>
            </a:r>
            <a:r>
              <a:rPr lang="en-CA" sz="3200" b="1" i="1" u="none" kern="1200" baseline="30000" dirty="0">
                <a:solidFill>
                  <a:schemeClr val="tx1"/>
                </a:solidFill>
                <a:effectLst/>
                <a:latin typeface="Times New Roman" panose="02020603050405020304" pitchFamily="18" charset="0"/>
                <a:ea typeface="Calibri" panose="020F0502020204030204" pitchFamily="34" charset="0"/>
              </a:rPr>
              <a:t>1,3</a:t>
            </a:r>
            <a:endParaRPr lang="en-US" sz="3200" b="1" u="none" dirty="0">
              <a:solidFill>
                <a:schemeClr val="tx1"/>
              </a:solidFill>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79613FC6-09E0-34C3-810F-827C8D4DEE97}"/>
              </a:ext>
            </a:extLst>
          </p:cNvPr>
          <p:cNvSpPr txBox="1"/>
          <p:nvPr/>
        </p:nvSpPr>
        <p:spPr>
          <a:xfrm>
            <a:off x="256908" y="4383115"/>
            <a:ext cx="14916987" cy="834623"/>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r>
              <a:rPr lang="en-US" sz="4400" b="1" dirty="0">
                <a:latin typeface="Arial Black" panose="020B0A04020102020204" pitchFamily="34" charset="0"/>
              </a:rPr>
              <a:t>BACKGROUND </a:t>
            </a:r>
          </a:p>
        </p:txBody>
      </p:sp>
      <p:sp>
        <p:nvSpPr>
          <p:cNvPr id="12" name="TextBox 11">
            <a:extLst>
              <a:ext uri="{FF2B5EF4-FFF2-40B4-BE49-F238E27FC236}">
                <a16:creationId xmlns:a16="http://schemas.microsoft.com/office/drawing/2014/main" id="{5C439A8C-28FB-9338-B2B5-4144013C4D9D}"/>
              </a:ext>
            </a:extLst>
          </p:cNvPr>
          <p:cNvSpPr txBox="1"/>
          <p:nvPr/>
        </p:nvSpPr>
        <p:spPr>
          <a:xfrm>
            <a:off x="161232" y="10860376"/>
            <a:ext cx="14919258" cy="822515"/>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defRPr sz="4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lgn="ctr"/>
            <a:r>
              <a:rPr lang="en-US" b="1" dirty="0">
                <a:latin typeface="Arial Black" panose="020B0A04020102020204" pitchFamily="34" charset="0"/>
              </a:rPr>
              <a:t>METHODOLOGY</a:t>
            </a:r>
          </a:p>
        </p:txBody>
      </p:sp>
      <p:sp>
        <p:nvSpPr>
          <p:cNvPr id="49" name="Rectangle 48">
            <a:extLst>
              <a:ext uri="{FF2B5EF4-FFF2-40B4-BE49-F238E27FC236}">
                <a16:creationId xmlns:a16="http://schemas.microsoft.com/office/drawing/2014/main" id="{9C1FC568-8D36-BD6A-AC9E-812243F12882}"/>
              </a:ext>
            </a:extLst>
          </p:cNvPr>
          <p:cNvSpPr/>
          <p:nvPr/>
        </p:nvSpPr>
        <p:spPr>
          <a:xfrm>
            <a:off x="15673800" y="9372600"/>
            <a:ext cx="15009413" cy="168968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gn="ctr">
              <a:lnSpc>
                <a:spcPct val="200000"/>
              </a:lnSpc>
              <a:spcBef>
                <a:spcPts val="0"/>
              </a:spcBef>
              <a:spcAft>
                <a:spcPts val="0"/>
              </a:spcAft>
            </a:pP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Barriers after accessing PHC  </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Long wait:</a:t>
            </a: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Participants critically expressed that they had to wait for a long time in the clinics to see their family doctor, in the hospital or emergency, and for the diagnostic investigation, even harder to get a specialist service.</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Communication/language:</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Communication was another common barrier for Nepalese male immigrants while accessing PHC. The communication-related barriers such as not having sufficient skills in English language, unclear communication by health professionals, unavailability of Nepalese speaking doctors and interpreters, unable to understand what doctors and receptionists say, and perceived misunderstanding complicated their interactions with healthcare providers and hindered them to accessing PHC</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Healthcare cost and unregulated dental care:</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Other additional barriers experienced by Nepalese male immigrants include expensive dental and vision care, unregulated dental care, and certain medication not covered by universal healthcare and extended health insurance.</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Health professional's interpersonal skills: Doctor's</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behaviors and practices perceived by Nepalese immigrants may also affect in accessing PHC. According to them, some doctors did not behave professionally, such as they did not give enough time to patients, do not pay attention to patient's problems, and respect as well. </a:t>
            </a:r>
          </a:p>
          <a:p>
            <a:pPr marL="342900" marR="0" lvl="0" indent="-342900">
              <a:spcBef>
                <a:spcPts val="0"/>
              </a:spcBef>
              <a:spcAft>
                <a:spcPts val="0"/>
              </a:spcAft>
              <a:buFont typeface="Wingdings" panose="05000000000000000000" pitchFamily="2" charset="2"/>
              <a:buChar char=""/>
              <a:tabLst>
                <a:tab pos="457200" algn="l"/>
              </a:tabLst>
            </a:pPr>
            <a:endPar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CA" sz="40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600" b="1"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Some specialist does not care us nicely: My family doctor referred me to a skin specialist, called dermatologist, he did not come near to me, he saw my skin from a distance and even did not touch my skin, what was wrong with me? why he wanted to stay away from me."[FGD 4, Participant1]</a:t>
            </a:r>
            <a:endParaRPr lang="en-US" sz="3600" b="1" i="1" dirty="0">
              <a:solidFill>
                <a:srgbClr val="00B050"/>
              </a:solidFill>
              <a:effectLst/>
              <a:latin typeface="Times New Roman" panose="02020603050405020304" pitchFamily="18" charset="0"/>
              <a:ea typeface="Times New Roman" panose="02020603050405020304" pitchFamily="18" charset="0"/>
            </a:endParaRPr>
          </a:p>
        </p:txBody>
      </p:sp>
      <p:sp>
        <p:nvSpPr>
          <p:cNvPr id="22" name="TextBox 21">
            <a:extLst>
              <a:ext uri="{FF2B5EF4-FFF2-40B4-BE49-F238E27FC236}">
                <a16:creationId xmlns:a16="http://schemas.microsoft.com/office/drawing/2014/main" id="{9049B7AC-B54A-C99B-F2E3-4D8BDAF8C4E6}"/>
              </a:ext>
            </a:extLst>
          </p:cNvPr>
          <p:cNvSpPr txBox="1"/>
          <p:nvPr/>
        </p:nvSpPr>
        <p:spPr>
          <a:xfrm>
            <a:off x="98549" y="15109195"/>
            <a:ext cx="14919258" cy="822515"/>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defRPr sz="4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lgn="ctr"/>
            <a:r>
              <a:rPr lang="en-US" b="1" dirty="0">
                <a:latin typeface="Arial Black" panose="020B0A04020102020204" pitchFamily="34" charset="0"/>
              </a:rPr>
              <a:t>RESULTS</a:t>
            </a:r>
          </a:p>
        </p:txBody>
      </p:sp>
      <p:sp>
        <p:nvSpPr>
          <p:cNvPr id="25" name="TextBox 24">
            <a:extLst>
              <a:ext uri="{FF2B5EF4-FFF2-40B4-BE49-F238E27FC236}">
                <a16:creationId xmlns:a16="http://schemas.microsoft.com/office/drawing/2014/main" id="{EDABEB14-5A83-3480-F809-4A078EDAA571}"/>
              </a:ext>
            </a:extLst>
          </p:cNvPr>
          <p:cNvSpPr txBox="1"/>
          <p:nvPr/>
        </p:nvSpPr>
        <p:spPr>
          <a:xfrm>
            <a:off x="15926480" y="27355800"/>
            <a:ext cx="14815744" cy="1077218"/>
          </a:xfrm>
          <a:prstGeom prst="rect">
            <a:avLst/>
          </a:prstGeom>
          <a:noFill/>
        </p:spPr>
        <p:txBody>
          <a:bodyPr wrap="square">
            <a:spAutoFit/>
          </a:bodyPr>
          <a:lstStyle/>
          <a:p>
            <a:pPr marR="0" lvl="0">
              <a:spcBef>
                <a:spcPts val="0"/>
              </a:spcBef>
              <a:spcAft>
                <a:spcPts val="0"/>
              </a:spcAft>
              <a:tabLst>
                <a:tab pos="457200" algn="l"/>
              </a:tabLst>
            </a:pPr>
            <a:r>
              <a:rPr lang="en-US" sz="32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spcBef>
                <a:spcPts val="0"/>
              </a:spcBef>
              <a:spcAft>
                <a:spcPts val="0"/>
              </a:spcAft>
              <a:tabLst>
                <a:tab pos="457200" algn="l"/>
              </a:tabLst>
            </a:pPr>
            <a:endPar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B8F1170A-8ED7-3C81-0017-5F5947D445C8}"/>
              </a:ext>
            </a:extLst>
          </p:cNvPr>
          <p:cNvSpPr txBox="1"/>
          <p:nvPr/>
        </p:nvSpPr>
        <p:spPr>
          <a:xfrm>
            <a:off x="268818" y="5278202"/>
            <a:ext cx="15168434" cy="5878532"/>
          </a:xfrm>
          <a:prstGeom prst="rect">
            <a:avLst/>
          </a:prstGeom>
          <a:noFill/>
        </p:spPr>
        <p:txBody>
          <a:bodyPr wrap="square">
            <a:spAutoFit/>
          </a:bodyPr>
          <a:lstStyle/>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Immigrants leave their countries of origin for various intentions, such as to secure better employment, escape from natural disasters, war, reunite with their families, and obtain a better education for improved personal development and growth. [1] </a:t>
            </a:r>
          </a:p>
          <a:p>
            <a:pPr marR="0" lvl="0">
              <a:spcBef>
                <a:spcPts val="0"/>
              </a:spcBef>
              <a:spcAft>
                <a:spcPts val="0"/>
              </a:spcAft>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n-US" sz="32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According to Statistics Canada 2017, 7.5 million immigrant populations reside in Canada, which represents 22% of the total population </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It is predicted that the immigrant population would reach up to 30.0% in 2036 in Canada. </a:t>
            </a:r>
            <a:r>
              <a:rPr lang="en-US" sz="3200" kern="12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[3]</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Due to the cultural norms, values, beliefs, traditions, and behaviors, Nepali males are less likely to seek healthcare until it is absolutely necessity. </a:t>
            </a:r>
          </a:p>
          <a:p>
            <a:pPr marR="0" lvl="0">
              <a:spcBef>
                <a:spcPts val="0"/>
              </a:spcBef>
              <a:spcAft>
                <a:spcPts val="0"/>
              </a:spcAft>
              <a:tabLst>
                <a:tab pos="457200" algn="l"/>
              </a:tabLst>
            </a:pPr>
            <a:endParaRPr lang="en-US" sz="3200" dirty="0">
              <a:effectLst/>
              <a:latin typeface="Times New Roman" panose="02020603050405020304" pitchFamily="18" charset="0"/>
              <a:ea typeface="Times New Roman" panose="02020603050405020304" pitchFamily="18" charset="0"/>
            </a:endParaRPr>
          </a:p>
        </p:txBody>
      </p:sp>
      <p:sp>
        <p:nvSpPr>
          <p:cNvPr id="46" name="TextBox 45">
            <a:extLst>
              <a:ext uri="{FF2B5EF4-FFF2-40B4-BE49-F238E27FC236}">
                <a16:creationId xmlns:a16="http://schemas.microsoft.com/office/drawing/2014/main" id="{278706BF-838F-DCAB-E321-00E1C4355AC1}"/>
              </a:ext>
            </a:extLst>
          </p:cNvPr>
          <p:cNvSpPr txBox="1"/>
          <p:nvPr/>
        </p:nvSpPr>
        <p:spPr>
          <a:xfrm>
            <a:off x="236126" y="15657834"/>
            <a:ext cx="13226363" cy="927177"/>
          </a:xfrm>
          <a:prstGeom prst="rect">
            <a:avLst/>
          </a:prstGeom>
          <a:noFill/>
        </p:spPr>
        <p:txBody>
          <a:bodyPr wrap="square" rtlCol="0">
            <a:spAutoFit/>
          </a:bodyPr>
          <a:lstStyle/>
          <a:p>
            <a:pPr marL="0" marR="0">
              <a:lnSpc>
                <a:spcPct val="200000"/>
              </a:lnSpc>
              <a:spcBef>
                <a:spcPts val="0"/>
              </a:spcBef>
              <a:spcAft>
                <a:spcPts val="0"/>
              </a:spcAft>
            </a:pP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Barriers to accessing primary healthcare: Before accessing healthcare</a:t>
            </a:r>
            <a:endParaRPr lang="en-US" sz="3200" dirty="0">
              <a:effectLst/>
              <a:latin typeface="Times New Roman" panose="02020603050405020304" pitchFamily="18" charset="0"/>
              <a:ea typeface="Times New Roman" panose="02020603050405020304" pitchFamily="18" charset="0"/>
            </a:endParaRPr>
          </a:p>
        </p:txBody>
      </p:sp>
      <p:sp>
        <p:nvSpPr>
          <p:cNvPr id="48" name="TextBox 47">
            <a:extLst>
              <a:ext uri="{FF2B5EF4-FFF2-40B4-BE49-F238E27FC236}">
                <a16:creationId xmlns:a16="http://schemas.microsoft.com/office/drawing/2014/main" id="{B14229BA-3DB7-D4AD-126A-6895E6DE9A98}"/>
              </a:ext>
            </a:extLst>
          </p:cNvPr>
          <p:cNvSpPr txBox="1"/>
          <p:nvPr/>
        </p:nvSpPr>
        <p:spPr>
          <a:xfrm>
            <a:off x="287246" y="16607715"/>
            <a:ext cx="15131577" cy="13142059"/>
          </a:xfrm>
          <a:prstGeom prst="rect">
            <a:avLst/>
          </a:prstGeom>
          <a:noFill/>
        </p:spPr>
        <p:txBody>
          <a:bodyPr wrap="square">
            <a:spAutoFit/>
          </a:bodyPr>
          <a:lstStyle/>
          <a:p>
            <a:pPr marR="0" lvl="0">
              <a:spcBef>
                <a:spcPts val="0"/>
              </a:spcBef>
              <a:spcAft>
                <a:spcPts val="0"/>
              </a:spcAft>
              <a:tabLst>
                <a:tab pos="457200" algn="l"/>
              </a:tabLst>
            </a:pPr>
            <a:r>
              <a:rPr lang="en-US" sz="40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n-US" sz="32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Wait time</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Long wait time to get an appointment with specialists was one of the main barriers for primary care, overwhelmingly expressed by most of the respondents. </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Health and health system-related knowledge</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Participants expressed that they have</a:t>
            </a: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limited health knowledge, which hinders them from accessing PHC.</a:t>
            </a: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Availability of services</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Participants voiced that they experienced barriers in accessing PHC due to limited clinic opening hours and no extended services at weekends and out of office hours and nights. They added that their working hours overlapped with the clinic hours, and it prevented them from accessing PHC when it is needed. </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Transportation</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Participants experienced barriers in accessing PHC due to the issues related to transportation (specifically, expensive parking cost, unavailability of parking space, and long-distance service centers). Not all health centers are connected by public transports.</a:t>
            </a:r>
          </a:p>
          <a:p>
            <a:pPr marL="342900" marR="0" lvl="0" indent="-342900">
              <a:spcBef>
                <a:spcPts val="0"/>
              </a:spcBef>
              <a:spcAft>
                <a:spcPts val="0"/>
              </a:spcAft>
              <a:buFont typeface="Wingdings" panose="05000000000000000000" pitchFamily="2" charset="2"/>
              <a:buChar char=""/>
              <a:tabLst>
                <a:tab pos="457200" algn="l"/>
              </a:tabLst>
            </a:pPr>
            <a:endPar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Workplace</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Some participants expressed the fear of asking time off for medical checkups in their workplace. According to them, they have a survival job, and they do not know more about Canadian systems and are hesitant to request time off with managers for health appointments. </a:t>
            </a: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n-US" sz="40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b="1"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Culture</a:t>
            </a:r>
            <a:r>
              <a:rPr lang="en-CA" sz="3200" i="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CA" sz="3200" b="1"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3200" kern="120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Healthcare seeking practices of Nepalese people and their unfulfilled expectations while accessing PHC led by cultural differences between Nepal and Canada became another barrier to accessing PHC.</a:t>
            </a:r>
            <a:endParaRPr lang="en-US" sz="32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endParaRPr lang="en-US" sz="3200" dirty="0">
              <a:effectLst/>
              <a:latin typeface="Times New Roman" panose="02020603050405020304" pitchFamily="18" charset="0"/>
              <a:ea typeface="Times New Roman" panose="02020603050405020304" pitchFamily="18" charset="0"/>
            </a:endParaRPr>
          </a:p>
        </p:txBody>
      </p:sp>
      <p:sp>
        <p:nvSpPr>
          <p:cNvPr id="51" name="TextBox 50">
            <a:extLst>
              <a:ext uri="{FF2B5EF4-FFF2-40B4-BE49-F238E27FC236}">
                <a16:creationId xmlns:a16="http://schemas.microsoft.com/office/drawing/2014/main" id="{776E0515-0C1E-ED68-CA71-D4B45CFA6EDE}"/>
              </a:ext>
            </a:extLst>
          </p:cNvPr>
          <p:cNvSpPr txBox="1"/>
          <p:nvPr/>
        </p:nvSpPr>
        <p:spPr>
          <a:xfrm>
            <a:off x="15985944" y="5240275"/>
            <a:ext cx="15009413" cy="4924425"/>
          </a:xfrm>
          <a:prstGeom prst="rect">
            <a:avLst/>
          </a:prstGeom>
          <a:noFill/>
        </p:spPr>
        <p:txBody>
          <a:bodyPr wrap="square">
            <a:spAutoFit/>
          </a:bodyPr>
          <a:lstStyle/>
          <a:p>
            <a:pPr marL="457200" marR="0">
              <a:spcBef>
                <a:spcPts val="0"/>
              </a:spcBef>
              <a:spcAft>
                <a:spcPts val="0"/>
              </a:spcAft>
            </a:pPr>
            <a:r>
              <a:rPr lang="en-US" sz="4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CA" sz="5400" b="1" i="1" dirty="0">
                <a:solidFill>
                  <a:srgbClr val="CC00CC"/>
                </a:solidFill>
                <a:latin typeface="Times New Roman" panose="02020603050405020304" pitchFamily="18" charset="0"/>
                <a:ea typeface="Times New Roman" panose="02020603050405020304" pitchFamily="18" charset="0"/>
                <a:cs typeface="Times New Roman" panose="02020603050405020304" pitchFamily="18" charset="0"/>
              </a:rPr>
              <a:t>“</a:t>
            </a:r>
            <a:r>
              <a:rPr lang="en-CA" sz="3600" b="1" i="1" kern="1200" dirty="0">
                <a:solidFill>
                  <a:srgbClr val="CC00CC"/>
                </a:solidFill>
                <a:effectLst/>
                <a:latin typeface="Times New Roman" panose="02020603050405020304" pitchFamily="18" charset="0"/>
                <a:ea typeface="Times New Roman" panose="02020603050405020304" pitchFamily="18" charset="0"/>
                <a:cs typeface="Times New Roman" panose="02020603050405020304" pitchFamily="18" charset="0"/>
              </a:rPr>
              <a:t>In Nepal, there is no habit of regular doctor checkups without having serious conditions. Similarly, we have a culture of using traditional medicine first before seeking medical help. So, it may be our habit or culture not to use PHC without extreme need. Additionally, we hesitate to tell our problems with a female doctor, and we prefer a male doctor. Most importantly, when we go to the doctor, we expect medicine prescription and laboratory tests to rule out the problem”. [FGD 6, Participant 5]</a:t>
            </a:r>
            <a:endParaRPr lang="en-US" sz="3600" b="1" i="1" dirty="0">
              <a:solidFill>
                <a:srgbClr val="CC00CC"/>
              </a:solidFill>
              <a:effectLst/>
              <a:latin typeface="Times New Roman" panose="02020603050405020304" pitchFamily="18" charset="0"/>
              <a:ea typeface="Times New Roman" panose="02020603050405020304" pitchFamily="18" charset="0"/>
            </a:endParaRPr>
          </a:p>
        </p:txBody>
      </p:sp>
      <p:sp>
        <p:nvSpPr>
          <p:cNvPr id="53" name="TextBox 52">
            <a:extLst>
              <a:ext uri="{FF2B5EF4-FFF2-40B4-BE49-F238E27FC236}">
                <a16:creationId xmlns:a16="http://schemas.microsoft.com/office/drawing/2014/main" id="{AEC45457-FDF1-E2E1-2F3D-030C58F8CB22}"/>
              </a:ext>
            </a:extLst>
          </p:cNvPr>
          <p:cNvSpPr txBox="1"/>
          <p:nvPr/>
        </p:nvSpPr>
        <p:spPr>
          <a:xfrm>
            <a:off x="31477503" y="5392870"/>
            <a:ext cx="12198560" cy="4278094"/>
          </a:xfrm>
          <a:prstGeom prst="rect">
            <a:avLst/>
          </a:prstGeom>
          <a:noFill/>
        </p:spPr>
        <p:txBody>
          <a:bodyPr wrap="square">
            <a:spAutoFit/>
          </a:bodyPr>
          <a:lstStyle/>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200" kern="1200" dirty="0">
                <a:solidFill>
                  <a:srgbClr val="000000"/>
                </a:solidFill>
                <a:effectLst/>
                <a:latin typeface="Times New Roman" panose="02020603050405020304" pitchFamily="18" charset="0"/>
                <a:ea typeface="Calibri" panose="020F0502020204030204" pitchFamily="34" charset="0"/>
              </a:rPr>
              <a:t>Nepali immigrant men encounter numerous barriers while accessing PHC service in Calgary, Canada. To overcome those barriers, culturally competent, supportive healthcare system is mandated.</a:t>
            </a: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dirty="0">
                <a:effectLst/>
                <a:latin typeface="Times New Roman" panose="02020603050405020304" pitchFamily="18" charset="0"/>
                <a:ea typeface="Times New Roman" panose="02020603050405020304" pitchFamily="18" charset="0"/>
              </a:rPr>
              <a:t> </a:t>
            </a: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200" kern="1200" dirty="0">
                <a:solidFill>
                  <a:srgbClr val="000000"/>
                </a:solidFill>
                <a:effectLst/>
                <a:latin typeface="Times New Roman" panose="02020603050405020304" pitchFamily="18" charset="0"/>
                <a:ea typeface="Calibri" panose="020F0502020204030204" pitchFamily="34" charset="0"/>
              </a:rPr>
              <a:t>We need another research on the perspective of healthcare provider in making immigrant friendly healthcare environment to address present access barriers to immigrants to Canada, and a comparative study in the same question among new and experienced immigrants.</a:t>
            </a:r>
            <a:endParaRPr lang="en-US" sz="3200" dirty="0">
              <a:effectLst/>
              <a:latin typeface="Times New Roman" panose="02020603050405020304" pitchFamily="18" charset="0"/>
              <a:ea typeface="Times New Roman" panose="02020603050405020304" pitchFamily="18" charset="0"/>
            </a:endParaRPr>
          </a:p>
        </p:txBody>
      </p:sp>
      <p:pic>
        <p:nvPicPr>
          <p:cNvPr id="56" name="Picture 55" descr="Logos | University of Calgary">
            <a:extLst>
              <a:ext uri="{FF2B5EF4-FFF2-40B4-BE49-F238E27FC236}">
                <a16:creationId xmlns:a16="http://schemas.microsoft.com/office/drawing/2014/main" id="{F05897F6-D8F6-2417-34E8-CEBD497463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518600" y="80164"/>
            <a:ext cx="9192683" cy="3084464"/>
          </a:xfrm>
          <a:prstGeom prst="rect">
            <a:avLst/>
          </a:prstGeom>
          <a:noFill/>
          <a:ln>
            <a:noFill/>
          </a:ln>
        </p:spPr>
      </p:pic>
      <p:sp>
        <p:nvSpPr>
          <p:cNvPr id="58" name="TextBox 57">
            <a:extLst>
              <a:ext uri="{FF2B5EF4-FFF2-40B4-BE49-F238E27FC236}">
                <a16:creationId xmlns:a16="http://schemas.microsoft.com/office/drawing/2014/main" id="{3E2C6042-FA33-2194-B9F6-3BFEECF2FC9B}"/>
              </a:ext>
            </a:extLst>
          </p:cNvPr>
          <p:cNvSpPr txBox="1"/>
          <p:nvPr/>
        </p:nvSpPr>
        <p:spPr>
          <a:xfrm>
            <a:off x="15926480" y="4636827"/>
            <a:ext cx="14916987" cy="834623"/>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r>
              <a:rPr lang="en-US" sz="4400" b="1" dirty="0">
                <a:latin typeface="Arial Black" panose="020B0A04020102020204" pitchFamily="34" charset="0"/>
              </a:rPr>
              <a:t>RESULTS CONTD… </a:t>
            </a:r>
          </a:p>
        </p:txBody>
      </p:sp>
      <p:sp>
        <p:nvSpPr>
          <p:cNvPr id="59" name="TextBox 58">
            <a:extLst>
              <a:ext uri="{FF2B5EF4-FFF2-40B4-BE49-F238E27FC236}">
                <a16:creationId xmlns:a16="http://schemas.microsoft.com/office/drawing/2014/main" id="{AC28949A-10B0-E029-51EF-8D4140E8BF48}"/>
              </a:ext>
            </a:extLst>
          </p:cNvPr>
          <p:cNvSpPr txBox="1"/>
          <p:nvPr/>
        </p:nvSpPr>
        <p:spPr>
          <a:xfrm>
            <a:off x="30986213" y="3893867"/>
            <a:ext cx="12616034" cy="1499623"/>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r>
              <a:rPr lang="en-US" sz="4400" dirty="0">
                <a:latin typeface="Arial Black" panose="020B0A04020102020204" pitchFamily="34" charset="0"/>
              </a:rPr>
              <a:t>CONCLUSION AND FUTURE RECOMMENDATION</a:t>
            </a:r>
          </a:p>
        </p:txBody>
      </p:sp>
      <p:graphicFrame>
        <p:nvGraphicFramePr>
          <p:cNvPr id="2" name="Diagram 1">
            <a:extLst>
              <a:ext uri="{FF2B5EF4-FFF2-40B4-BE49-F238E27FC236}">
                <a16:creationId xmlns:a16="http://schemas.microsoft.com/office/drawing/2014/main" id="{3E99FD57-9C99-F8D2-3763-54CECC65678A}"/>
              </a:ext>
            </a:extLst>
          </p:cNvPr>
          <p:cNvGraphicFramePr/>
          <p:nvPr>
            <p:extLst>
              <p:ext uri="{D42A27DB-BD31-4B8C-83A1-F6EECF244321}">
                <p14:modId xmlns:p14="http://schemas.microsoft.com/office/powerpoint/2010/main" val="3915122790"/>
              </p:ext>
            </p:extLst>
          </p:nvPr>
        </p:nvGraphicFramePr>
        <p:xfrm>
          <a:off x="30683213" y="14630400"/>
          <a:ext cx="12198560" cy="212422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F7230416-CC4F-7BBD-F8CF-DB539A4E83C5}"/>
              </a:ext>
            </a:extLst>
          </p:cNvPr>
          <p:cNvSpPr txBox="1"/>
          <p:nvPr/>
        </p:nvSpPr>
        <p:spPr>
          <a:xfrm>
            <a:off x="16237214" y="25726238"/>
            <a:ext cx="11930586" cy="822515"/>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defRPr sz="4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r>
              <a:rPr lang="en-US" b="1" dirty="0">
                <a:latin typeface="Arial Black" panose="020B0A04020102020204" pitchFamily="34" charset="0"/>
              </a:rPr>
              <a:t>REFERENCES</a:t>
            </a:r>
          </a:p>
        </p:txBody>
      </p:sp>
      <p:sp>
        <p:nvSpPr>
          <p:cNvPr id="9" name="TextBox 8">
            <a:extLst>
              <a:ext uri="{FF2B5EF4-FFF2-40B4-BE49-F238E27FC236}">
                <a16:creationId xmlns:a16="http://schemas.microsoft.com/office/drawing/2014/main" id="{A2EAB641-3045-2EE3-595B-F0C09FD214E3}"/>
              </a:ext>
            </a:extLst>
          </p:cNvPr>
          <p:cNvSpPr txBox="1"/>
          <p:nvPr/>
        </p:nvSpPr>
        <p:spPr>
          <a:xfrm>
            <a:off x="16237214" y="26548753"/>
            <a:ext cx="14505010" cy="4047262"/>
          </a:xfrm>
          <a:prstGeom prst="rect">
            <a:avLst/>
          </a:prstGeom>
          <a:noFill/>
        </p:spPr>
        <p:txBody>
          <a:bodyPr wrap="square">
            <a:spAutoFit/>
          </a:bodyPr>
          <a:lstStyle/>
          <a:p>
            <a:pPr marL="0" marR="0" algn="l">
              <a:lnSpc>
                <a:spcPct val="150000"/>
              </a:lnSpc>
              <a:spcBef>
                <a:spcPts val="0"/>
              </a:spcBef>
              <a:spcAft>
                <a:spcPts val="0"/>
              </a:spcAft>
            </a:pPr>
            <a:r>
              <a:rPr lang="en-US" sz="3200" i="1" dirty="0">
                <a:effectLst/>
                <a:latin typeface="Times New Roman" panose="02020603050405020304" pitchFamily="18" charset="0"/>
                <a:ea typeface="Calibri" panose="020F0502020204030204" pitchFamily="34" charset="0"/>
                <a:cs typeface="Mangal" panose="02040503050203030202" pitchFamily="18" charset="0"/>
              </a:rPr>
              <a:t>[</a:t>
            </a:r>
            <a:r>
              <a:rPr lang="en-US" i="1" dirty="0">
                <a:effectLst/>
                <a:latin typeface="Times New Roman" panose="02020603050405020304" pitchFamily="18" charset="0"/>
                <a:ea typeface="Calibri" panose="020F0502020204030204" pitchFamily="34" charset="0"/>
                <a:cs typeface="Mangal" panose="02040503050203030202" pitchFamily="18" charset="0"/>
              </a:rPr>
              <a:t>1] M. W. Walton-Roberts, “Immigration, the University and the Welcoming Second Tier City,” J. Int. Migr. Integr. Rev. Integr. Migr. Int., Apr. 2011, doi: 10.1007/s12134-011-0187-3.</a:t>
            </a:r>
            <a:endParaRPr lang="en-US" i="1" dirty="0">
              <a:effectLst/>
              <a:latin typeface="Calibri" panose="020F0502020204030204" pitchFamily="34" charset="0"/>
              <a:ea typeface="Calibri" panose="020F0502020204030204" pitchFamily="34" charset="0"/>
              <a:cs typeface="Mangal" panose="02040503050203030202" pitchFamily="18" charset="0"/>
            </a:endParaRPr>
          </a:p>
          <a:p>
            <a:pPr marL="0" marR="0" algn="l">
              <a:lnSpc>
                <a:spcPct val="150000"/>
              </a:lnSpc>
              <a:spcBef>
                <a:spcPts val="0"/>
              </a:spcBef>
              <a:spcAft>
                <a:spcPts val="0"/>
              </a:spcAft>
            </a:pPr>
            <a:r>
              <a:rPr lang="en-US" i="1" dirty="0">
                <a:effectLst/>
                <a:latin typeface="Times New Roman" panose="02020603050405020304" pitchFamily="18" charset="0"/>
                <a:ea typeface="Calibri" panose="020F0502020204030204" pitchFamily="34" charset="0"/>
                <a:cs typeface="Mangal" panose="02040503050203030202" pitchFamily="18" charset="0"/>
              </a:rPr>
              <a:t>[2] V. M. Mehra, C. Costanian, S. Khanna, and H. Tamim, “Dental care use by immigrant Canadians in Ontario: a cross-sectional analysis of the 2014 Canadian Community Health Survey (CCHS),” BMC Oral Health, vol. 19, no. 1, p. 78, May 2019, doi: 10.1186/s12903-019-0773-x.</a:t>
            </a:r>
            <a:endParaRPr lang="en-US" i="1" dirty="0">
              <a:effectLst/>
              <a:latin typeface="Calibri" panose="020F0502020204030204" pitchFamily="34" charset="0"/>
              <a:ea typeface="Calibri" panose="020F0502020204030204" pitchFamily="34" charset="0"/>
              <a:cs typeface="Mangal" panose="02040503050203030202" pitchFamily="18" charset="0"/>
            </a:endParaRPr>
          </a:p>
          <a:p>
            <a:pPr marL="0" marR="0" algn="l">
              <a:lnSpc>
                <a:spcPct val="150000"/>
              </a:lnSpc>
              <a:spcBef>
                <a:spcPts val="0"/>
              </a:spcBef>
              <a:spcAft>
                <a:spcPts val="0"/>
              </a:spcAft>
            </a:pPr>
            <a:r>
              <a:rPr lang="en-US" i="1" dirty="0">
                <a:effectLst/>
                <a:latin typeface="Times New Roman" panose="02020603050405020304" pitchFamily="18" charset="0"/>
                <a:ea typeface="Calibri" panose="020F0502020204030204" pitchFamily="34" charset="0"/>
                <a:cs typeface="Mangal" panose="02040503050203030202" pitchFamily="18" charset="0"/>
              </a:rPr>
              <a:t>[3] M. S. Setia, A. Quesnel-Vallee, M. Abrahamowicz, P. Tousignant, and J. Lynch, “Access to health-care in Canadian immigrants: a longitudinal study of the National Population Health Survey,” Health Soc. Care Community, vol. 19, no. 1, pp. 70–79, Jan. 2011, doi: 10.1111/j.1365-2524.2010.00950.x.</a:t>
            </a:r>
          </a:p>
          <a:p>
            <a:pPr algn="l">
              <a:lnSpc>
                <a:spcPct val="150000"/>
              </a:lnSpc>
              <a:spcBef>
                <a:spcPts val="0"/>
              </a:spcBef>
            </a:pPr>
            <a:r>
              <a:rPr lang="en-US" i="1" dirty="0">
                <a:latin typeface="Times New Roman" panose="02020603050405020304" pitchFamily="18" charset="0"/>
                <a:ea typeface="Calibri" panose="020F0502020204030204" pitchFamily="34" charset="0"/>
                <a:cs typeface="Mangal" panose="02040503050203030202" pitchFamily="18" charset="0"/>
              </a:rPr>
              <a:t>[4]</a:t>
            </a:r>
            <a:r>
              <a:rPr lang="en-US" i="1" dirty="0">
                <a:latin typeface="Times New Roman" panose="02020603050405020304" pitchFamily="18" charset="0"/>
                <a:ea typeface="Calibri" panose="020F0502020204030204" pitchFamily="34" charset="0"/>
              </a:rPr>
              <a:t> </a:t>
            </a:r>
            <a:r>
              <a:rPr lang="en-US" i="1" dirty="0">
                <a:effectLst/>
                <a:latin typeface="Times New Roman" panose="02020603050405020304" pitchFamily="18" charset="0"/>
                <a:ea typeface="Calibri" panose="020F0502020204030204" pitchFamily="34" charset="0"/>
              </a:rPr>
              <a:t>V. Braun and V. Clarke, “Using thematic analysis in psychology,” Qual. Res. Psychol., vol. 3, no. 2, pp. 77–101, Jan. 2006, doi: 10.1191/1478088706qp063oa.</a:t>
            </a:r>
          </a:p>
          <a:p>
            <a:pPr marL="0" marR="0" algn="l">
              <a:spcBef>
                <a:spcPts val="0"/>
              </a:spcBef>
              <a:spcAft>
                <a:spcPts val="0"/>
              </a:spcAft>
            </a:pPr>
            <a:endParaRPr lang="en-US" sz="2000" i="1" dirty="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DA6E2B75-7D6D-C9E3-9126-7441C0CB868F}"/>
              </a:ext>
            </a:extLst>
          </p:cNvPr>
          <p:cNvSpPr txBox="1"/>
          <p:nvPr/>
        </p:nvSpPr>
        <p:spPr>
          <a:xfrm>
            <a:off x="525859" y="12100039"/>
            <a:ext cx="14815744" cy="3416320"/>
          </a:xfrm>
          <a:prstGeom prst="rect">
            <a:avLst/>
          </a:prstGeom>
          <a:noFill/>
        </p:spPr>
        <p:txBody>
          <a:bodyPr wrap="square">
            <a:spAutoFit/>
          </a:bodyPr>
          <a:lstStyle/>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n-US" sz="32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was a qualitative research design that used focus group discussion (FGD</a:t>
            </a: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Participant recruitment and data collection: Snowball sampling</a:t>
            </a:r>
          </a:p>
          <a:p>
            <a:pPr marR="0" lvl="0">
              <a:spcBef>
                <a:spcPts val="0"/>
              </a:spcBef>
              <a:spcAft>
                <a:spcPts val="0"/>
              </a:spcAft>
              <a:tabLst>
                <a:tab pos="457200" algn="l"/>
              </a:tabLst>
            </a:pPr>
            <a:endParaRPr lang="en-US" sz="3200" dirty="0">
              <a:effectLst/>
              <a:latin typeface="Times New Roman" panose="02020603050405020304" pitchFamily="18" charset="0"/>
              <a:ea typeface="Times New Roman" panose="02020603050405020304" pitchFamily="18" charset="0"/>
            </a:endParaRPr>
          </a:p>
          <a:p>
            <a:pPr marR="0" lvl="0">
              <a:spcBef>
                <a:spcPts val="0"/>
              </a:spcBef>
              <a:spcAft>
                <a:spcPts val="0"/>
              </a:spcAft>
              <a:tabLst>
                <a:tab pos="457200" algn="l"/>
              </a:tabLst>
            </a:pPr>
            <a:r>
              <a:rPr lang="en-US" sz="4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Data analysis: Deductive thematic analysis [4]</a:t>
            </a:r>
          </a:p>
          <a:p>
            <a:pPr marR="0" lvl="0">
              <a:spcBef>
                <a:spcPts val="0"/>
              </a:spcBef>
              <a:spcAft>
                <a:spcPts val="0"/>
              </a:spcAft>
              <a:tabLst>
                <a:tab pos="457200" algn="l"/>
              </a:tabLst>
            </a:pPr>
            <a:endParaRPr lang="en-CA"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1E1DC7-46BE-0B43-945F-7A5C7D512E35}"/>
              </a:ext>
            </a:extLst>
          </p:cNvPr>
          <p:cNvSpPr txBox="1"/>
          <p:nvPr/>
        </p:nvSpPr>
        <p:spPr>
          <a:xfrm>
            <a:off x="30696754" y="10588118"/>
            <a:ext cx="12644573" cy="822515"/>
          </a:xfrm>
          <a:prstGeom prst="rect">
            <a:avLst/>
          </a:prstGeom>
          <a:solidFill>
            <a:srgbClr val="669E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bIns="72000" rtlCol="0" anchor="ctr">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80000"/>
            <a:r>
              <a:rPr lang="en-US" sz="4400" b="1" dirty="0">
                <a:latin typeface="Arial Black" panose="020B0A04020102020204" pitchFamily="34" charset="0"/>
              </a:rPr>
              <a:t>Figure: 1 </a:t>
            </a:r>
          </a:p>
        </p:txBody>
      </p:sp>
      <p:sp>
        <p:nvSpPr>
          <p:cNvPr id="4" name="TextBox 3">
            <a:extLst>
              <a:ext uri="{FF2B5EF4-FFF2-40B4-BE49-F238E27FC236}">
                <a16:creationId xmlns:a16="http://schemas.microsoft.com/office/drawing/2014/main" id="{8D4E5AE3-1426-09FD-55D4-C8AFD5685B1C}"/>
              </a:ext>
            </a:extLst>
          </p:cNvPr>
          <p:cNvSpPr txBox="1"/>
          <p:nvPr/>
        </p:nvSpPr>
        <p:spPr>
          <a:xfrm>
            <a:off x="30344593" y="12084650"/>
            <a:ext cx="12550221" cy="1723549"/>
          </a:xfrm>
          <a:prstGeom prst="rect">
            <a:avLst/>
          </a:prstGeom>
          <a:noFill/>
        </p:spPr>
        <p:txBody>
          <a:bodyPr wrap="square">
            <a:spAutoFit/>
          </a:bodyPr>
          <a:lstStyle/>
          <a:p>
            <a:pPr marL="0" marR="0" algn="ctr">
              <a:spcBef>
                <a:spcPts val="0"/>
              </a:spcBef>
              <a:spcAft>
                <a:spcPts val="0"/>
              </a:spcAft>
            </a:pPr>
            <a:r>
              <a:rPr lang="en-US" sz="4400" b="1" dirty="0">
                <a:solidFill>
                  <a:srgbClr val="0E101A"/>
                </a:solidFill>
                <a:effectLst/>
                <a:latin typeface="Times New Roman" panose="02020603050405020304" pitchFamily="18" charset="0"/>
                <a:ea typeface="Calibri" panose="020F0502020204030204" pitchFamily="34" charset="0"/>
                <a:cs typeface="Mangal" panose="02040503050203030202" pitchFamily="18" charset="0"/>
              </a:rPr>
              <a:t>The barriers faced by Nepali immigrant men:  </a:t>
            </a:r>
            <a:r>
              <a:rPr lang="en-CA" sz="4400" b="1" dirty="0">
                <a:solidFill>
                  <a:srgbClr val="0E101A"/>
                </a:solidFill>
                <a:effectLst/>
                <a:latin typeface="Times New Roman" panose="02020603050405020304" pitchFamily="18" charset="0"/>
                <a:ea typeface="Calibri" panose="020F0502020204030204" pitchFamily="34" charset="0"/>
                <a:cs typeface="Mangal" panose="02040503050203030202" pitchFamily="18" charset="0"/>
              </a:rPr>
              <a:t>socio-ecological</a:t>
            </a:r>
            <a:r>
              <a:rPr lang="en-US" sz="4400" b="1" dirty="0">
                <a:solidFill>
                  <a:srgbClr val="0E101A"/>
                </a:solidFill>
                <a:effectLst/>
                <a:latin typeface="Times New Roman" panose="02020603050405020304" pitchFamily="18" charset="0"/>
                <a:ea typeface="Calibri" panose="020F0502020204030204" pitchFamily="34" charset="0"/>
                <a:cs typeface="Mangal" panose="02040503050203030202" pitchFamily="18" charset="0"/>
              </a:rPr>
              <a:t> model</a:t>
            </a:r>
            <a:r>
              <a:rPr lang="en-US" sz="1800" dirty="0">
                <a:solidFill>
                  <a:srgbClr val="0E101A"/>
                </a:solidFill>
                <a:effectLst/>
                <a:latin typeface="Times New Roman" panose="02020603050405020304" pitchFamily="18" charset="0"/>
                <a:ea typeface="Calibri" panose="020F0502020204030204" pitchFamily="34" charset="0"/>
                <a:cs typeface="Mangal" panose="02040503050203030202" pitchFamily="18" charset="0"/>
              </a:rPr>
              <a:t>.</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0" marR="0">
              <a:spcBef>
                <a:spcPts val="0"/>
              </a:spcBef>
              <a:spcAft>
                <a:spcPts val="0"/>
              </a:spcAft>
            </a:pPr>
            <a:r>
              <a:rPr lang="en-US" sz="1800" dirty="0">
                <a:solidFill>
                  <a:srgbClr val="0E101A"/>
                </a:solidFill>
                <a:effectLst/>
                <a:latin typeface="Times New Roman" panose="02020603050405020304" pitchFamily="18" charset="0"/>
                <a:ea typeface="Calibri" panose="020F0502020204030204" pitchFamily="34" charset="0"/>
                <a:cs typeface="Mangal" panose="02040503050203030202" pitchFamily="18" charset="0"/>
              </a:rPr>
              <a:t>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13" name="TextBox 12">
            <a:extLst>
              <a:ext uri="{FF2B5EF4-FFF2-40B4-BE49-F238E27FC236}">
                <a16:creationId xmlns:a16="http://schemas.microsoft.com/office/drawing/2014/main" id="{FD6C789E-1718-9ED1-0E29-859EC653EFA2}"/>
              </a:ext>
            </a:extLst>
          </p:cNvPr>
          <p:cNvSpPr txBox="1"/>
          <p:nvPr/>
        </p:nvSpPr>
        <p:spPr>
          <a:xfrm>
            <a:off x="323374" y="2094334"/>
            <a:ext cx="30061705" cy="1675267"/>
          </a:xfrm>
          <a:prstGeom prst="rect">
            <a:avLst/>
          </a:prstGeom>
          <a:solidFill>
            <a:schemeClr val="accent4"/>
          </a:solidFill>
        </p:spPr>
        <p:txBody>
          <a:bodyPr wrap="square">
            <a:spAutoFit/>
          </a:bodyPr>
          <a:lstStyle/>
          <a:p>
            <a:pPr marL="0" marR="0" algn="l">
              <a:lnSpc>
                <a:spcPct val="200000"/>
              </a:lnSpc>
              <a:spcBef>
                <a:spcPts val="0"/>
              </a:spcBef>
              <a:spcAft>
                <a:spcPts val="0"/>
              </a:spcAft>
            </a:pPr>
            <a:r>
              <a:rPr lang="en-US" i="1" baseline="300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i="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Department of Community Health Sciences, Cumming School of Medicine, University of Calgary, Calgary, AB T2N 4N1, Canada.</a:t>
            </a:r>
            <a:r>
              <a:rPr lang="en-US" i="1"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i="1" baseline="300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i="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Community Scholar and Citizen Researcher, Nepalese Canadian Community, Calgary, AB T2N 1N4, Canada.</a:t>
            </a:r>
            <a:endParaRPr lang="en-US" i="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200000"/>
              </a:lnSpc>
              <a:spcBef>
                <a:spcPts val="0"/>
              </a:spcBef>
              <a:spcAft>
                <a:spcPts val="0"/>
              </a:spcAft>
            </a:pPr>
            <a:r>
              <a:rPr lang="en-US" i="1" baseline="300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i="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Department of Family Medicine, University of Calgary, Calgary, AB T2N 4N1, Canada                                                                              </a:t>
            </a:r>
            <a:r>
              <a:rPr lang="en-US" i="1" baseline="300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i="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Faculty of Health Sciences, University of Lethbridge, Lethbridge, AB T1K 1M4, Canada.</a:t>
            </a:r>
            <a:endParaRPr lang="en-US" i="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200000"/>
              </a:lnSpc>
              <a:spcBef>
                <a:spcPts val="0"/>
              </a:spcBef>
              <a:spcAft>
                <a:spcPts val="0"/>
              </a:spcAft>
            </a:pPr>
            <a:r>
              <a:rPr lang="en-US" i="1" baseline="300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lang="en-US" i="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Department of Population and Public Health, Alberta Health Services, Calgary, AB T2W 1S7, Canada</a:t>
            </a:r>
            <a:endParaRPr lang="en-US" i="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33303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4509</TotalTime>
  <Words>1284</Words>
  <Application>Microsoft Office PowerPoint</Application>
  <PresentationFormat>Custom</PresentationFormat>
  <Paragraphs>78</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Amasis MT Pro Black</vt:lpstr>
      <vt:lpstr>Arial</vt:lpstr>
      <vt:lpstr>Arial Black</vt:lpstr>
      <vt:lpstr>Calibri</vt:lpstr>
      <vt:lpstr>Times New Roman</vt:lpstr>
      <vt:lpstr>Trebuchet MS</vt:lpstr>
      <vt:lpstr>Wingdings</vt:lpstr>
      <vt:lpstr>Wingdings 3</vt:lpstr>
      <vt:lpstr>Facet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AHS-Misc_5x3.5_BigDataAbstract_Banner_NOV29_SS.indd</dc:title>
  <dc:creator>Jennifer Malkin</dc:creator>
  <cp:lastModifiedBy>Rudra Dahal</cp:lastModifiedBy>
  <cp:revision>285</cp:revision>
  <cp:lastPrinted>2021-10-08T21:45:26Z</cp:lastPrinted>
  <dcterms:created xsi:type="dcterms:W3CDTF">2021-09-28T14:25:00Z</dcterms:created>
  <dcterms:modified xsi:type="dcterms:W3CDTF">2023-10-02T19:02:20Z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2018-11-29T00:00:00Z</vt:filetime>
  </property>
  <property fmtid="{D5CDD505-2E9C-101B-9397-08002B2CF9AE}" pid="3" name="Creator">
    <vt:lpwstr>Adobe InDesign CC 13.1 (Macintosh)</vt:lpwstr>
  </property>
  <property fmtid="{D5CDD505-2E9C-101B-9397-08002B2CF9AE}" pid="4" name="LastSaved">
    <vt:filetime>2021-09-28T00:00:00Z</vt:filetime>
  </property>
</Properties>
</file>