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8" r:id="rId3"/>
    <p:sldId id="269" r:id="rId4"/>
    <p:sldId id="271" r:id="rId5"/>
    <p:sldId id="272" r:id="rId6"/>
    <p:sldId id="273" r:id="rId7"/>
    <p:sldId id="274" r:id="rId8"/>
    <p:sldId id="275" r:id="rId9"/>
    <p:sldId id="266" r:id="rId10"/>
    <p:sldId id="27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1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EE8870-8F1E-4692-BEB9-7BDEF496652D}" type="datetimeFigureOut">
              <a:rPr lang="en-CA" smtClean="0"/>
              <a:t>2023-10-05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0886F-F1F7-4561-B7F5-9A65557A8F37}" type="slidenum">
              <a:rPr lang="en-CA" smtClean="0"/>
              <a:t>‹#›</a:t>
            </a:fld>
            <a:endParaRPr lang="en-CA"/>
          </a:p>
        </p:txBody>
      </p:sp>
    </p:spTree>
    <p:extLst>
      <p:ext uri="{BB962C8B-B14F-4D97-AF65-F5344CB8AC3E}">
        <p14:creationId xmlns:p14="http://schemas.microsoft.com/office/powerpoint/2010/main" val="1126878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It is useful to know how newcomers view their communities once they have decided to settle in Canada. It is likely that most would still identify with the concept of community that they left behind. Even some of the refugee newcomers would likely continue to be associated with concepts of communities they left behind. As we talk about community inclusion, the issues before us are: how do we arrive at a synergy between their ideas of community at homes they left and community that they have now decided to settle in. We work on the hypothesis that this would be greatly influenced by their behaviour and/or interaction with others in the new country, be they be with others from their cultural communities or from those from outside their cultural groups.</a:t>
            </a:r>
          </a:p>
        </p:txBody>
      </p:sp>
      <p:sp>
        <p:nvSpPr>
          <p:cNvPr id="4" name="Slide Number Placeholder 3"/>
          <p:cNvSpPr>
            <a:spLocks noGrp="1"/>
          </p:cNvSpPr>
          <p:nvPr>
            <p:ph type="sldNum" sz="quarter" idx="5"/>
          </p:nvPr>
        </p:nvSpPr>
        <p:spPr/>
        <p:txBody>
          <a:bodyPr/>
          <a:lstStyle/>
          <a:p>
            <a:fld id="{4180886F-F1F7-4561-B7F5-9A65557A8F37}" type="slidenum">
              <a:rPr lang="en-CA" smtClean="0"/>
              <a:t>2</a:t>
            </a:fld>
            <a:endParaRPr lang="en-CA"/>
          </a:p>
        </p:txBody>
      </p:sp>
    </p:spTree>
    <p:extLst>
      <p:ext uri="{BB962C8B-B14F-4D97-AF65-F5344CB8AC3E}">
        <p14:creationId xmlns:p14="http://schemas.microsoft.com/office/powerpoint/2010/main" val="728215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We also postulate that community inclusion has to be an active process – we can’t just wait to be invited to join in. This is a different step for most newcomers as in most of their home countries, their community identities were predefined by their faiths, languages, cultures or social systems as well as sometimes by political dictates. For most newcomers, certain community practices would be identified as ours or “Canadian”. Such a perception could deter newcomers from active engagement in the “Canadian” community and instead opt for continuing engagement with their faith, linguistic or cultural communities. This is also influenced by the extent of welcome they perceive to be existing among “Canadians” towards </a:t>
            </a:r>
            <a:r>
              <a:rPr lang="en-CA" dirty="0" err="1"/>
              <a:t>n.ewcomers</a:t>
            </a:r>
            <a:endParaRPr lang="en-CA" dirty="0"/>
          </a:p>
        </p:txBody>
      </p:sp>
      <p:sp>
        <p:nvSpPr>
          <p:cNvPr id="4" name="Slide Number Placeholder 3"/>
          <p:cNvSpPr>
            <a:spLocks noGrp="1"/>
          </p:cNvSpPr>
          <p:nvPr>
            <p:ph type="sldNum" sz="quarter" idx="5"/>
          </p:nvPr>
        </p:nvSpPr>
        <p:spPr/>
        <p:txBody>
          <a:bodyPr/>
          <a:lstStyle/>
          <a:p>
            <a:fld id="{4180886F-F1F7-4561-B7F5-9A65557A8F37}" type="slidenum">
              <a:rPr lang="en-CA" smtClean="0"/>
              <a:t>3</a:t>
            </a:fld>
            <a:endParaRPr lang="en-CA"/>
          </a:p>
        </p:txBody>
      </p:sp>
    </p:spTree>
    <p:extLst>
      <p:ext uri="{BB962C8B-B14F-4D97-AF65-F5344CB8AC3E}">
        <p14:creationId xmlns:p14="http://schemas.microsoft.com/office/powerpoint/2010/main" val="3866249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Drawing on my own lived experience, my concept of community has undergone change over the years. I am a product of colonial rule that thrived on creating and sustaining divisions among peoples of the same land. So, whether I wanted it or not, I had to accept my identity as given to me by the colonial rulers. My community interactions were prescribed by the rulers.</a:t>
            </a:r>
          </a:p>
        </p:txBody>
      </p:sp>
      <p:sp>
        <p:nvSpPr>
          <p:cNvPr id="4" name="Slide Number Placeholder 3"/>
          <p:cNvSpPr>
            <a:spLocks noGrp="1"/>
          </p:cNvSpPr>
          <p:nvPr>
            <p:ph type="sldNum" sz="quarter" idx="5"/>
          </p:nvPr>
        </p:nvSpPr>
        <p:spPr/>
        <p:txBody>
          <a:bodyPr/>
          <a:lstStyle/>
          <a:p>
            <a:fld id="{4180886F-F1F7-4561-B7F5-9A65557A8F37}" type="slidenum">
              <a:rPr lang="en-CA" smtClean="0"/>
              <a:t>4</a:t>
            </a:fld>
            <a:endParaRPr lang="en-CA"/>
          </a:p>
        </p:txBody>
      </p:sp>
    </p:spTree>
    <p:extLst>
      <p:ext uri="{BB962C8B-B14F-4D97-AF65-F5344CB8AC3E}">
        <p14:creationId xmlns:p14="http://schemas.microsoft.com/office/powerpoint/2010/main" val="3174487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Years of being a student in East-West Center in Hawaii taught me to value interactions with peers from other cultures. Opportunity to be present at Martin Luther King’s I have a Dream speech helped me to internalize how systemic exclusion hurts not only individuals but also the society as </a:t>
            </a:r>
            <a:r>
              <a:rPr lang="en-CA"/>
              <a:t>a whole.</a:t>
            </a:r>
            <a:endParaRPr lang="en-CA" dirty="0"/>
          </a:p>
        </p:txBody>
      </p:sp>
      <p:sp>
        <p:nvSpPr>
          <p:cNvPr id="4" name="Slide Number Placeholder 3"/>
          <p:cNvSpPr>
            <a:spLocks noGrp="1"/>
          </p:cNvSpPr>
          <p:nvPr>
            <p:ph type="sldNum" sz="quarter" idx="5"/>
          </p:nvPr>
        </p:nvSpPr>
        <p:spPr/>
        <p:txBody>
          <a:bodyPr/>
          <a:lstStyle/>
          <a:p>
            <a:fld id="{4180886F-F1F7-4561-B7F5-9A65557A8F37}" type="slidenum">
              <a:rPr lang="en-CA" smtClean="0"/>
              <a:t>5</a:t>
            </a:fld>
            <a:endParaRPr lang="en-CA"/>
          </a:p>
        </p:txBody>
      </p:sp>
    </p:spTree>
    <p:extLst>
      <p:ext uri="{BB962C8B-B14F-4D97-AF65-F5344CB8AC3E}">
        <p14:creationId xmlns:p14="http://schemas.microsoft.com/office/powerpoint/2010/main" val="1268466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noProof="0" dirty="0"/>
              <a:t>How I became a part of the community inclusion process? Part of the factors can be attributed to the time when I came to Canada – perception of Saskatoon as a hospitable community and an expansionary employer; an invitation from a colleague to join Rotary club; my own willingness to be a part of welcoming refugees from Indo-China and South America and transitioning into volunteering in immigrant settlement</a:t>
            </a:r>
          </a:p>
        </p:txBody>
      </p:sp>
      <p:sp>
        <p:nvSpPr>
          <p:cNvPr id="4" name="Slide Number Placeholder 3"/>
          <p:cNvSpPr>
            <a:spLocks noGrp="1"/>
          </p:cNvSpPr>
          <p:nvPr>
            <p:ph type="sldNum" sz="quarter" idx="5"/>
          </p:nvPr>
        </p:nvSpPr>
        <p:spPr/>
        <p:txBody>
          <a:bodyPr/>
          <a:lstStyle/>
          <a:p>
            <a:fld id="{4180886F-F1F7-4561-B7F5-9A65557A8F37}" type="slidenum">
              <a:rPr lang="en-CA" smtClean="0"/>
              <a:t>6</a:t>
            </a:fld>
            <a:endParaRPr lang="en-CA"/>
          </a:p>
        </p:txBody>
      </p:sp>
    </p:spTree>
    <p:extLst>
      <p:ext uri="{BB962C8B-B14F-4D97-AF65-F5344CB8AC3E}">
        <p14:creationId xmlns:p14="http://schemas.microsoft.com/office/powerpoint/2010/main" val="4162278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As the number of newcomers increased, more of the source countries were non-European, thus contributing to greater diversity among newcomers. Faced with continually increasing number needing services, most settlement agencies focused on language learning &amp; employment preparation once primary settlement needs were looked after. Diversities in newcomers are not only of colour, but increasingly of faith, language and culture. As a result, in large and mid-sized cities, there has bee a rise in “mini-communities”. Mini-communities provide comfort as well as a way of maintaining traditions. But to the larger Canadian citizenry, it contributed to justifications of community exclusion. In a sense, there was neither an invitation, nor a willingness to belong. At the same time, as Canada was grappling with its own history of exclusion of Indigenous peoples from the mainstream, many newcomer communities were uncertain as to where they fit in. Two unrelated aspects contributed to greater awareness of the dangers of community exclusion – Black Lives Matter and Every Child Matters. We suggest that the issue of community inclusion for newcomers can draw important lessons from these two “movements” and find their own pathways to inclusion.</a:t>
            </a:r>
          </a:p>
        </p:txBody>
      </p:sp>
      <p:sp>
        <p:nvSpPr>
          <p:cNvPr id="4" name="Slide Number Placeholder 3"/>
          <p:cNvSpPr>
            <a:spLocks noGrp="1"/>
          </p:cNvSpPr>
          <p:nvPr>
            <p:ph type="sldNum" sz="quarter" idx="5"/>
          </p:nvPr>
        </p:nvSpPr>
        <p:spPr/>
        <p:txBody>
          <a:bodyPr/>
          <a:lstStyle/>
          <a:p>
            <a:fld id="{4180886F-F1F7-4561-B7F5-9A65557A8F37}" type="slidenum">
              <a:rPr lang="en-CA" smtClean="0"/>
              <a:t>7</a:t>
            </a:fld>
            <a:endParaRPr lang="en-CA"/>
          </a:p>
        </p:txBody>
      </p:sp>
    </p:spTree>
    <p:extLst>
      <p:ext uri="{BB962C8B-B14F-4D97-AF65-F5344CB8AC3E}">
        <p14:creationId xmlns:p14="http://schemas.microsoft.com/office/powerpoint/2010/main" val="486755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Here are two of my perspectives on community inclusion</a:t>
            </a:r>
          </a:p>
        </p:txBody>
      </p:sp>
      <p:sp>
        <p:nvSpPr>
          <p:cNvPr id="4" name="Slide Number Placeholder 3"/>
          <p:cNvSpPr>
            <a:spLocks noGrp="1"/>
          </p:cNvSpPr>
          <p:nvPr>
            <p:ph type="sldNum" sz="quarter" idx="5"/>
          </p:nvPr>
        </p:nvSpPr>
        <p:spPr/>
        <p:txBody>
          <a:bodyPr/>
          <a:lstStyle/>
          <a:p>
            <a:fld id="{4180886F-F1F7-4561-B7F5-9A65557A8F37}" type="slidenum">
              <a:rPr lang="en-CA" smtClean="0"/>
              <a:t>8</a:t>
            </a:fld>
            <a:endParaRPr lang="en-CA"/>
          </a:p>
        </p:txBody>
      </p:sp>
    </p:spTree>
    <p:extLst>
      <p:ext uri="{BB962C8B-B14F-4D97-AF65-F5344CB8AC3E}">
        <p14:creationId xmlns:p14="http://schemas.microsoft.com/office/powerpoint/2010/main" val="3295994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People should not be judged by the colour of their skin. It is their intent or actions that we should use in </a:t>
            </a:r>
            <a:r>
              <a:rPr lang="en-CA"/>
              <a:t>judging people. </a:t>
            </a:r>
            <a:endParaRPr lang="en-CA" dirty="0"/>
          </a:p>
        </p:txBody>
      </p:sp>
      <p:sp>
        <p:nvSpPr>
          <p:cNvPr id="4" name="Slide Number Placeholder 3"/>
          <p:cNvSpPr>
            <a:spLocks noGrp="1"/>
          </p:cNvSpPr>
          <p:nvPr>
            <p:ph type="sldNum" sz="quarter" idx="5"/>
          </p:nvPr>
        </p:nvSpPr>
        <p:spPr/>
        <p:txBody>
          <a:bodyPr/>
          <a:lstStyle/>
          <a:p>
            <a:fld id="{4180886F-F1F7-4561-B7F5-9A65557A8F37}" type="slidenum">
              <a:rPr lang="en-CA" smtClean="0"/>
              <a:t>9</a:t>
            </a:fld>
            <a:endParaRPr lang="en-CA"/>
          </a:p>
        </p:txBody>
      </p:sp>
    </p:spTree>
    <p:extLst>
      <p:ext uri="{BB962C8B-B14F-4D97-AF65-F5344CB8AC3E}">
        <p14:creationId xmlns:p14="http://schemas.microsoft.com/office/powerpoint/2010/main" val="3987179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3062159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243269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29506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2773420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564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3593142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8877759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2666814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630716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AA6151-1E3F-4B88-822B-EAF24F617572}" type="datetimeFigureOut">
              <a:rPr lang="en-CA" smtClean="0"/>
              <a:t>2023-10-05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2104514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AA6151-1E3F-4B88-822B-EAF24F617572}" type="datetimeFigureOut">
              <a:rPr lang="en-CA" smtClean="0"/>
              <a:t>2023-10-05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1934302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AA6151-1E3F-4B88-822B-EAF24F617572}" type="datetimeFigureOut">
              <a:rPr lang="en-CA" smtClean="0"/>
              <a:t>2023-10-05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143775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AA6151-1E3F-4B88-822B-EAF24F617572}" type="datetimeFigureOut">
              <a:rPr lang="en-CA" smtClean="0"/>
              <a:t>2023-10-05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1720878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A6151-1E3F-4B88-822B-EAF24F617572}" type="datetimeFigureOut">
              <a:rPr lang="en-CA" smtClean="0"/>
              <a:t>2023-10-05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1073161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AA6151-1E3F-4B88-822B-EAF24F617572}" type="datetimeFigureOut">
              <a:rPr lang="en-CA" smtClean="0"/>
              <a:t>2023-10-05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66404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AA6151-1E3F-4B88-822B-EAF24F617572}" type="datetimeFigureOut">
              <a:rPr lang="en-CA" smtClean="0"/>
              <a:t>2023-10-05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30A7D0E-C20C-452B-ABA1-B49961E20D46}" type="slidenum">
              <a:rPr lang="en-CA" smtClean="0"/>
              <a:t>‹#›</a:t>
            </a:fld>
            <a:endParaRPr lang="en-CA"/>
          </a:p>
        </p:txBody>
      </p:sp>
    </p:spTree>
    <p:extLst>
      <p:ext uri="{BB962C8B-B14F-4D97-AF65-F5344CB8AC3E}">
        <p14:creationId xmlns:p14="http://schemas.microsoft.com/office/powerpoint/2010/main" val="3818096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AA6151-1E3F-4B88-822B-EAF24F617572}" type="datetimeFigureOut">
              <a:rPr lang="en-CA" smtClean="0"/>
              <a:t>2023-10-05</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0A7D0E-C20C-452B-ABA1-B49961E20D46}" type="slidenum">
              <a:rPr lang="en-CA" smtClean="0"/>
              <a:t>‹#›</a:t>
            </a:fld>
            <a:endParaRPr lang="en-CA"/>
          </a:p>
        </p:txBody>
      </p:sp>
    </p:spTree>
    <p:extLst>
      <p:ext uri="{BB962C8B-B14F-4D97-AF65-F5344CB8AC3E}">
        <p14:creationId xmlns:p14="http://schemas.microsoft.com/office/powerpoint/2010/main" val="12993350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rive.google.com/file/d/12hg21HCpE5MGVZvLO2QZkSm3o6At4uye/view?usp=shari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drive.google.com/file/d/1YU9gwA1qUWW2zN52O76eg27Nr-wz1ltp/view?usp=sharin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D24F6-6480-BF05-EE93-39210C0AEE1A}"/>
              </a:ext>
            </a:extLst>
          </p:cNvPr>
          <p:cNvSpPr>
            <a:spLocks noGrp="1"/>
          </p:cNvSpPr>
          <p:nvPr>
            <p:ph type="ctrTitle"/>
          </p:nvPr>
        </p:nvSpPr>
        <p:spPr>
          <a:xfrm>
            <a:off x="1391564" y="808522"/>
            <a:ext cx="7766936" cy="2116158"/>
          </a:xfrm>
        </p:spPr>
        <p:txBody>
          <a:bodyPr/>
          <a:lstStyle/>
          <a:p>
            <a:pPr algn="ctr"/>
            <a:r>
              <a:rPr lang="en-US" sz="4000" dirty="0"/>
              <a:t>Community Belonging: Challenges and Opportunities for Newcomers –</a:t>
            </a:r>
            <a:endParaRPr lang="en-CA" sz="4000" dirty="0"/>
          </a:p>
        </p:txBody>
      </p:sp>
      <p:sp>
        <p:nvSpPr>
          <p:cNvPr id="3" name="Subtitle 2">
            <a:extLst>
              <a:ext uri="{FF2B5EF4-FFF2-40B4-BE49-F238E27FC236}">
                <a16:creationId xmlns:a16="http://schemas.microsoft.com/office/drawing/2014/main" id="{F51E6271-5BC0-8CEA-55A8-100CD1CCD304}"/>
              </a:ext>
            </a:extLst>
          </p:cNvPr>
          <p:cNvSpPr>
            <a:spLocks noGrp="1"/>
          </p:cNvSpPr>
          <p:nvPr>
            <p:ph type="subTitle" idx="1"/>
          </p:nvPr>
        </p:nvSpPr>
        <p:spPr>
          <a:xfrm>
            <a:off x="981777" y="3030554"/>
            <a:ext cx="8330728" cy="3264367"/>
          </a:xfrm>
        </p:spPr>
        <p:txBody>
          <a:bodyPr>
            <a:normAutofit fontScale="92500" lnSpcReduction="10000"/>
          </a:bodyPr>
          <a:lstStyle/>
          <a:p>
            <a:pPr algn="l"/>
            <a:r>
              <a:rPr lang="en-CA" sz="2400" dirty="0">
                <a:solidFill>
                  <a:srgbClr val="0070C0"/>
                </a:solidFill>
              </a:rPr>
              <a:t>Asit Sarkar, Professor Emeritus, Edwards School of Business, University of Saskatchewan </a:t>
            </a:r>
          </a:p>
          <a:p>
            <a:pPr algn="l"/>
            <a:r>
              <a:rPr lang="en-CA" sz="2400" dirty="0" err="1">
                <a:solidFill>
                  <a:srgbClr val="0070C0"/>
                </a:solidFill>
              </a:rPr>
              <a:t>Jebunnessa</a:t>
            </a:r>
            <a:r>
              <a:rPr lang="en-CA" sz="2400" dirty="0">
                <a:solidFill>
                  <a:srgbClr val="0070C0"/>
                </a:solidFill>
              </a:rPr>
              <a:t> </a:t>
            </a:r>
            <a:r>
              <a:rPr lang="en-CA" sz="2400" dirty="0" err="1">
                <a:solidFill>
                  <a:srgbClr val="0070C0"/>
                </a:solidFill>
              </a:rPr>
              <a:t>Chapola</a:t>
            </a:r>
            <a:r>
              <a:rPr lang="en-CA" sz="2400" dirty="0">
                <a:solidFill>
                  <a:srgbClr val="0070C0"/>
                </a:solidFill>
              </a:rPr>
              <a:t>, Johnson-</a:t>
            </a:r>
            <a:r>
              <a:rPr lang="en-CA" sz="2400" dirty="0" err="1">
                <a:solidFill>
                  <a:srgbClr val="0070C0"/>
                </a:solidFill>
              </a:rPr>
              <a:t>Shoyama</a:t>
            </a:r>
            <a:r>
              <a:rPr lang="en-CA" sz="2400" dirty="0">
                <a:solidFill>
                  <a:srgbClr val="0070C0"/>
                </a:solidFill>
              </a:rPr>
              <a:t> Graduate School of Public Policy, University of Regina and Mount Royal University</a:t>
            </a:r>
          </a:p>
          <a:p>
            <a:pPr algn="l"/>
            <a:endParaRPr lang="en-CA" dirty="0"/>
          </a:p>
          <a:p>
            <a:pPr algn="l"/>
            <a:r>
              <a:rPr lang="en-CA" sz="2000" b="1" dirty="0"/>
              <a:t>Presentation at </a:t>
            </a:r>
          </a:p>
          <a:p>
            <a:pPr algn="l"/>
            <a:r>
              <a:rPr lang="en-US" sz="2000" b="1" dirty="0"/>
              <a:t>Mobilizing Knowledge on Newcomers Symposium, Newcomer Research Network, University of Calgary</a:t>
            </a:r>
          </a:p>
          <a:p>
            <a:pPr algn="l"/>
            <a:r>
              <a:rPr lang="en-US" sz="2000" b="1" dirty="0"/>
              <a:t>October 6, 2023</a:t>
            </a:r>
            <a:endParaRPr lang="en-CA" sz="2000" b="1" dirty="0"/>
          </a:p>
        </p:txBody>
      </p:sp>
    </p:spTree>
    <p:extLst>
      <p:ext uri="{BB962C8B-B14F-4D97-AF65-F5344CB8AC3E}">
        <p14:creationId xmlns:p14="http://schemas.microsoft.com/office/powerpoint/2010/main" val="192343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364D7-17CC-1CDE-E9BA-47CA0C07DFCF}"/>
              </a:ext>
            </a:extLst>
          </p:cNvPr>
          <p:cNvSpPr>
            <a:spLocks noGrp="1"/>
          </p:cNvSpPr>
          <p:nvPr>
            <p:ph type="title"/>
          </p:nvPr>
        </p:nvSpPr>
        <p:spPr/>
        <p:txBody>
          <a:bodyPr/>
          <a:lstStyle/>
          <a:p>
            <a:r>
              <a:rPr lang="en-CA" dirty="0"/>
              <a:t>Some Possible Items for Future Research</a:t>
            </a:r>
          </a:p>
        </p:txBody>
      </p:sp>
      <p:sp>
        <p:nvSpPr>
          <p:cNvPr id="3" name="Content Placeholder 2">
            <a:extLst>
              <a:ext uri="{FF2B5EF4-FFF2-40B4-BE49-F238E27FC236}">
                <a16:creationId xmlns:a16="http://schemas.microsoft.com/office/drawing/2014/main" id="{4567B452-C646-10F3-8566-53F23F51AC9D}"/>
              </a:ext>
            </a:extLst>
          </p:cNvPr>
          <p:cNvSpPr>
            <a:spLocks noGrp="1"/>
          </p:cNvSpPr>
          <p:nvPr>
            <p:ph idx="1"/>
          </p:nvPr>
        </p:nvSpPr>
        <p:spPr>
          <a:xfrm>
            <a:off x="677334" y="2160589"/>
            <a:ext cx="8596668" cy="2526913"/>
          </a:xfrm>
        </p:spPr>
        <p:txBody>
          <a:bodyPr>
            <a:normAutofit fontScale="77500" lnSpcReduction="20000"/>
          </a:bodyPr>
          <a:lstStyle/>
          <a:p>
            <a:r>
              <a:rPr lang="en-CA" dirty="0"/>
              <a:t>How do Newcomers view Community Engagement?</a:t>
            </a:r>
          </a:p>
          <a:p>
            <a:r>
              <a:rPr lang="en-CA" dirty="0"/>
              <a:t>What drives the Newcomers’ view of the community?</a:t>
            </a:r>
          </a:p>
          <a:p>
            <a:pPr lvl="1"/>
            <a:r>
              <a:rPr lang="en-CA" dirty="0"/>
              <a:t>Experience from the Home Country</a:t>
            </a:r>
          </a:p>
          <a:p>
            <a:pPr lvl="1"/>
            <a:r>
              <a:rPr lang="en-CA" dirty="0"/>
              <a:t>Experience from the Settlement Period</a:t>
            </a:r>
          </a:p>
          <a:p>
            <a:pPr lvl="1"/>
            <a:r>
              <a:rPr lang="en-CA" dirty="0"/>
              <a:t>Post-settlement experience with the community</a:t>
            </a:r>
          </a:p>
          <a:p>
            <a:r>
              <a:rPr lang="en-CA" dirty="0"/>
              <a:t>Levels of </a:t>
            </a:r>
            <a:r>
              <a:rPr lang="en-CA" dirty="0" err="1"/>
              <a:t>Comunity</a:t>
            </a:r>
            <a:r>
              <a:rPr lang="en-CA" dirty="0"/>
              <a:t> </a:t>
            </a:r>
            <a:r>
              <a:rPr lang="en-CA" dirty="0" err="1"/>
              <a:t>Engagment</a:t>
            </a:r>
            <a:r>
              <a:rPr lang="en-CA" dirty="0"/>
              <a:t> by Newcomers</a:t>
            </a:r>
          </a:p>
          <a:p>
            <a:pPr lvl="1"/>
            <a:r>
              <a:rPr lang="en-CA" dirty="0"/>
              <a:t>Political Engagement</a:t>
            </a:r>
          </a:p>
          <a:p>
            <a:pPr lvl="1"/>
            <a:r>
              <a:rPr lang="en-CA" dirty="0"/>
              <a:t>Civic Engagement</a:t>
            </a:r>
          </a:p>
          <a:p>
            <a:pPr lvl="1"/>
            <a:r>
              <a:rPr lang="en-CA" dirty="0"/>
              <a:t>Engagement in the </a:t>
            </a:r>
            <a:r>
              <a:rPr lang="en-CA" dirty="0" err="1"/>
              <a:t>Philanthrohic</a:t>
            </a:r>
            <a:r>
              <a:rPr lang="en-CA" dirty="0"/>
              <a:t> Sector</a:t>
            </a:r>
          </a:p>
          <a:p>
            <a:endParaRPr lang="en-CA" dirty="0"/>
          </a:p>
          <a:p>
            <a:pPr lvl="2"/>
            <a:endParaRPr lang="en-CA" dirty="0"/>
          </a:p>
        </p:txBody>
      </p:sp>
    </p:spTree>
    <p:extLst>
      <p:ext uri="{BB962C8B-B14F-4D97-AF65-F5344CB8AC3E}">
        <p14:creationId xmlns:p14="http://schemas.microsoft.com/office/powerpoint/2010/main" val="3469188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70E50-3406-4C5F-83BC-8BBC67CCA9FA}"/>
              </a:ext>
            </a:extLst>
          </p:cNvPr>
          <p:cNvSpPr>
            <a:spLocks noGrp="1"/>
          </p:cNvSpPr>
          <p:nvPr>
            <p:ph type="title"/>
          </p:nvPr>
        </p:nvSpPr>
        <p:spPr/>
        <p:txBody>
          <a:bodyPr/>
          <a:lstStyle/>
          <a:p>
            <a:r>
              <a:rPr lang="en-CA" dirty="0"/>
              <a:t>Concepts of a Community</a:t>
            </a:r>
          </a:p>
        </p:txBody>
      </p:sp>
      <p:sp>
        <p:nvSpPr>
          <p:cNvPr id="3" name="Content Placeholder 2">
            <a:extLst>
              <a:ext uri="{FF2B5EF4-FFF2-40B4-BE49-F238E27FC236}">
                <a16:creationId xmlns:a16="http://schemas.microsoft.com/office/drawing/2014/main" id="{22B285AD-E89E-45B3-9437-8C8B5103FD13}"/>
              </a:ext>
            </a:extLst>
          </p:cNvPr>
          <p:cNvSpPr>
            <a:spLocks noGrp="1"/>
          </p:cNvSpPr>
          <p:nvPr>
            <p:ph idx="1"/>
          </p:nvPr>
        </p:nvSpPr>
        <p:spPr/>
        <p:txBody>
          <a:bodyPr>
            <a:normAutofit fontScale="92500" lnSpcReduction="10000"/>
          </a:bodyPr>
          <a:lstStyle/>
          <a:p>
            <a:r>
              <a:rPr lang="en-CA" sz="2400" dirty="0"/>
              <a:t>Formal Concepts</a:t>
            </a:r>
          </a:p>
          <a:p>
            <a:pPr lvl="1"/>
            <a:r>
              <a:rPr lang="en-CA" sz="2200" dirty="0"/>
              <a:t>Community of a specified geographic size</a:t>
            </a:r>
          </a:p>
          <a:p>
            <a:pPr lvl="1"/>
            <a:r>
              <a:rPr lang="en-CA" sz="2200" dirty="0"/>
              <a:t>Community of a specified location</a:t>
            </a:r>
          </a:p>
          <a:p>
            <a:pPr lvl="1"/>
            <a:r>
              <a:rPr lang="en-CA" sz="2200" dirty="0"/>
              <a:t>Community specified by population</a:t>
            </a:r>
          </a:p>
          <a:p>
            <a:pPr lvl="1"/>
            <a:r>
              <a:rPr lang="en-CA" sz="2200" dirty="0"/>
              <a:t>Community defined by Economic Drivers</a:t>
            </a:r>
          </a:p>
          <a:p>
            <a:r>
              <a:rPr lang="en-CA" sz="2400" dirty="0"/>
              <a:t>Concepts based on Perception</a:t>
            </a:r>
          </a:p>
          <a:p>
            <a:pPr lvl="1"/>
            <a:r>
              <a:rPr lang="en-CA" sz="2200" dirty="0"/>
              <a:t>How others characterize the community</a:t>
            </a:r>
          </a:p>
          <a:p>
            <a:pPr lvl="1"/>
            <a:r>
              <a:rPr lang="en-CA" sz="2200" dirty="0"/>
              <a:t>Perception of “mainstream” </a:t>
            </a:r>
          </a:p>
          <a:p>
            <a:r>
              <a:rPr lang="en-CA" sz="2400" dirty="0"/>
              <a:t>Concepts defined by Behaviour and/or Interaction with others</a:t>
            </a:r>
          </a:p>
        </p:txBody>
      </p:sp>
    </p:spTree>
    <p:extLst>
      <p:ext uri="{BB962C8B-B14F-4D97-AF65-F5344CB8AC3E}">
        <p14:creationId xmlns:p14="http://schemas.microsoft.com/office/powerpoint/2010/main" val="3601676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31540-392F-4A6E-97D8-106E5337B208}"/>
              </a:ext>
            </a:extLst>
          </p:cNvPr>
          <p:cNvSpPr>
            <a:spLocks noGrp="1"/>
          </p:cNvSpPr>
          <p:nvPr>
            <p:ph type="title"/>
          </p:nvPr>
        </p:nvSpPr>
        <p:spPr/>
        <p:txBody>
          <a:bodyPr/>
          <a:lstStyle/>
          <a:p>
            <a:r>
              <a:rPr lang="en-CA" dirty="0"/>
              <a:t>Claiming Your Place in the Community</a:t>
            </a:r>
          </a:p>
        </p:txBody>
      </p:sp>
      <p:sp>
        <p:nvSpPr>
          <p:cNvPr id="3" name="Content Placeholder 2">
            <a:extLst>
              <a:ext uri="{FF2B5EF4-FFF2-40B4-BE49-F238E27FC236}">
                <a16:creationId xmlns:a16="http://schemas.microsoft.com/office/drawing/2014/main" id="{BEA3FE67-021A-43A5-BC82-94946D5BA6BB}"/>
              </a:ext>
            </a:extLst>
          </p:cNvPr>
          <p:cNvSpPr>
            <a:spLocks noGrp="1"/>
          </p:cNvSpPr>
          <p:nvPr>
            <p:ph idx="1"/>
          </p:nvPr>
        </p:nvSpPr>
        <p:spPr/>
        <p:txBody>
          <a:bodyPr>
            <a:normAutofit/>
          </a:bodyPr>
          <a:lstStyle/>
          <a:p>
            <a:r>
              <a:rPr lang="en-CA" sz="2400" dirty="0"/>
              <a:t>Self-concept of the Belonging Process</a:t>
            </a:r>
          </a:p>
          <a:p>
            <a:r>
              <a:rPr lang="en-CA" sz="2400" dirty="0"/>
              <a:t>Dimensions of Active Engagement</a:t>
            </a:r>
          </a:p>
          <a:p>
            <a:r>
              <a:rPr lang="en-CA" sz="2400" dirty="0"/>
              <a:t>Recognition of Evolving Nature of Canadian Society</a:t>
            </a:r>
          </a:p>
          <a:p>
            <a:r>
              <a:rPr lang="en-CA" sz="2400" dirty="0"/>
              <a:t>Extent of “Feeling Welcome” and “Giving Back”</a:t>
            </a:r>
          </a:p>
          <a:p>
            <a:endParaRPr lang="en-CA" sz="2400" dirty="0"/>
          </a:p>
        </p:txBody>
      </p:sp>
    </p:spTree>
    <p:extLst>
      <p:ext uri="{BB962C8B-B14F-4D97-AF65-F5344CB8AC3E}">
        <p14:creationId xmlns:p14="http://schemas.microsoft.com/office/powerpoint/2010/main" val="115060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D4E8-26D0-DE8F-8769-395E98AC32DF}"/>
              </a:ext>
            </a:extLst>
          </p:cNvPr>
          <p:cNvSpPr>
            <a:spLocks noGrp="1"/>
          </p:cNvSpPr>
          <p:nvPr>
            <p:ph type="title"/>
          </p:nvPr>
        </p:nvSpPr>
        <p:spPr>
          <a:xfrm>
            <a:off x="677334" y="599975"/>
            <a:ext cx="8596668" cy="1320800"/>
          </a:xfrm>
        </p:spPr>
        <p:txBody>
          <a:bodyPr/>
          <a:lstStyle/>
          <a:p>
            <a:r>
              <a:rPr lang="en-CA" dirty="0"/>
              <a:t>Process of Being Included in the Community: A Lived Experience</a:t>
            </a:r>
          </a:p>
        </p:txBody>
      </p:sp>
      <p:sp>
        <p:nvSpPr>
          <p:cNvPr id="3" name="Content Placeholder 2">
            <a:extLst>
              <a:ext uri="{FF2B5EF4-FFF2-40B4-BE49-F238E27FC236}">
                <a16:creationId xmlns:a16="http://schemas.microsoft.com/office/drawing/2014/main" id="{8B278966-C256-C9AD-4CE5-DEBE1003B9EA}"/>
              </a:ext>
            </a:extLst>
          </p:cNvPr>
          <p:cNvSpPr>
            <a:spLocks noGrp="1"/>
          </p:cNvSpPr>
          <p:nvPr>
            <p:ph idx="1"/>
          </p:nvPr>
        </p:nvSpPr>
        <p:spPr>
          <a:xfrm>
            <a:off x="677334" y="2150964"/>
            <a:ext cx="8596668" cy="3880773"/>
          </a:xfrm>
        </p:spPr>
        <p:txBody>
          <a:bodyPr>
            <a:normAutofit/>
          </a:bodyPr>
          <a:lstStyle/>
          <a:p>
            <a:pPr fontAlgn="base"/>
            <a:r>
              <a:rPr lang="en-CA" sz="2800" b="1" dirty="0"/>
              <a:t>Community in my early years</a:t>
            </a:r>
          </a:p>
          <a:p>
            <a:pPr lvl="1" fontAlgn="base"/>
            <a:r>
              <a:rPr lang="en-CA" sz="2400" dirty="0"/>
              <a:t>Born in </a:t>
            </a:r>
            <a:r>
              <a:rPr lang="en-CA" sz="2400" dirty="0">
                <a:solidFill>
                  <a:schemeClr val="accent1">
                    <a:lumMod val="75000"/>
                  </a:schemeClr>
                </a:solidFill>
              </a:rPr>
              <a:t>colonial British India</a:t>
            </a:r>
          </a:p>
          <a:p>
            <a:pPr lvl="1" fontAlgn="base"/>
            <a:r>
              <a:rPr lang="en-CA" sz="2400" dirty="0"/>
              <a:t>Had to transition into a </a:t>
            </a:r>
            <a:r>
              <a:rPr lang="en-CA" sz="2400" dirty="0">
                <a:solidFill>
                  <a:schemeClr val="accent1">
                    <a:lumMod val="75000"/>
                  </a:schemeClr>
                </a:solidFill>
              </a:rPr>
              <a:t>religion-defined community </a:t>
            </a:r>
            <a:r>
              <a:rPr lang="en-CA" sz="2400" dirty="0"/>
              <a:t>at end of colonial rule</a:t>
            </a:r>
          </a:p>
          <a:p>
            <a:pPr lvl="1" fontAlgn="base"/>
            <a:r>
              <a:rPr lang="en-CA" sz="2400" dirty="0"/>
              <a:t>Feeling of getting </a:t>
            </a:r>
            <a:r>
              <a:rPr lang="en-CA" sz="2400" dirty="0">
                <a:solidFill>
                  <a:schemeClr val="accent1">
                    <a:lumMod val="75000"/>
                  </a:schemeClr>
                </a:solidFill>
              </a:rPr>
              <a:t>excluded from the mainstream community</a:t>
            </a:r>
          </a:p>
          <a:p>
            <a:pPr lvl="1" fontAlgn="base"/>
            <a:r>
              <a:rPr lang="en-CA" sz="2400" dirty="0">
                <a:solidFill>
                  <a:schemeClr val="accent1">
                    <a:lumMod val="75000"/>
                  </a:schemeClr>
                </a:solidFill>
              </a:rPr>
              <a:t>Getting judged by my religious affiliation</a:t>
            </a:r>
            <a:r>
              <a:rPr lang="en-CA" sz="2400" dirty="0"/>
              <a:t>, not by my talent.</a:t>
            </a:r>
          </a:p>
        </p:txBody>
      </p:sp>
    </p:spTree>
    <p:extLst>
      <p:ext uri="{BB962C8B-B14F-4D97-AF65-F5344CB8AC3E}">
        <p14:creationId xmlns:p14="http://schemas.microsoft.com/office/powerpoint/2010/main" val="419801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9390-9543-37D8-7D0C-97731FD32FBE}"/>
              </a:ext>
            </a:extLst>
          </p:cNvPr>
          <p:cNvSpPr>
            <a:spLocks noGrp="1"/>
          </p:cNvSpPr>
          <p:nvPr>
            <p:ph type="title"/>
          </p:nvPr>
        </p:nvSpPr>
        <p:spPr/>
        <p:txBody>
          <a:bodyPr/>
          <a:lstStyle/>
          <a:p>
            <a:r>
              <a:rPr lang="en-CA" dirty="0"/>
              <a:t>Experiencing Transition from Exclusionary Environment</a:t>
            </a:r>
          </a:p>
        </p:txBody>
      </p:sp>
      <p:sp>
        <p:nvSpPr>
          <p:cNvPr id="3" name="Content Placeholder 2">
            <a:extLst>
              <a:ext uri="{FF2B5EF4-FFF2-40B4-BE49-F238E27FC236}">
                <a16:creationId xmlns:a16="http://schemas.microsoft.com/office/drawing/2014/main" id="{C4466A60-37AE-11BB-66C1-63ED570F84FA}"/>
              </a:ext>
            </a:extLst>
          </p:cNvPr>
          <p:cNvSpPr>
            <a:spLocks noGrp="1"/>
          </p:cNvSpPr>
          <p:nvPr>
            <p:ph idx="1"/>
          </p:nvPr>
        </p:nvSpPr>
        <p:spPr>
          <a:xfrm>
            <a:off x="677334" y="2170214"/>
            <a:ext cx="8596668" cy="3880773"/>
          </a:xfrm>
        </p:spPr>
        <p:txBody>
          <a:bodyPr>
            <a:normAutofit lnSpcReduction="10000"/>
          </a:bodyPr>
          <a:lstStyle/>
          <a:p>
            <a:pPr fontAlgn="base"/>
            <a:r>
              <a:rPr lang="en-CA" sz="2800" b="1" dirty="0"/>
              <a:t>Student Years in the U.S.: Developing New Perspectives</a:t>
            </a:r>
          </a:p>
          <a:p>
            <a:pPr lvl="1" fontAlgn="base"/>
            <a:r>
              <a:rPr lang="en-CA" sz="2400" dirty="0"/>
              <a:t>East-West Center at the U of Hawaii : Emphasis on </a:t>
            </a:r>
            <a:r>
              <a:rPr lang="en-CA" sz="2400" dirty="0">
                <a:solidFill>
                  <a:schemeClr val="accent1">
                    <a:lumMod val="75000"/>
                  </a:schemeClr>
                </a:solidFill>
              </a:rPr>
              <a:t>Cultural Interchange</a:t>
            </a:r>
          </a:p>
          <a:p>
            <a:pPr lvl="1" fontAlgn="base"/>
            <a:r>
              <a:rPr lang="en-CA" sz="2400" dirty="0"/>
              <a:t>Presence at the </a:t>
            </a:r>
            <a:r>
              <a:rPr lang="en-CA" sz="2400" dirty="0">
                <a:solidFill>
                  <a:schemeClr val="accent1">
                    <a:lumMod val="75000"/>
                  </a:schemeClr>
                </a:solidFill>
              </a:rPr>
              <a:t>“I have a Dream” </a:t>
            </a:r>
            <a:r>
              <a:rPr lang="en-CA" sz="2400" dirty="0"/>
              <a:t>speech by Rev. Martin Luther King </a:t>
            </a:r>
          </a:p>
          <a:p>
            <a:pPr lvl="1" fontAlgn="base"/>
            <a:r>
              <a:rPr lang="en-CA" sz="2400" dirty="0"/>
              <a:t>Presence of </a:t>
            </a:r>
            <a:r>
              <a:rPr lang="en-CA" sz="2400" dirty="0">
                <a:solidFill>
                  <a:schemeClr val="accent1">
                    <a:lumMod val="75000"/>
                  </a:schemeClr>
                </a:solidFill>
              </a:rPr>
              <a:t>Systemic Exclusion </a:t>
            </a:r>
            <a:r>
              <a:rPr lang="en-CA" sz="2400" dirty="0"/>
              <a:t>in the U.S.</a:t>
            </a:r>
          </a:p>
          <a:p>
            <a:pPr lvl="1"/>
            <a:r>
              <a:rPr lang="en-CA" sz="2400" dirty="0"/>
              <a:t>Focus on </a:t>
            </a:r>
            <a:r>
              <a:rPr lang="en-CA" sz="2400" dirty="0">
                <a:solidFill>
                  <a:schemeClr val="accent1">
                    <a:lumMod val="75000"/>
                  </a:schemeClr>
                </a:solidFill>
              </a:rPr>
              <a:t>Remedies</a:t>
            </a:r>
            <a:r>
              <a:rPr lang="en-CA" sz="2400" dirty="0"/>
              <a:t> - Civil Rights Act, Voting Rights Act</a:t>
            </a:r>
            <a:br>
              <a:rPr lang="en-CA" sz="2400" dirty="0"/>
            </a:br>
            <a:endParaRPr lang="en-CA" sz="2400" dirty="0"/>
          </a:p>
          <a:p>
            <a:endParaRPr lang="en-CA" dirty="0"/>
          </a:p>
        </p:txBody>
      </p:sp>
    </p:spTree>
    <p:extLst>
      <p:ext uri="{BB962C8B-B14F-4D97-AF65-F5344CB8AC3E}">
        <p14:creationId xmlns:p14="http://schemas.microsoft.com/office/powerpoint/2010/main" val="4294425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72E69-7A7A-B9F5-07F4-DA3A4D62667B}"/>
              </a:ext>
            </a:extLst>
          </p:cNvPr>
          <p:cNvSpPr>
            <a:spLocks noGrp="1"/>
          </p:cNvSpPr>
          <p:nvPr>
            <p:ph type="title"/>
          </p:nvPr>
        </p:nvSpPr>
        <p:spPr/>
        <p:txBody>
          <a:bodyPr/>
          <a:lstStyle/>
          <a:p>
            <a:r>
              <a:rPr lang="en-CA" dirty="0"/>
              <a:t>Being a Newcomer in a Multicultural Nation</a:t>
            </a:r>
          </a:p>
        </p:txBody>
      </p:sp>
      <p:sp>
        <p:nvSpPr>
          <p:cNvPr id="3" name="Content Placeholder 2">
            <a:extLst>
              <a:ext uri="{FF2B5EF4-FFF2-40B4-BE49-F238E27FC236}">
                <a16:creationId xmlns:a16="http://schemas.microsoft.com/office/drawing/2014/main" id="{B44C54B4-072A-2346-D39A-4558302C20AC}"/>
              </a:ext>
            </a:extLst>
          </p:cNvPr>
          <p:cNvSpPr>
            <a:spLocks noGrp="1"/>
          </p:cNvSpPr>
          <p:nvPr>
            <p:ph idx="1"/>
          </p:nvPr>
        </p:nvSpPr>
        <p:spPr/>
        <p:txBody>
          <a:bodyPr/>
          <a:lstStyle/>
          <a:p>
            <a:pPr fontAlgn="base"/>
            <a:r>
              <a:rPr lang="en-CA" sz="2800" b="1" dirty="0"/>
              <a:t>Settling in Canada - A Multicultural Nation</a:t>
            </a:r>
          </a:p>
          <a:p>
            <a:pPr lvl="1" fontAlgn="base"/>
            <a:r>
              <a:rPr lang="en-CA" sz="2400" dirty="0">
                <a:solidFill>
                  <a:schemeClr val="accent1">
                    <a:lumMod val="75000"/>
                  </a:schemeClr>
                </a:solidFill>
              </a:rPr>
              <a:t>Saskatoon</a:t>
            </a:r>
            <a:r>
              <a:rPr lang="en-CA" sz="2400" dirty="0"/>
              <a:t> in the 1970’s - a </a:t>
            </a:r>
            <a:r>
              <a:rPr lang="en-CA" sz="2400" dirty="0">
                <a:solidFill>
                  <a:schemeClr val="accent1">
                    <a:lumMod val="75000"/>
                  </a:schemeClr>
                </a:solidFill>
              </a:rPr>
              <a:t>hospitable community</a:t>
            </a:r>
          </a:p>
          <a:p>
            <a:pPr lvl="1" fontAlgn="base"/>
            <a:r>
              <a:rPr lang="en-CA" sz="2400" dirty="0"/>
              <a:t>An </a:t>
            </a:r>
            <a:r>
              <a:rPr lang="en-CA" sz="2400" dirty="0">
                <a:solidFill>
                  <a:schemeClr val="accent1">
                    <a:lumMod val="75000"/>
                  </a:schemeClr>
                </a:solidFill>
              </a:rPr>
              <a:t>expansionary U of S community</a:t>
            </a:r>
          </a:p>
          <a:p>
            <a:pPr lvl="1" fontAlgn="base"/>
            <a:r>
              <a:rPr lang="en-CA" sz="2400" dirty="0"/>
              <a:t>Invitation to join the </a:t>
            </a:r>
            <a:r>
              <a:rPr lang="en-CA" sz="2400" dirty="0">
                <a:solidFill>
                  <a:schemeClr val="accent1">
                    <a:lumMod val="75000"/>
                  </a:schemeClr>
                </a:solidFill>
              </a:rPr>
              <a:t>Rotary</a:t>
            </a:r>
          </a:p>
          <a:p>
            <a:pPr lvl="1" fontAlgn="base"/>
            <a:r>
              <a:rPr lang="en-CA" sz="2400" dirty="0"/>
              <a:t>Saskatoon’s welcoming hand to </a:t>
            </a:r>
            <a:r>
              <a:rPr lang="en-CA" sz="2400" dirty="0">
                <a:solidFill>
                  <a:schemeClr val="accent1">
                    <a:lumMod val="75000"/>
                  </a:schemeClr>
                </a:solidFill>
              </a:rPr>
              <a:t>refugees</a:t>
            </a:r>
            <a:r>
              <a:rPr lang="en-CA" sz="2400" dirty="0"/>
              <a:t> </a:t>
            </a:r>
          </a:p>
          <a:p>
            <a:pPr lvl="1" fontAlgn="base"/>
            <a:r>
              <a:rPr lang="en-CA" sz="2400" dirty="0">
                <a:solidFill>
                  <a:schemeClr val="accent1">
                    <a:lumMod val="75000"/>
                  </a:schemeClr>
                </a:solidFill>
              </a:rPr>
              <a:t>Volunteering</a:t>
            </a:r>
            <a:r>
              <a:rPr lang="en-CA" sz="2400" dirty="0"/>
              <a:t> in immigrant settlement</a:t>
            </a:r>
          </a:p>
          <a:p>
            <a:endParaRPr lang="en-CA" dirty="0"/>
          </a:p>
        </p:txBody>
      </p:sp>
    </p:spTree>
    <p:extLst>
      <p:ext uri="{BB962C8B-B14F-4D97-AF65-F5344CB8AC3E}">
        <p14:creationId xmlns:p14="http://schemas.microsoft.com/office/powerpoint/2010/main" val="1839897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5C705-4859-77AA-D8D4-EE283D81F08E}"/>
              </a:ext>
            </a:extLst>
          </p:cNvPr>
          <p:cNvSpPr>
            <a:spLocks noGrp="1"/>
          </p:cNvSpPr>
          <p:nvPr>
            <p:ph type="title"/>
          </p:nvPr>
        </p:nvSpPr>
        <p:spPr/>
        <p:txBody>
          <a:bodyPr/>
          <a:lstStyle/>
          <a:p>
            <a:r>
              <a:rPr lang="en-CA" dirty="0"/>
              <a:t>Evolving Aspects of Newcomer Communities in Canada</a:t>
            </a:r>
          </a:p>
        </p:txBody>
      </p:sp>
      <p:sp>
        <p:nvSpPr>
          <p:cNvPr id="3" name="Content Placeholder 2">
            <a:extLst>
              <a:ext uri="{FF2B5EF4-FFF2-40B4-BE49-F238E27FC236}">
                <a16:creationId xmlns:a16="http://schemas.microsoft.com/office/drawing/2014/main" id="{C3C1A970-8098-B92C-76D1-ED9A0FAEDB4F}"/>
              </a:ext>
            </a:extLst>
          </p:cNvPr>
          <p:cNvSpPr>
            <a:spLocks noGrp="1"/>
          </p:cNvSpPr>
          <p:nvPr>
            <p:ph idx="1"/>
          </p:nvPr>
        </p:nvSpPr>
        <p:spPr/>
        <p:txBody>
          <a:bodyPr/>
          <a:lstStyle/>
          <a:p>
            <a:r>
              <a:rPr lang="en-US" sz="1800" dirty="0"/>
              <a:t>Rising immigration – </a:t>
            </a:r>
            <a:r>
              <a:rPr lang="en-US" sz="1800" dirty="0">
                <a:solidFill>
                  <a:schemeClr val="accent5"/>
                </a:solidFill>
              </a:rPr>
              <a:t>increased diversity</a:t>
            </a:r>
          </a:p>
          <a:p>
            <a:r>
              <a:rPr lang="en-US" sz="1800" dirty="0"/>
              <a:t>Growing focus on settlement but </a:t>
            </a:r>
            <a:r>
              <a:rPr lang="en-US" sz="1800" dirty="0">
                <a:solidFill>
                  <a:schemeClr val="accent5"/>
                </a:solidFill>
              </a:rPr>
              <a:t>not to the same extent on inclusion</a:t>
            </a:r>
          </a:p>
          <a:p>
            <a:r>
              <a:rPr lang="en-US" sz="1800" dirty="0"/>
              <a:t>Growth of “</a:t>
            </a:r>
            <a:r>
              <a:rPr lang="en-US" sz="1800" dirty="0">
                <a:solidFill>
                  <a:schemeClr val="accent5"/>
                </a:solidFill>
              </a:rPr>
              <a:t>mini-communities</a:t>
            </a:r>
            <a:r>
              <a:rPr lang="en-US" sz="1800" dirty="0"/>
              <a:t>”</a:t>
            </a:r>
          </a:p>
          <a:p>
            <a:r>
              <a:rPr lang="en-US" sz="1800" dirty="0"/>
              <a:t>Rising instances of systemic aspects of community exclusion</a:t>
            </a:r>
          </a:p>
          <a:p>
            <a:r>
              <a:rPr lang="en-US" sz="1800" dirty="0"/>
              <a:t>Focus on </a:t>
            </a:r>
            <a:r>
              <a:rPr lang="en-US" sz="1800" dirty="0">
                <a:solidFill>
                  <a:schemeClr val="accent5"/>
                </a:solidFill>
              </a:rPr>
              <a:t>Indigenous communities as victims of community exclusion</a:t>
            </a:r>
          </a:p>
          <a:p>
            <a:r>
              <a:rPr lang="en-US" sz="1800" dirty="0">
                <a:solidFill>
                  <a:schemeClr val="accent5"/>
                </a:solidFill>
              </a:rPr>
              <a:t>Increased Awareness </a:t>
            </a:r>
            <a:r>
              <a:rPr lang="en-US" sz="1800" dirty="0"/>
              <a:t>of Instances of Community Exclusion</a:t>
            </a:r>
          </a:p>
          <a:p>
            <a:r>
              <a:rPr lang="en-US" sz="1800" dirty="0"/>
              <a:t>Black Lives Matter; Every Child Matters</a:t>
            </a:r>
          </a:p>
          <a:p>
            <a:endParaRPr lang="en-CA" dirty="0"/>
          </a:p>
        </p:txBody>
      </p:sp>
    </p:spTree>
    <p:extLst>
      <p:ext uri="{BB962C8B-B14F-4D97-AF65-F5344CB8AC3E}">
        <p14:creationId xmlns:p14="http://schemas.microsoft.com/office/powerpoint/2010/main" val="1059141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8EA2F-39F1-1B14-5A97-68912321A515}"/>
              </a:ext>
            </a:extLst>
          </p:cNvPr>
          <p:cNvSpPr>
            <a:spLocks noGrp="1"/>
          </p:cNvSpPr>
          <p:nvPr>
            <p:ph type="title"/>
          </p:nvPr>
        </p:nvSpPr>
        <p:spPr/>
        <p:txBody>
          <a:bodyPr/>
          <a:lstStyle/>
          <a:p>
            <a:r>
              <a:rPr lang="en-CA" dirty="0"/>
              <a:t>Three Aspects of Thinking and Acting Inclusion: My Experience</a:t>
            </a:r>
          </a:p>
        </p:txBody>
      </p:sp>
      <p:sp>
        <p:nvSpPr>
          <p:cNvPr id="3" name="Content Placeholder 2">
            <a:extLst>
              <a:ext uri="{FF2B5EF4-FFF2-40B4-BE49-F238E27FC236}">
                <a16:creationId xmlns:a16="http://schemas.microsoft.com/office/drawing/2014/main" id="{B2897FC2-ED14-76A5-B06A-66BE4AA97BD6}"/>
              </a:ext>
            </a:extLst>
          </p:cNvPr>
          <p:cNvSpPr>
            <a:spLocks noGrp="1"/>
          </p:cNvSpPr>
          <p:nvPr>
            <p:ph idx="1"/>
          </p:nvPr>
        </p:nvSpPr>
        <p:spPr/>
        <p:txBody>
          <a:bodyPr/>
          <a:lstStyle/>
          <a:p>
            <a:r>
              <a:rPr lang="en-US" sz="2400" dirty="0"/>
              <a:t>Saskatoon Community Foundation</a:t>
            </a:r>
          </a:p>
          <a:p>
            <a:pPr lvl="1"/>
            <a:r>
              <a:rPr lang="en-CA" sz="2400" b="1" dirty="0"/>
              <a:t>A Legacy of Inclusion</a:t>
            </a:r>
          </a:p>
          <a:p>
            <a:pPr marL="457200" lvl="1" indent="0">
              <a:buNone/>
            </a:pPr>
            <a:r>
              <a:rPr lang="en-CA" sz="2400" dirty="0"/>
              <a:t> </a:t>
            </a:r>
            <a:r>
              <a:rPr lang="en-CA" sz="2400" dirty="0">
                <a:hlinkClick r:id="rId3"/>
              </a:rPr>
              <a:t>https://drive.google.com/file/d/12hg21HCpE5MGVZvLO2QZkSm3o6At4uye/view?usp=sharing</a:t>
            </a:r>
            <a:endParaRPr lang="en-US" sz="2400" dirty="0"/>
          </a:p>
          <a:p>
            <a:r>
              <a:rPr lang="en-CA" sz="2600" b="1" dirty="0"/>
              <a:t>Saskatoon Open Door Society Annual Diversity Gala</a:t>
            </a:r>
            <a:r>
              <a:rPr lang="en-CA" sz="2600" dirty="0"/>
              <a:t>-</a:t>
            </a:r>
          </a:p>
          <a:p>
            <a:pPr marL="457200" lvl="1" indent="0">
              <a:buNone/>
            </a:pPr>
            <a:r>
              <a:rPr lang="en-CA" sz="2400" dirty="0"/>
              <a:t> </a:t>
            </a:r>
            <a:r>
              <a:rPr lang="en-CA" sz="2400" dirty="0">
                <a:hlinkClick r:id="rId4"/>
              </a:rPr>
              <a:t>https://drive.google.com/file/d/1YU9gwA1qUWW2zN52O76eg27Nr-wz1ltp/view?usp=sharing</a:t>
            </a:r>
            <a:r>
              <a:rPr lang="en-CA" sz="2400" dirty="0"/>
              <a:t> </a:t>
            </a:r>
          </a:p>
          <a:p>
            <a:pPr lvl="1"/>
            <a:endParaRPr lang="en-US" sz="2400" dirty="0"/>
          </a:p>
          <a:p>
            <a:pPr lvl="1"/>
            <a:endParaRPr lang="en-CA" sz="2400" dirty="0"/>
          </a:p>
          <a:p>
            <a:pPr lvl="1"/>
            <a:endParaRPr lang="en-CA" sz="2400" dirty="0"/>
          </a:p>
          <a:p>
            <a:endParaRPr lang="en-CA" dirty="0"/>
          </a:p>
        </p:txBody>
      </p:sp>
    </p:spTree>
    <p:extLst>
      <p:ext uri="{BB962C8B-B14F-4D97-AF65-F5344CB8AC3E}">
        <p14:creationId xmlns:p14="http://schemas.microsoft.com/office/powerpoint/2010/main" val="1074551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5012"/>
            <a:ext cx="8596668" cy="1002459"/>
          </a:xfrm>
        </p:spPr>
        <p:txBody>
          <a:bodyPr/>
          <a:lstStyle/>
          <a:p>
            <a:r>
              <a:rPr lang="en-US" b="1" dirty="0">
                <a:solidFill>
                  <a:schemeClr val="accent2"/>
                </a:solidFill>
              </a:rPr>
              <a:t>What can we all do? </a:t>
            </a:r>
            <a:endParaRPr lang="en-CA" dirty="0"/>
          </a:p>
        </p:txBody>
      </p:sp>
      <p:sp>
        <p:nvSpPr>
          <p:cNvPr id="3" name="Content Placeholder 2"/>
          <p:cNvSpPr>
            <a:spLocks noGrp="1"/>
          </p:cNvSpPr>
          <p:nvPr>
            <p:ph idx="1"/>
          </p:nvPr>
        </p:nvSpPr>
        <p:spPr>
          <a:xfrm>
            <a:off x="677334" y="1277472"/>
            <a:ext cx="8596668" cy="4199114"/>
          </a:xfrm>
        </p:spPr>
        <p:txBody>
          <a:bodyPr>
            <a:normAutofit/>
          </a:bodyPr>
          <a:lstStyle/>
          <a:p>
            <a:r>
              <a:rPr lang="en-US" sz="2000" dirty="0"/>
              <a:t>Be proactive for inclusion</a:t>
            </a:r>
          </a:p>
          <a:p>
            <a:r>
              <a:rPr lang="en-US" sz="2000" dirty="0"/>
              <a:t>If we see instances of exclusion, ask ourselves the question – Is it Fair to All Concerned? </a:t>
            </a:r>
          </a:p>
          <a:p>
            <a:r>
              <a:rPr lang="en-US" sz="2000" dirty="0"/>
              <a:t>In choosing what we do, ask ourselves the question – Will it bring goodwill and friendship to everyone?</a:t>
            </a:r>
          </a:p>
        </p:txBody>
      </p:sp>
      <p:sp>
        <p:nvSpPr>
          <p:cNvPr id="4" name="Rounded Rectangle 3"/>
          <p:cNvSpPr/>
          <p:nvPr/>
        </p:nvSpPr>
        <p:spPr>
          <a:xfrm>
            <a:off x="484094" y="3240741"/>
            <a:ext cx="8982635" cy="36172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a:solidFill>
                  <a:schemeClr val="tx1"/>
                </a:solidFill>
              </a:rPr>
              <a:t>How the doors opened for Blake </a:t>
            </a:r>
            <a:r>
              <a:rPr lang="en-CA" b="1" dirty="0" err="1">
                <a:solidFill>
                  <a:schemeClr val="tx1"/>
                </a:solidFill>
              </a:rPr>
              <a:t>Desjarlais</a:t>
            </a:r>
            <a:r>
              <a:rPr lang="en-CA" b="1" dirty="0">
                <a:solidFill>
                  <a:schemeClr val="tx1"/>
                </a:solidFill>
              </a:rPr>
              <a:t>, Canada’s first two-spirit MP</a:t>
            </a:r>
          </a:p>
          <a:p>
            <a:r>
              <a:rPr lang="en-US" b="1" dirty="0"/>
              <a:t>“</a:t>
            </a:r>
            <a:r>
              <a:rPr lang="en-CA" dirty="0">
                <a:solidFill>
                  <a:schemeClr val="tx1"/>
                </a:solidFill>
              </a:rPr>
              <a:t>At a party in university, he watched two white men he thought were friends stand by as another man made racist comments and violent threats against him. They wouldn’t look at me, so they knew what was happening was wrong but were willing to accept that reality,”</a:t>
            </a:r>
          </a:p>
          <a:p>
            <a:r>
              <a:rPr lang="en-US" b="1" dirty="0">
                <a:solidFill>
                  <a:schemeClr val="tx1"/>
                </a:solidFill>
              </a:rPr>
              <a:t>“</a:t>
            </a:r>
            <a:r>
              <a:rPr lang="en-CA" dirty="0">
                <a:solidFill>
                  <a:schemeClr val="tx1"/>
                </a:solidFill>
              </a:rPr>
              <a:t>When Mr. </a:t>
            </a:r>
            <a:r>
              <a:rPr lang="en-CA" dirty="0" err="1">
                <a:solidFill>
                  <a:schemeClr val="tx1"/>
                </a:solidFill>
              </a:rPr>
              <a:t>Desjarlais</a:t>
            </a:r>
            <a:r>
              <a:rPr lang="en-CA" dirty="0">
                <a:solidFill>
                  <a:schemeClr val="tx1"/>
                </a:solidFill>
              </a:rPr>
              <a:t> worried about his safety going door to door, Ms. Ogilvie promised she would</a:t>
            </a:r>
            <a:r>
              <a:rPr lang="en-CA" dirty="0"/>
              <a:t> </a:t>
            </a:r>
            <a:r>
              <a:rPr lang="en-CA" dirty="0">
                <a:solidFill>
                  <a:schemeClr val="accent5"/>
                </a:solidFill>
              </a:rPr>
              <a:t>use all her privilege as a white, blond woman to protect him no matter what</a:t>
            </a:r>
            <a:r>
              <a:rPr lang="en-CA" dirty="0"/>
              <a:t>, </a:t>
            </a:r>
            <a:r>
              <a:rPr lang="en-CA" dirty="0">
                <a:solidFill>
                  <a:schemeClr val="tx1"/>
                </a:solidFill>
              </a:rPr>
              <a:t>and she meant it. When they crossed a street, she always walked in front, knowing cars would stop for her. Ms. Ogilvie watched Mr. </a:t>
            </a:r>
            <a:r>
              <a:rPr lang="en-CA" dirty="0" err="1">
                <a:solidFill>
                  <a:schemeClr val="tx1"/>
                </a:solidFill>
              </a:rPr>
              <a:t>Desjarlais</a:t>
            </a:r>
            <a:r>
              <a:rPr lang="en-CA" dirty="0">
                <a:solidFill>
                  <a:schemeClr val="tx1"/>
                </a:solidFill>
              </a:rPr>
              <a:t> de-escalate situations, withstand racist encounters and completely turn around people who wouldn’t have expected to like or agree with him.” – Globe and Mail, November 21, 2021 </a:t>
            </a:r>
            <a:endParaRPr lang="en-CA" b="1" dirty="0">
              <a:solidFill>
                <a:schemeClr val="tx1"/>
              </a:solidFill>
            </a:endParaRPr>
          </a:p>
          <a:p>
            <a:endParaRPr lang="en-CA" dirty="0"/>
          </a:p>
        </p:txBody>
      </p:sp>
    </p:spTree>
    <p:extLst>
      <p:ext uri="{BB962C8B-B14F-4D97-AF65-F5344CB8AC3E}">
        <p14:creationId xmlns:p14="http://schemas.microsoft.com/office/powerpoint/2010/main" val="13410447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626</TotalTime>
  <Words>1415</Words>
  <Application>Microsoft Office PowerPoint</Application>
  <PresentationFormat>Widescreen</PresentationFormat>
  <Paragraphs>90</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Community Belonging: Challenges and Opportunities for Newcomers –</vt:lpstr>
      <vt:lpstr>Concepts of a Community</vt:lpstr>
      <vt:lpstr>Claiming Your Place in the Community</vt:lpstr>
      <vt:lpstr>Process of Being Included in the Community: A Lived Experience</vt:lpstr>
      <vt:lpstr>Experiencing Transition from Exclusionary Environment</vt:lpstr>
      <vt:lpstr>Being a Newcomer in a Multicultural Nation</vt:lpstr>
      <vt:lpstr>Evolving Aspects of Newcomer Communities in Canada</vt:lpstr>
      <vt:lpstr>Three Aspects of Thinking and Acting Inclusion: My Experience</vt:lpstr>
      <vt:lpstr>What can we all do? </vt:lpstr>
      <vt:lpstr>Some Possible Items for Future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Belonging: Challenges and Opportunities for Newcomers –</dc:title>
  <dc:creator>Asit Sarkar</dc:creator>
  <cp:lastModifiedBy>Asit Sarkar</cp:lastModifiedBy>
  <cp:revision>2</cp:revision>
  <dcterms:created xsi:type="dcterms:W3CDTF">2023-10-02T23:07:20Z</dcterms:created>
  <dcterms:modified xsi:type="dcterms:W3CDTF">2023-10-05T19:24:34Z</dcterms:modified>
</cp:coreProperties>
</file>