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Nunito" panose="020B0604020202020204" charset="0"/>
      <p:regular r:id="rId23"/>
      <p:bold r:id="rId24"/>
      <p:italic r:id="rId25"/>
      <p:boldItalic r:id="rId26"/>
    </p:embeddedFont>
    <p:embeddedFont>
      <p:font typeface="Nunito Black" panose="020B0604020202020204" charset="0"/>
      <p:bold r:id="rId27"/>
      <p:boldItalic r:id="rId28"/>
    </p:embeddedFont>
    <p:embeddedFont>
      <p:font typeface="Nunito ExtraBold" panose="020B0604020202020204" charset="0"/>
      <p:bold r:id="rId29"/>
      <p:boldItalic r:id="rId30"/>
    </p:embeddedFont>
    <p:embeddedFont>
      <p:font typeface="Nunito Medium"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9E27BD-A2E4-4845-9661-C8081F1A7B67}">
  <a:tblStyle styleId="{769E27BD-A2E4-4845-9661-C8081F1A7B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51" autoAdjust="0"/>
  </p:normalViewPr>
  <p:slideViewPr>
    <p:cSldViewPr snapToGrid="0">
      <p:cViewPr>
        <p:scale>
          <a:sx n="72" d="100"/>
          <a:sy n="72" d="100"/>
        </p:scale>
        <p:origin x="112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ya Alnazer" userId="c72163e908f7b1fc" providerId="LiveId" clId="{F65D0964-E26E-49B4-8821-1ACF33E8C161}"/>
    <pc:docChg chg="custSel modSld">
      <pc:chgData name="Naya Alnazer" userId="c72163e908f7b1fc" providerId="LiveId" clId="{F65D0964-E26E-49B4-8821-1ACF33E8C161}" dt="2023-10-06T04:45:39.490" v="1366" actId="20577"/>
      <pc:docMkLst>
        <pc:docMk/>
      </pc:docMkLst>
      <pc:sldChg chg="modSp mod">
        <pc:chgData name="Naya Alnazer" userId="c72163e908f7b1fc" providerId="LiveId" clId="{F65D0964-E26E-49B4-8821-1ACF33E8C161}" dt="2023-10-06T04:32:00.166" v="50" actId="20577"/>
        <pc:sldMkLst>
          <pc:docMk/>
          <pc:sldMk cId="0" sldId="257"/>
        </pc:sldMkLst>
        <pc:spChg chg="mod">
          <ac:chgData name="Naya Alnazer" userId="c72163e908f7b1fc" providerId="LiveId" clId="{F65D0964-E26E-49B4-8821-1ACF33E8C161}" dt="2023-10-06T04:32:00.166" v="50" actId="20577"/>
          <ac:spMkLst>
            <pc:docMk/>
            <pc:sldMk cId="0" sldId="257"/>
            <ac:spMk id="64" creationId="{00000000-0000-0000-0000-000000000000}"/>
          </ac:spMkLst>
        </pc:spChg>
      </pc:sldChg>
      <pc:sldChg chg="modSp mod modNotesTx">
        <pc:chgData name="Naya Alnazer" userId="c72163e908f7b1fc" providerId="LiveId" clId="{F65D0964-E26E-49B4-8821-1ACF33E8C161}" dt="2023-10-06T04:40:29.777" v="939" actId="20577"/>
        <pc:sldMkLst>
          <pc:docMk/>
          <pc:sldMk cId="0" sldId="262"/>
        </pc:sldMkLst>
        <pc:graphicFrameChg chg="modGraphic">
          <ac:chgData name="Naya Alnazer" userId="c72163e908f7b1fc" providerId="LiveId" clId="{F65D0964-E26E-49B4-8821-1ACF33E8C161}" dt="2023-10-06T04:40:23.037" v="920" actId="20577"/>
          <ac:graphicFrameMkLst>
            <pc:docMk/>
            <pc:sldMk cId="0" sldId="262"/>
            <ac:graphicFrameMk id="124" creationId="{00000000-0000-0000-0000-000000000000}"/>
          </ac:graphicFrameMkLst>
        </pc:graphicFrameChg>
      </pc:sldChg>
      <pc:sldChg chg="modNotesTx">
        <pc:chgData name="Naya Alnazer" userId="c72163e908f7b1fc" providerId="LiveId" clId="{F65D0964-E26E-49B4-8821-1ACF33E8C161}" dt="2023-10-06T04:45:24.844" v="1364" actId="20577"/>
        <pc:sldMkLst>
          <pc:docMk/>
          <pc:sldMk cId="0" sldId="269"/>
        </pc:sldMkLst>
      </pc:sldChg>
      <pc:sldChg chg="modNotesTx">
        <pc:chgData name="Naya Alnazer" userId="c72163e908f7b1fc" providerId="LiveId" clId="{F65D0964-E26E-49B4-8821-1ACF33E8C161}" dt="2023-10-06T04:45:34.310" v="1365" actId="20577"/>
        <pc:sldMkLst>
          <pc:docMk/>
          <pc:sldMk cId="0" sldId="271"/>
        </pc:sldMkLst>
      </pc:sldChg>
      <pc:sldChg chg="modNotesTx">
        <pc:chgData name="Naya Alnazer" userId="c72163e908f7b1fc" providerId="LiveId" clId="{F65D0964-E26E-49B4-8821-1ACF33E8C161}" dt="2023-10-06T04:45:39.490" v="1366" actId="20577"/>
        <pc:sldMkLst>
          <pc:docMk/>
          <pc:sldMk cId="0"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883a682b7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883a682b7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88aab0e851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88aab0e85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88aab0e851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88aab0e851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88aab0e851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88aab0e851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490486f54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490486f54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From the results of the survey and the feedback that we got from the volunteers, we can deduce that the facilitators held varied views on the mixed format. On one hand, it effectively all eliminated financial, time and accessibility constraints, because participants and volunteers had the option to attend in person or online. Also, the mixed delivery format fostered broader participation, diversity of opinion and a built a conducive learning environment. On the other hand, the mixed delivery format made it a little difficult to engage students during activities and discussions as some activities were better suited for one settings over the other. This challenge created a  bit of a divide among the students, and between the students and facilitators. Additionally, limited the amount of freedom and creativity when it comes to implementing certain activities </a:t>
            </a:r>
            <a:r>
              <a:rPr lang="en-GB" dirty="0" err="1"/>
              <a:t>ti</a:t>
            </a:r>
            <a:r>
              <a:rPr lang="en-GB" dirty="0"/>
              <a:t> assert the concepts that were addressed in the sessions. Finally, we can’t forget the technical issues that come with using Zoom, ranging from connectivity to when the mic spontaneously stops working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88aab0e851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88aab0e85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88aab0e85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88aab0e85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88aab0e85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88aab0e85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490486f54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490486f54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86ac7bf470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86ac7bf47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Active engagement: contribution to discussions, participating in planned activities. </a:t>
            </a:r>
            <a:endParaRPr/>
          </a:p>
          <a:p>
            <a:pPr marL="0" lvl="0" indent="0" algn="l" rtl="0">
              <a:spcBef>
                <a:spcPts val="0"/>
              </a:spcBef>
              <a:spcAft>
                <a:spcPts val="0"/>
              </a:spcAft>
              <a:buNone/>
            </a:pPr>
            <a:r>
              <a:rPr lang="en-GB"/>
              <a:t>Attendance: many opted to attend online, and we coil denver estimate how many would attend online vs. in person </a:t>
            </a:r>
            <a:endParaRPr/>
          </a:p>
          <a:p>
            <a:pPr marL="0" lvl="0" indent="0" algn="l" rtl="0">
              <a:spcBef>
                <a:spcPts val="0"/>
              </a:spcBef>
              <a:spcAft>
                <a:spcPts val="0"/>
              </a:spcAft>
              <a:buNone/>
            </a:pPr>
            <a:r>
              <a:rPr lang="en-GB"/>
              <a:t>IT issues: connectivity, regular zoom malfunctions </a:t>
            </a:r>
            <a:endParaRPr/>
          </a:p>
          <a:p>
            <a:pPr marL="0" lvl="0" indent="0" algn="l" rtl="0">
              <a:spcBef>
                <a:spcPts val="0"/>
              </a:spcBef>
              <a:spcAft>
                <a:spcPts val="0"/>
              </a:spcAft>
              <a:buNone/>
            </a:pPr>
            <a:r>
              <a:rPr lang="en-GB"/>
              <a:t>Facilitating both online and in person: directing both gatherings was kind of hard to manage and there was a lack of connection between those that attended online and in person. Additionally, it was challenging to recruit volunteers for the in person portion </a:t>
            </a:r>
            <a:endParaRPr/>
          </a:p>
          <a:p>
            <a:pPr marL="0" lvl="0" indent="0" algn="l" rtl="0">
              <a:spcBef>
                <a:spcPts val="0"/>
              </a:spcBef>
              <a:spcAft>
                <a:spcPts val="0"/>
              </a:spcAft>
              <a:buNone/>
            </a:pPr>
            <a:r>
              <a:rPr lang="en-GB"/>
              <a:t>Building connection between students and facilitators: Difficult for students to build meaningful relationships with other students and the facilitators. Additionally, the mixed format didn’t allow the teams to meet as often in-person.</a:t>
            </a:r>
            <a:endParaRPr/>
          </a:p>
          <a:p>
            <a:pPr marL="0" lvl="0" indent="0" algn="l" rtl="0">
              <a:spcBef>
                <a:spcPts val="0"/>
              </a:spcBef>
              <a:spcAft>
                <a:spcPts val="0"/>
              </a:spcAft>
              <a:buNone/>
            </a:pPr>
            <a:r>
              <a:rPr lang="en-GB"/>
              <a:t>Scheduling physical spaces: difficult to pick a location that is consistently available and convenient for all parties involved in the sessions. Other bookings and events made it hard to book a room at the library and ensure that the in-person group could attend. Some days we were unable to book a room given these factors.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6ac7bf47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86ac7bf47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86ac7bf470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86ac7bf47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490486f54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490486f54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RISE for health and wellness is a community based summer program </a:t>
            </a:r>
            <a:r>
              <a:rPr lang="en-GB" dirty="0" err="1"/>
              <a:t>developedfor</a:t>
            </a:r>
            <a:r>
              <a:rPr lang="en-GB" dirty="0"/>
              <a:t> immigrant and refugee high school students in Calgary Alberta. We aim to enhance their health literacy because it has been established that youth play a key role in connecting their community to health services by transmitting their knowledge to their community and because improving health literacy improves health outcomes for refugees and immigrants. So by enhancing the health literacy of the high school students we are improving the overall health outcomes of the immigrant and refugee population in Calgary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87f00707e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87f00707e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Our sessions revolve around the objective of fostering health and wellness literacy and leadership in youth, and to do so, we deliver sessions on mental health, physical health, social health and skill development, with a little research portion where our students learn the etiquette of conducting a literature review.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490486f54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490486f54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GB" sz="1300">
                <a:solidFill>
                  <a:schemeClr val="dk1"/>
                </a:solidFill>
                <a:latin typeface="Nunito Medium"/>
                <a:ea typeface="Nunito Medium"/>
                <a:cs typeface="Nunito Medium"/>
                <a:sym typeface="Nunito Medium"/>
              </a:rPr>
              <a:t>As per the new calendar that has been enforced in 2020, before the covid pandemic, we delivered sessions in person, during the pandemic, we delivered sessions online via Zoom which is an online conferencing platform, and this year, or after the pandemic, we introduced a mized delivery format where the students can opt to attend in person or online, thereby enhancing the accessibility of sessions for students. </a:t>
            </a:r>
            <a:endParaRPr sz="6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490486f54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490486f54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GB">
                <a:solidFill>
                  <a:schemeClr val="dk1"/>
                </a:solidFill>
                <a:latin typeface="Nunito"/>
                <a:ea typeface="Nunito"/>
                <a:cs typeface="Nunito"/>
                <a:sym typeface="Nunito"/>
              </a:rPr>
              <a:t> Because this year is the first year that we have introduced a mixed method format of delivery, we want to assess this method’s efficacy by understanding the barriers and facilitators in organizing the sessions both in person and online simultaneously. This is because understanding student learning and engagement was of interest to inform future adjustments.</a:t>
            </a:r>
            <a:endParaRPr>
              <a:solidFill>
                <a:schemeClr val="dk1"/>
              </a:solidFill>
              <a:latin typeface="Nunito"/>
              <a:ea typeface="Nunito"/>
              <a:cs typeface="Nunito"/>
              <a:sym typeface="Nunito"/>
            </a:endParaRPr>
          </a:p>
          <a:p>
            <a:pPr marL="0" lvl="0" indent="0" algn="l" rtl="0">
              <a:lnSpc>
                <a:spcPct val="105000"/>
              </a:lnSpc>
              <a:spcBef>
                <a:spcPts val="1200"/>
              </a:spcBef>
              <a:spcAft>
                <a:spcPts val="0"/>
              </a:spcAft>
              <a:buNone/>
            </a:pPr>
            <a:endParaRPr>
              <a:solidFill>
                <a:schemeClr val="dk1"/>
              </a:solidFill>
            </a:endParaRPr>
          </a:p>
          <a:p>
            <a:pPr marL="0" lvl="0" indent="0" algn="l" rtl="0">
              <a:lnSpc>
                <a:spcPct val="105000"/>
              </a:lnSpc>
              <a:spcBef>
                <a:spcPts val="1200"/>
              </a:spcBef>
              <a:spcAft>
                <a:spcPts val="0"/>
              </a:spcAft>
              <a:buNone/>
            </a:pPr>
            <a:r>
              <a:rPr lang="en-GB">
                <a:solidFill>
                  <a:schemeClr val="dk1"/>
                </a:solidFill>
                <a:latin typeface="Nunito"/>
                <a:ea typeface="Nunito"/>
                <a:cs typeface="Nunito"/>
                <a:sym typeface="Nunito"/>
              </a:rPr>
              <a:t>We want to understand the barriers and facilitators in organizing a mixed in-person and virtual community-engaged program for youth based in Calgary. </a:t>
            </a:r>
            <a:endParaRPr>
              <a:solidFill>
                <a:schemeClr val="dk1"/>
              </a:solidFill>
              <a:latin typeface="Nunito"/>
              <a:ea typeface="Nunito"/>
              <a:cs typeface="Nunito"/>
              <a:sym typeface="Nunito"/>
            </a:endParaRPr>
          </a:p>
          <a:p>
            <a:pPr marL="457200" lvl="0" indent="-302577" algn="l" rtl="0">
              <a:lnSpc>
                <a:spcPct val="105000"/>
              </a:lnSpc>
              <a:spcBef>
                <a:spcPts val="1200"/>
              </a:spcBef>
              <a:spcAft>
                <a:spcPts val="0"/>
              </a:spcAft>
              <a:buClr>
                <a:schemeClr val="dk1"/>
              </a:buClr>
              <a:buSzPts val="1165"/>
              <a:buFont typeface="Nunito"/>
              <a:buChar char="●"/>
            </a:pPr>
            <a:endParaRPr sz="1165">
              <a:solidFill>
                <a:schemeClr val="dk1"/>
              </a:solidFill>
              <a:latin typeface="Nunito"/>
              <a:ea typeface="Nunito"/>
              <a:cs typeface="Nunito"/>
              <a:sym typeface="Nuni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883a682b7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883a682b7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To assess the efficacy of this method, we sent out a survey to RISE volunteers to understand their overall feelings and opinions on the mixed delivery format. The survey included </a:t>
            </a:r>
            <a:r>
              <a:rPr lang="en-GB" dirty="0" err="1"/>
              <a:t>likert</a:t>
            </a:r>
            <a:r>
              <a:rPr lang="en-GB" dirty="0"/>
              <a:t> questions and general comments and feedback questions. For the </a:t>
            </a:r>
            <a:r>
              <a:rPr lang="en-GB" dirty="0" err="1"/>
              <a:t>likert</a:t>
            </a:r>
            <a:r>
              <a:rPr lang="en-GB" dirty="0"/>
              <a:t> questions we asked the survey participants to rank their satisfaction with the mixed format, their preparedness to carry out these mixed format sessions, flexibility with regards to being able to facilitate the session, and the extent to which the volunteers thought that the mixed format allowed for a broader reach for high school students.  </a:t>
            </a:r>
            <a:endParaRPr dirty="0"/>
          </a:p>
          <a:p>
            <a:pPr marL="0" lvl="0" indent="0" algn="l" rtl="0">
              <a:spcBef>
                <a:spcPts val="0"/>
              </a:spcBef>
              <a:spcAft>
                <a:spcPts val="0"/>
              </a:spcAft>
              <a:buNone/>
            </a:pPr>
            <a:r>
              <a:rPr lang="en-GB" dirty="0"/>
              <a:t>In terms of the general comments and feedback questions, we asked the participants to provide feedback on advantages, disadvantages and future recommendations for mixed format.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490486f54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490486f54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also held a focus group that was run by two RISE volunteer members and included 7 other RISE volunteers via Zoom. The audio was transcribed and transcription was cleaned to ensure volunteer anonymity.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86ac7bf47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86ac7bf47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4572000" cy="5143500"/>
          </a:xfrm>
          <a:prstGeom prst="rect">
            <a:avLst/>
          </a:prstGeom>
          <a:solidFill>
            <a:srgbClr val="CFE2F3"/>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dk1"/>
              </a:highlight>
            </a:endParaRPr>
          </a:p>
        </p:txBody>
      </p:sp>
      <p:sp>
        <p:nvSpPr>
          <p:cNvPr id="55" name="Google Shape;55;p13"/>
          <p:cNvSpPr txBox="1">
            <a:spLocks noGrp="1"/>
          </p:cNvSpPr>
          <p:nvPr>
            <p:ph type="ctrTitle"/>
          </p:nvPr>
        </p:nvSpPr>
        <p:spPr>
          <a:xfrm>
            <a:off x="194300" y="675000"/>
            <a:ext cx="4060200" cy="44685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GB" sz="3200">
                <a:latin typeface="Nunito ExtraBold"/>
                <a:ea typeface="Nunito ExtraBold"/>
                <a:cs typeface="Nunito ExtraBold"/>
                <a:sym typeface="Nunito ExtraBold"/>
              </a:rPr>
              <a:t>Exploring a mixed format approach to RISE for Health and Wellness for Immigrant and Refugee High School Students</a:t>
            </a:r>
            <a:endParaRPr sz="3200">
              <a:latin typeface="Nunito ExtraBold"/>
              <a:ea typeface="Nunito ExtraBold"/>
              <a:cs typeface="Nunito ExtraBold"/>
              <a:sym typeface="Nunito ExtraBold"/>
            </a:endParaRPr>
          </a:p>
          <a:p>
            <a:pPr marL="0" lvl="0" indent="0" algn="ctr" rtl="0">
              <a:spcBef>
                <a:spcPts val="0"/>
              </a:spcBef>
              <a:spcAft>
                <a:spcPts val="0"/>
              </a:spcAft>
              <a:buNone/>
            </a:pPr>
            <a:endParaRPr sz="4900">
              <a:latin typeface="Nunito ExtraBold"/>
              <a:ea typeface="Nunito ExtraBold"/>
              <a:cs typeface="Nunito ExtraBold"/>
              <a:sym typeface="Nunito ExtraBold"/>
            </a:endParaRPr>
          </a:p>
        </p:txBody>
      </p:sp>
      <p:sp>
        <p:nvSpPr>
          <p:cNvPr id="56" name="Google Shape;56;p13"/>
          <p:cNvSpPr txBox="1">
            <a:spLocks noGrp="1"/>
          </p:cNvSpPr>
          <p:nvPr>
            <p:ph type="subTitle" idx="1"/>
          </p:nvPr>
        </p:nvSpPr>
        <p:spPr>
          <a:xfrm>
            <a:off x="-860100" y="4203975"/>
            <a:ext cx="64908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1500">
                <a:latin typeface="Nunito"/>
                <a:ea typeface="Nunito"/>
                <a:cs typeface="Nunito"/>
                <a:sym typeface="Nunito"/>
              </a:rPr>
              <a:t>Naya A., Riley T., Adibba A., Didem E., Turin C</a:t>
            </a:r>
            <a:endParaRPr sz="1500">
              <a:latin typeface="Nunito"/>
              <a:ea typeface="Nunito"/>
              <a:cs typeface="Nunito"/>
              <a:sym typeface="Nunito"/>
            </a:endParaRPr>
          </a:p>
        </p:txBody>
      </p:sp>
      <p:pic>
        <p:nvPicPr>
          <p:cNvPr id="57" name="Google Shape;57;p13"/>
          <p:cNvPicPr preferRelativeResize="0"/>
          <p:nvPr/>
        </p:nvPicPr>
        <p:blipFill>
          <a:blip r:embed="rId3">
            <a:alphaModFix/>
          </a:blip>
          <a:stretch>
            <a:fillRect/>
          </a:stretch>
        </p:blipFill>
        <p:spPr>
          <a:xfrm>
            <a:off x="5735525" y="1056375"/>
            <a:ext cx="3408475" cy="3940200"/>
          </a:xfrm>
          <a:prstGeom prst="rect">
            <a:avLst/>
          </a:prstGeom>
          <a:noFill/>
          <a:ln>
            <a:noFill/>
          </a:ln>
        </p:spPr>
      </p:pic>
      <p:pic>
        <p:nvPicPr>
          <p:cNvPr id="58" name="Google Shape;58;p13"/>
          <p:cNvPicPr preferRelativeResize="0"/>
          <p:nvPr/>
        </p:nvPicPr>
        <p:blipFill>
          <a:blip r:embed="rId4">
            <a:alphaModFix/>
          </a:blip>
          <a:stretch>
            <a:fillRect/>
          </a:stretch>
        </p:blipFill>
        <p:spPr>
          <a:xfrm rot="-1130710">
            <a:off x="4894375" y="549500"/>
            <a:ext cx="1163525" cy="1163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p:nvPr/>
        </p:nvSpPr>
        <p:spPr>
          <a:xfrm>
            <a:off x="236638" y="2224725"/>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p22"/>
          <p:cNvSpPr/>
          <p:nvPr/>
        </p:nvSpPr>
        <p:spPr>
          <a:xfrm>
            <a:off x="1693925" y="22247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 name="Google Shape;148;p22"/>
          <p:cNvSpPr/>
          <p:nvPr/>
        </p:nvSpPr>
        <p:spPr>
          <a:xfrm>
            <a:off x="2422575" y="22247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 name="Google Shape;149;p22"/>
          <p:cNvSpPr/>
          <p:nvPr/>
        </p:nvSpPr>
        <p:spPr>
          <a:xfrm>
            <a:off x="965288" y="2224725"/>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 name="Google Shape;150;p22"/>
          <p:cNvSpPr/>
          <p:nvPr/>
        </p:nvSpPr>
        <p:spPr>
          <a:xfrm>
            <a:off x="8214663" y="22247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1" name="Google Shape;151;p22"/>
          <p:cNvSpPr/>
          <p:nvPr/>
        </p:nvSpPr>
        <p:spPr>
          <a:xfrm>
            <a:off x="7504588" y="22247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 name="Google Shape;152;p22"/>
          <p:cNvSpPr/>
          <p:nvPr/>
        </p:nvSpPr>
        <p:spPr>
          <a:xfrm>
            <a:off x="6794513" y="22247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p22"/>
          <p:cNvSpPr/>
          <p:nvPr/>
        </p:nvSpPr>
        <p:spPr>
          <a:xfrm>
            <a:off x="6084438" y="22247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22"/>
          <p:cNvSpPr/>
          <p:nvPr/>
        </p:nvSpPr>
        <p:spPr>
          <a:xfrm>
            <a:off x="5353650" y="22247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5" name="Google Shape;155;p22"/>
          <p:cNvSpPr/>
          <p:nvPr/>
        </p:nvSpPr>
        <p:spPr>
          <a:xfrm>
            <a:off x="4616775" y="22247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p22"/>
          <p:cNvSpPr/>
          <p:nvPr/>
        </p:nvSpPr>
        <p:spPr>
          <a:xfrm>
            <a:off x="3879888" y="22247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p22"/>
          <p:cNvSpPr/>
          <p:nvPr/>
        </p:nvSpPr>
        <p:spPr>
          <a:xfrm>
            <a:off x="3159463" y="22247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22"/>
          <p:cNvSpPr/>
          <p:nvPr/>
        </p:nvSpPr>
        <p:spPr>
          <a:xfrm>
            <a:off x="236638" y="1175713"/>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 name="Google Shape;159;p22"/>
          <p:cNvSpPr/>
          <p:nvPr/>
        </p:nvSpPr>
        <p:spPr>
          <a:xfrm>
            <a:off x="1693925" y="1175713"/>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22"/>
          <p:cNvSpPr/>
          <p:nvPr/>
        </p:nvSpPr>
        <p:spPr>
          <a:xfrm>
            <a:off x="2422575" y="1175713"/>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 name="Google Shape;161;p22"/>
          <p:cNvSpPr/>
          <p:nvPr/>
        </p:nvSpPr>
        <p:spPr>
          <a:xfrm>
            <a:off x="965288" y="1175713"/>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p22"/>
          <p:cNvSpPr/>
          <p:nvPr/>
        </p:nvSpPr>
        <p:spPr>
          <a:xfrm>
            <a:off x="8214663" y="11757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22"/>
          <p:cNvSpPr/>
          <p:nvPr/>
        </p:nvSpPr>
        <p:spPr>
          <a:xfrm>
            <a:off x="7504588" y="11757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22"/>
          <p:cNvSpPr/>
          <p:nvPr/>
        </p:nvSpPr>
        <p:spPr>
          <a:xfrm>
            <a:off x="6794513" y="11757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p22"/>
          <p:cNvSpPr/>
          <p:nvPr/>
        </p:nvSpPr>
        <p:spPr>
          <a:xfrm>
            <a:off x="6084438" y="11757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6" name="Google Shape;166;p22"/>
          <p:cNvSpPr/>
          <p:nvPr/>
        </p:nvSpPr>
        <p:spPr>
          <a:xfrm>
            <a:off x="5353650" y="11757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7" name="Google Shape;167;p22"/>
          <p:cNvSpPr/>
          <p:nvPr/>
        </p:nvSpPr>
        <p:spPr>
          <a:xfrm>
            <a:off x="4616775" y="11757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 name="Google Shape;168;p22"/>
          <p:cNvSpPr/>
          <p:nvPr/>
        </p:nvSpPr>
        <p:spPr>
          <a:xfrm>
            <a:off x="3879888" y="1175713"/>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9" name="Google Shape;169;p22"/>
          <p:cNvSpPr/>
          <p:nvPr/>
        </p:nvSpPr>
        <p:spPr>
          <a:xfrm>
            <a:off x="3159463" y="1175713"/>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22"/>
          <p:cNvSpPr/>
          <p:nvPr/>
        </p:nvSpPr>
        <p:spPr>
          <a:xfrm>
            <a:off x="236638" y="3244563"/>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1" name="Google Shape;171;p22"/>
          <p:cNvSpPr/>
          <p:nvPr/>
        </p:nvSpPr>
        <p:spPr>
          <a:xfrm>
            <a:off x="1693925" y="32445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p22"/>
          <p:cNvSpPr/>
          <p:nvPr/>
        </p:nvSpPr>
        <p:spPr>
          <a:xfrm>
            <a:off x="2422575" y="32445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22"/>
          <p:cNvSpPr/>
          <p:nvPr/>
        </p:nvSpPr>
        <p:spPr>
          <a:xfrm>
            <a:off x="965288" y="3244563"/>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22"/>
          <p:cNvSpPr/>
          <p:nvPr/>
        </p:nvSpPr>
        <p:spPr>
          <a:xfrm>
            <a:off x="8214663" y="32445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22"/>
          <p:cNvSpPr/>
          <p:nvPr/>
        </p:nvSpPr>
        <p:spPr>
          <a:xfrm>
            <a:off x="7504588" y="32445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p22"/>
          <p:cNvSpPr/>
          <p:nvPr/>
        </p:nvSpPr>
        <p:spPr>
          <a:xfrm>
            <a:off x="6794513" y="32445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7" name="Google Shape;177;p22"/>
          <p:cNvSpPr/>
          <p:nvPr/>
        </p:nvSpPr>
        <p:spPr>
          <a:xfrm>
            <a:off x="6084438" y="32445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8" name="Google Shape;178;p22"/>
          <p:cNvSpPr/>
          <p:nvPr/>
        </p:nvSpPr>
        <p:spPr>
          <a:xfrm>
            <a:off x="5353650" y="32445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9" name="Google Shape;179;p22"/>
          <p:cNvSpPr/>
          <p:nvPr/>
        </p:nvSpPr>
        <p:spPr>
          <a:xfrm>
            <a:off x="4616775" y="32445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22"/>
          <p:cNvSpPr/>
          <p:nvPr/>
        </p:nvSpPr>
        <p:spPr>
          <a:xfrm>
            <a:off x="3879888" y="32445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p22"/>
          <p:cNvSpPr/>
          <p:nvPr/>
        </p:nvSpPr>
        <p:spPr>
          <a:xfrm>
            <a:off x="3159463" y="32445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 name="Google Shape;182;p22"/>
          <p:cNvSpPr/>
          <p:nvPr/>
        </p:nvSpPr>
        <p:spPr>
          <a:xfrm>
            <a:off x="236625" y="4264413"/>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p22"/>
          <p:cNvSpPr/>
          <p:nvPr/>
        </p:nvSpPr>
        <p:spPr>
          <a:xfrm>
            <a:off x="1693913" y="42644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 name="Google Shape;184;p22"/>
          <p:cNvSpPr/>
          <p:nvPr/>
        </p:nvSpPr>
        <p:spPr>
          <a:xfrm>
            <a:off x="2422563" y="42644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Google Shape;185;p22"/>
          <p:cNvSpPr/>
          <p:nvPr/>
        </p:nvSpPr>
        <p:spPr>
          <a:xfrm>
            <a:off x="965275" y="4264413"/>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6" name="Google Shape;186;p22"/>
          <p:cNvSpPr/>
          <p:nvPr/>
        </p:nvSpPr>
        <p:spPr>
          <a:xfrm>
            <a:off x="8214650" y="42644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22"/>
          <p:cNvSpPr/>
          <p:nvPr/>
        </p:nvSpPr>
        <p:spPr>
          <a:xfrm>
            <a:off x="7504575" y="42644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 name="Google Shape;188;p22"/>
          <p:cNvSpPr/>
          <p:nvPr/>
        </p:nvSpPr>
        <p:spPr>
          <a:xfrm>
            <a:off x="6794500" y="42644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 name="Google Shape;189;p22"/>
          <p:cNvSpPr/>
          <p:nvPr/>
        </p:nvSpPr>
        <p:spPr>
          <a:xfrm>
            <a:off x="6084425" y="42644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22"/>
          <p:cNvSpPr/>
          <p:nvPr/>
        </p:nvSpPr>
        <p:spPr>
          <a:xfrm>
            <a:off x="5353638" y="42644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p22"/>
          <p:cNvSpPr/>
          <p:nvPr/>
        </p:nvSpPr>
        <p:spPr>
          <a:xfrm>
            <a:off x="4616763" y="42644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2" name="Google Shape;192;p22"/>
          <p:cNvSpPr/>
          <p:nvPr/>
        </p:nvSpPr>
        <p:spPr>
          <a:xfrm>
            <a:off x="3879875" y="42644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3" name="Google Shape;193;p22"/>
          <p:cNvSpPr/>
          <p:nvPr/>
        </p:nvSpPr>
        <p:spPr>
          <a:xfrm>
            <a:off x="3159450" y="426441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p22"/>
          <p:cNvSpPr txBox="1">
            <a:spLocks noGrp="1"/>
          </p:cNvSpPr>
          <p:nvPr>
            <p:ph type="title"/>
          </p:nvPr>
        </p:nvSpPr>
        <p:spPr>
          <a:xfrm>
            <a:off x="311700" y="12127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500">
                <a:solidFill>
                  <a:srgbClr val="1F1F1F"/>
                </a:solidFill>
                <a:highlight>
                  <a:srgbClr val="FFFFFF"/>
                </a:highlight>
                <a:latin typeface="Nunito ExtraBold"/>
                <a:ea typeface="Nunito ExtraBold"/>
                <a:cs typeface="Nunito ExtraBold"/>
                <a:sym typeface="Nunito ExtraBold"/>
              </a:rPr>
              <a:t>Results: Satisfaction with the mixed-delivery format</a:t>
            </a:r>
            <a:endParaRPr sz="2500">
              <a:latin typeface="Nunito ExtraBold"/>
              <a:ea typeface="Nunito ExtraBold"/>
              <a:cs typeface="Nunito ExtraBold"/>
              <a:sym typeface="Nunito ExtraBold"/>
            </a:endParaRPr>
          </a:p>
        </p:txBody>
      </p:sp>
      <p:cxnSp>
        <p:nvCxnSpPr>
          <p:cNvPr id="195" name="Google Shape;195;p22"/>
          <p:cNvCxnSpPr/>
          <p:nvPr/>
        </p:nvCxnSpPr>
        <p:spPr>
          <a:xfrm rot="10800000" flipH="1">
            <a:off x="311700" y="665475"/>
            <a:ext cx="8192700" cy="28500"/>
          </a:xfrm>
          <a:prstGeom prst="straightConnector1">
            <a:avLst/>
          </a:prstGeom>
          <a:noFill/>
          <a:ln w="38100" cap="flat" cmpd="sng">
            <a:solidFill>
              <a:schemeClr val="dk2"/>
            </a:solidFill>
            <a:prstDash val="solid"/>
            <a:round/>
            <a:headEnd type="none" w="med" len="med"/>
            <a:tailEnd type="none" w="med" len="med"/>
          </a:ln>
        </p:spPr>
      </p:cxnSp>
      <p:sp>
        <p:nvSpPr>
          <p:cNvPr id="196" name="Google Shape;196;p22"/>
          <p:cNvSpPr txBox="1"/>
          <p:nvPr/>
        </p:nvSpPr>
        <p:spPr>
          <a:xfrm>
            <a:off x="251700" y="761450"/>
            <a:ext cx="1435800" cy="3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a:latin typeface="Nunito Medium"/>
                <a:ea typeface="Nunito Medium"/>
                <a:cs typeface="Nunito Medium"/>
                <a:sym typeface="Nunito Medium"/>
              </a:rPr>
              <a:t>Satisfied </a:t>
            </a:r>
            <a:endParaRPr sz="2000">
              <a:latin typeface="Nunito Medium"/>
              <a:ea typeface="Nunito Medium"/>
              <a:cs typeface="Nunito Medium"/>
              <a:sym typeface="Nunito Medium"/>
            </a:endParaRPr>
          </a:p>
        </p:txBody>
      </p:sp>
      <p:sp>
        <p:nvSpPr>
          <p:cNvPr id="197" name="Google Shape;197;p22"/>
          <p:cNvSpPr txBox="1"/>
          <p:nvPr/>
        </p:nvSpPr>
        <p:spPr>
          <a:xfrm>
            <a:off x="251700" y="1827975"/>
            <a:ext cx="831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latin typeface="Nunito Medium"/>
                <a:ea typeface="Nunito Medium"/>
                <a:cs typeface="Nunito Medium"/>
                <a:sym typeface="Nunito Medium"/>
              </a:rPr>
              <a:t>Very satisfied </a:t>
            </a:r>
            <a:endParaRPr sz="2000">
              <a:latin typeface="Nunito Medium"/>
              <a:ea typeface="Nunito Medium"/>
              <a:cs typeface="Nunito Medium"/>
              <a:sym typeface="Nunito Medium"/>
            </a:endParaRPr>
          </a:p>
        </p:txBody>
      </p:sp>
      <p:sp>
        <p:nvSpPr>
          <p:cNvPr id="198" name="Google Shape;198;p22"/>
          <p:cNvSpPr txBox="1"/>
          <p:nvPr/>
        </p:nvSpPr>
        <p:spPr>
          <a:xfrm>
            <a:off x="311700" y="2874225"/>
            <a:ext cx="831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latin typeface="Nunito Medium"/>
                <a:ea typeface="Nunito Medium"/>
                <a:cs typeface="Nunito Medium"/>
                <a:sym typeface="Nunito Medium"/>
              </a:rPr>
              <a:t>Neutral </a:t>
            </a:r>
            <a:endParaRPr sz="2000">
              <a:latin typeface="Nunito Medium"/>
              <a:ea typeface="Nunito Medium"/>
              <a:cs typeface="Nunito Medium"/>
              <a:sym typeface="Nunito Medium"/>
            </a:endParaRPr>
          </a:p>
        </p:txBody>
      </p:sp>
      <p:sp>
        <p:nvSpPr>
          <p:cNvPr id="199" name="Google Shape;199;p22"/>
          <p:cNvSpPr txBox="1"/>
          <p:nvPr/>
        </p:nvSpPr>
        <p:spPr>
          <a:xfrm>
            <a:off x="251700" y="3920475"/>
            <a:ext cx="831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latin typeface="Nunito Medium"/>
                <a:ea typeface="Nunito Medium"/>
                <a:cs typeface="Nunito Medium"/>
                <a:sym typeface="Nunito Medium"/>
              </a:rPr>
              <a:t>Very unsatisfied </a:t>
            </a:r>
            <a:endParaRPr sz="2000">
              <a:latin typeface="Nunito Medium"/>
              <a:ea typeface="Nunito Medium"/>
              <a:cs typeface="Nunito Medium"/>
              <a:sym typeface="Nunito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p:nvPr/>
        </p:nvSpPr>
        <p:spPr>
          <a:xfrm>
            <a:off x="386738" y="2810325"/>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5" name="Google Shape;205;p23"/>
          <p:cNvSpPr/>
          <p:nvPr/>
        </p:nvSpPr>
        <p:spPr>
          <a:xfrm>
            <a:off x="1844025" y="2810325"/>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6" name="Google Shape;206;p23"/>
          <p:cNvSpPr/>
          <p:nvPr/>
        </p:nvSpPr>
        <p:spPr>
          <a:xfrm>
            <a:off x="2572675" y="2810325"/>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7" name="Google Shape;207;p23"/>
          <p:cNvSpPr/>
          <p:nvPr/>
        </p:nvSpPr>
        <p:spPr>
          <a:xfrm>
            <a:off x="1115388" y="2810325"/>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8" name="Google Shape;208;p23"/>
          <p:cNvSpPr/>
          <p:nvPr/>
        </p:nvSpPr>
        <p:spPr>
          <a:xfrm>
            <a:off x="8364763" y="28103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9" name="Google Shape;209;p23"/>
          <p:cNvSpPr/>
          <p:nvPr/>
        </p:nvSpPr>
        <p:spPr>
          <a:xfrm>
            <a:off x="7654688" y="28103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0" name="Google Shape;210;p23"/>
          <p:cNvSpPr/>
          <p:nvPr/>
        </p:nvSpPr>
        <p:spPr>
          <a:xfrm>
            <a:off x="6944613" y="28103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1" name="Google Shape;211;p23"/>
          <p:cNvSpPr/>
          <p:nvPr/>
        </p:nvSpPr>
        <p:spPr>
          <a:xfrm>
            <a:off x="6234538" y="28103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2" name="Google Shape;212;p23"/>
          <p:cNvSpPr/>
          <p:nvPr/>
        </p:nvSpPr>
        <p:spPr>
          <a:xfrm>
            <a:off x="5503750" y="28103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3" name="Google Shape;213;p23"/>
          <p:cNvSpPr/>
          <p:nvPr/>
        </p:nvSpPr>
        <p:spPr>
          <a:xfrm>
            <a:off x="4766875" y="28103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4" name="Google Shape;214;p23"/>
          <p:cNvSpPr/>
          <p:nvPr/>
        </p:nvSpPr>
        <p:spPr>
          <a:xfrm>
            <a:off x="4029988" y="28103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5" name="Google Shape;215;p23"/>
          <p:cNvSpPr/>
          <p:nvPr/>
        </p:nvSpPr>
        <p:spPr>
          <a:xfrm>
            <a:off x="3309563" y="2810325"/>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6" name="Google Shape;216;p23"/>
          <p:cNvSpPr/>
          <p:nvPr/>
        </p:nvSpPr>
        <p:spPr>
          <a:xfrm>
            <a:off x="311688" y="1634525"/>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7" name="Google Shape;217;p23"/>
          <p:cNvSpPr/>
          <p:nvPr/>
        </p:nvSpPr>
        <p:spPr>
          <a:xfrm>
            <a:off x="1768975" y="1634525"/>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8" name="Google Shape;218;p23"/>
          <p:cNvSpPr/>
          <p:nvPr/>
        </p:nvSpPr>
        <p:spPr>
          <a:xfrm>
            <a:off x="2497625" y="1634525"/>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9" name="Google Shape;219;p23"/>
          <p:cNvSpPr/>
          <p:nvPr/>
        </p:nvSpPr>
        <p:spPr>
          <a:xfrm>
            <a:off x="1040338" y="1634525"/>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0" name="Google Shape;220;p23"/>
          <p:cNvSpPr/>
          <p:nvPr/>
        </p:nvSpPr>
        <p:spPr>
          <a:xfrm>
            <a:off x="8289713" y="16345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1" name="Google Shape;221;p23"/>
          <p:cNvSpPr/>
          <p:nvPr/>
        </p:nvSpPr>
        <p:spPr>
          <a:xfrm>
            <a:off x="7579638" y="16345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2" name="Google Shape;222;p23"/>
          <p:cNvSpPr/>
          <p:nvPr/>
        </p:nvSpPr>
        <p:spPr>
          <a:xfrm>
            <a:off x="6869563" y="16345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3" name="Google Shape;223;p23"/>
          <p:cNvSpPr/>
          <p:nvPr/>
        </p:nvSpPr>
        <p:spPr>
          <a:xfrm>
            <a:off x="6159488" y="16345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4" name="Google Shape;224;p23"/>
          <p:cNvSpPr/>
          <p:nvPr/>
        </p:nvSpPr>
        <p:spPr>
          <a:xfrm>
            <a:off x="5428700" y="16345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5" name="Google Shape;225;p23"/>
          <p:cNvSpPr/>
          <p:nvPr/>
        </p:nvSpPr>
        <p:spPr>
          <a:xfrm>
            <a:off x="4691825" y="1634525"/>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6" name="Google Shape;226;p23"/>
          <p:cNvSpPr/>
          <p:nvPr/>
        </p:nvSpPr>
        <p:spPr>
          <a:xfrm>
            <a:off x="3954938" y="1634525"/>
            <a:ext cx="692700" cy="649500"/>
          </a:xfrm>
          <a:prstGeom prst="smileyFace">
            <a:avLst>
              <a:gd name="adj" fmla="val 4653"/>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7" name="Google Shape;227;p23"/>
          <p:cNvSpPr/>
          <p:nvPr/>
        </p:nvSpPr>
        <p:spPr>
          <a:xfrm>
            <a:off x="3234513" y="1634525"/>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8" name="Google Shape;228;p23"/>
          <p:cNvSpPr/>
          <p:nvPr/>
        </p:nvSpPr>
        <p:spPr>
          <a:xfrm>
            <a:off x="311688" y="4048163"/>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9" name="Google Shape;229;p23"/>
          <p:cNvSpPr/>
          <p:nvPr/>
        </p:nvSpPr>
        <p:spPr>
          <a:xfrm>
            <a:off x="1768975" y="40481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0" name="Google Shape;230;p23"/>
          <p:cNvSpPr/>
          <p:nvPr/>
        </p:nvSpPr>
        <p:spPr>
          <a:xfrm>
            <a:off x="2497625" y="40481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1" name="Google Shape;231;p23"/>
          <p:cNvSpPr/>
          <p:nvPr/>
        </p:nvSpPr>
        <p:spPr>
          <a:xfrm>
            <a:off x="1040338" y="4048163"/>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23"/>
          <p:cNvSpPr/>
          <p:nvPr/>
        </p:nvSpPr>
        <p:spPr>
          <a:xfrm>
            <a:off x="8289713" y="40481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3" name="Google Shape;233;p23"/>
          <p:cNvSpPr/>
          <p:nvPr/>
        </p:nvSpPr>
        <p:spPr>
          <a:xfrm>
            <a:off x="7579638" y="40481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4" name="Google Shape;234;p23"/>
          <p:cNvSpPr/>
          <p:nvPr/>
        </p:nvSpPr>
        <p:spPr>
          <a:xfrm>
            <a:off x="6869563" y="40481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5" name="Google Shape;235;p23"/>
          <p:cNvSpPr/>
          <p:nvPr/>
        </p:nvSpPr>
        <p:spPr>
          <a:xfrm>
            <a:off x="6159488" y="40481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6" name="Google Shape;236;p23"/>
          <p:cNvSpPr/>
          <p:nvPr/>
        </p:nvSpPr>
        <p:spPr>
          <a:xfrm>
            <a:off x="5428700" y="40481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7" name="Google Shape;237;p23"/>
          <p:cNvSpPr/>
          <p:nvPr/>
        </p:nvSpPr>
        <p:spPr>
          <a:xfrm>
            <a:off x="4691825" y="40481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8" name="Google Shape;238;p23"/>
          <p:cNvSpPr/>
          <p:nvPr/>
        </p:nvSpPr>
        <p:spPr>
          <a:xfrm>
            <a:off x="3954938" y="40481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9" name="Google Shape;239;p23"/>
          <p:cNvSpPr/>
          <p:nvPr/>
        </p:nvSpPr>
        <p:spPr>
          <a:xfrm>
            <a:off x="3234513" y="4048163"/>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 name="Google Shape;240;p23"/>
          <p:cNvSpPr txBox="1">
            <a:spLocks noGrp="1"/>
          </p:cNvSpPr>
          <p:nvPr>
            <p:ph type="title"/>
          </p:nvPr>
        </p:nvSpPr>
        <p:spPr>
          <a:xfrm>
            <a:off x="311700" y="308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1750">
                <a:solidFill>
                  <a:srgbClr val="1F1F1F"/>
                </a:solidFill>
                <a:highlight>
                  <a:srgbClr val="FFFFFF"/>
                </a:highlight>
                <a:latin typeface="Nunito ExtraBold"/>
                <a:ea typeface="Nunito ExtraBold"/>
                <a:cs typeface="Nunito ExtraBold"/>
                <a:sym typeface="Nunito ExtraBold"/>
              </a:rPr>
              <a:t>Results: The mixed format allowed for a broader reach of high school students </a:t>
            </a:r>
            <a:endParaRPr sz="1750">
              <a:latin typeface="Nunito ExtraBold"/>
              <a:ea typeface="Nunito ExtraBold"/>
              <a:cs typeface="Nunito ExtraBold"/>
              <a:sym typeface="Nunito ExtraBold"/>
            </a:endParaRPr>
          </a:p>
        </p:txBody>
      </p:sp>
      <p:cxnSp>
        <p:nvCxnSpPr>
          <p:cNvPr id="241" name="Google Shape;241;p23"/>
          <p:cNvCxnSpPr/>
          <p:nvPr/>
        </p:nvCxnSpPr>
        <p:spPr>
          <a:xfrm rot="10800000" flipH="1">
            <a:off x="311700" y="853100"/>
            <a:ext cx="8192700" cy="28500"/>
          </a:xfrm>
          <a:prstGeom prst="straightConnector1">
            <a:avLst/>
          </a:prstGeom>
          <a:noFill/>
          <a:ln w="38100" cap="flat" cmpd="sng">
            <a:solidFill>
              <a:schemeClr val="dk2"/>
            </a:solidFill>
            <a:prstDash val="solid"/>
            <a:round/>
            <a:headEnd type="none" w="med" len="med"/>
            <a:tailEnd type="none" w="med" len="med"/>
          </a:ln>
        </p:spPr>
      </p:cxnSp>
      <p:sp>
        <p:nvSpPr>
          <p:cNvPr id="242" name="Google Shape;242;p23"/>
          <p:cNvSpPr txBox="1"/>
          <p:nvPr/>
        </p:nvSpPr>
        <p:spPr>
          <a:xfrm>
            <a:off x="326750" y="1220263"/>
            <a:ext cx="2134800" cy="3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a:latin typeface="Nunito Medium"/>
                <a:ea typeface="Nunito Medium"/>
                <a:cs typeface="Nunito Medium"/>
                <a:sym typeface="Nunito Medium"/>
              </a:rPr>
              <a:t>Strongly Agree</a:t>
            </a:r>
            <a:endParaRPr sz="2000">
              <a:latin typeface="Nunito Medium"/>
              <a:ea typeface="Nunito Medium"/>
              <a:cs typeface="Nunito Medium"/>
              <a:sym typeface="Nunito Medium"/>
            </a:endParaRPr>
          </a:p>
        </p:txBody>
      </p:sp>
      <p:sp>
        <p:nvSpPr>
          <p:cNvPr id="243" name="Google Shape;243;p23"/>
          <p:cNvSpPr txBox="1"/>
          <p:nvPr/>
        </p:nvSpPr>
        <p:spPr>
          <a:xfrm>
            <a:off x="401800" y="2413575"/>
            <a:ext cx="831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latin typeface="Nunito Medium"/>
                <a:ea typeface="Nunito Medium"/>
                <a:cs typeface="Nunito Medium"/>
                <a:sym typeface="Nunito Medium"/>
              </a:rPr>
              <a:t>Agree</a:t>
            </a:r>
            <a:endParaRPr sz="2000">
              <a:latin typeface="Nunito Medium"/>
              <a:ea typeface="Nunito Medium"/>
              <a:cs typeface="Nunito Medium"/>
              <a:sym typeface="Nunito Medium"/>
            </a:endParaRPr>
          </a:p>
        </p:txBody>
      </p:sp>
      <p:sp>
        <p:nvSpPr>
          <p:cNvPr id="244" name="Google Shape;244;p23"/>
          <p:cNvSpPr txBox="1"/>
          <p:nvPr/>
        </p:nvSpPr>
        <p:spPr>
          <a:xfrm>
            <a:off x="386750" y="3677825"/>
            <a:ext cx="831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latin typeface="Nunito Medium"/>
                <a:ea typeface="Nunito Medium"/>
                <a:cs typeface="Nunito Medium"/>
                <a:sym typeface="Nunito Medium"/>
              </a:rPr>
              <a:t>Neutral </a:t>
            </a:r>
            <a:endParaRPr sz="2000">
              <a:latin typeface="Nunito Medium"/>
              <a:ea typeface="Nunito Medium"/>
              <a:cs typeface="Nunito Medium"/>
              <a:sym typeface="Nunit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p:nvPr/>
        </p:nvSpPr>
        <p:spPr>
          <a:xfrm>
            <a:off x="236638" y="2729850"/>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 name="Google Shape;250;p24"/>
          <p:cNvSpPr/>
          <p:nvPr/>
        </p:nvSpPr>
        <p:spPr>
          <a:xfrm>
            <a:off x="1693925" y="2729850"/>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 name="Google Shape;251;p24"/>
          <p:cNvSpPr/>
          <p:nvPr/>
        </p:nvSpPr>
        <p:spPr>
          <a:xfrm>
            <a:off x="2422575" y="2729850"/>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2" name="Google Shape;252;p24"/>
          <p:cNvSpPr/>
          <p:nvPr/>
        </p:nvSpPr>
        <p:spPr>
          <a:xfrm>
            <a:off x="965288" y="2729850"/>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 name="Google Shape;253;p24"/>
          <p:cNvSpPr/>
          <p:nvPr/>
        </p:nvSpPr>
        <p:spPr>
          <a:xfrm>
            <a:off x="8214663"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 name="Google Shape;254;p24"/>
          <p:cNvSpPr/>
          <p:nvPr/>
        </p:nvSpPr>
        <p:spPr>
          <a:xfrm>
            <a:off x="7504588"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5" name="Google Shape;255;p24"/>
          <p:cNvSpPr/>
          <p:nvPr/>
        </p:nvSpPr>
        <p:spPr>
          <a:xfrm>
            <a:off x="6794513"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6" name="Google Shape;256;p24"/>
          <p:cNvSpPr/>
          <p:nvPr/>
        </p:nvSpPr>
        <p:spPr>
          <a:xfrm>
            <a:off x="6084438"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7" name="Google Shape;257;p24"/>
          <p:cNvSpPr/>
          <p:nvPr/>
        </p:nvSpPr>
        <p:spPr>
          <a:xfrm>
            <a:off x="5353650"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8" name="Google Shape;258;p24"/>
          <p:cNvSpPr/>
          <p:nvPr/>
        </p:nvSpPr>
        <p:spPr>
          <a:xfrm>
            <a:off x="4616775"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9" name="Google Shape;259;p24"/>
          <p:cNvSpPr/>
          <p:nvPr/>
        </p:nvSpPr>
        <p:spPr>
          <a:xfrm>
            <a:off x="3879888"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0" name="Google Shape;260;p24"/>
          <p:cNvSpPr/>
          <p:nvPr/>
        </p:nvSpPr>
        <p:spPr>
          <a:xfrm>
            <a:off x="3159463"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1" name="Google Shape;261;p24"/>
          <p:cNvSpPr/>
          <p:nvPr/>
        </p:nvSpPr>
        <p:spPr>
          <a:xfrm>
            <a:off x="236638" y="1680838"/>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2" name="Google Shape;262;p24"/>
          <p:cNvSpPr/>
          <p:nvPr/>
        </p:nvSpPr>
        <p:spPr>
          <a:xfrm>
            <a:off x="1693925" y="1680838"/>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3" name="Google Shape;263;p24"/>
          <p:cNvSpPr/>
          <p:nvPr/>
        </p:nvSpPr>
        <p:spPr>
          <a:xfrm>
            <a:off x="2422575" y="1680838"/>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4" name="Google Shape;264;p24"/>
          <p:cNvSpPr/>
          <p:nvPr/>
        </p:nvSpPr>
        <p:spPr>
          <a:xfrm>
            <a:off x="965288" y="1680838"/>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5" name="Google Shape;265;p24"/>
          <p:cNvSpPr/>
          <p:nvPr/>
        </p:nvSpPr>
        <p:spPr>
          <a:xfrm>
            <a:off x="8214663" y="168083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6" name="Google Shape;266;p24"/>
          <p:cNvSpPr/>
          <p:nvPr/>
        </p:nvSpPr>
        <p:spPr>
          <a:xfrm>
            <a:off x="7504588" y="168083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7" name="Google Shape;267;p24"/>
          <p:cNvSpPr/>
          <p:nvPr/>
        </p:nvSpPr>
        <p:spPr>
          <a:xfrm>
            <a:off x="6794513" y="168083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8" name="Google Shape;268;p24"/>
          <p:cNvSpPr/>
          <p:nvPr/>
        </p:nvSpPr>
        <p:spPr>
          <a:xfrm>
            <a:off x="6084438" y="168083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9" name="Google Shape;269;p24"/>
          <p:cNvSpPr/>
          <p:nvPr/>
        </p:nvSpPr>
        <p:spPr>
          <a:xfrm>
            <a:off x="5353650" y="168083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0" name="Google Shape;270;p24"/>
          <p:cNvSpPr/>
          <p:nvPr/>
        </p:nvSpPr>
        <p:spPr>
          <a:xfrm>
            <a:off x="4616775" y="168083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1" name="Google Shape;271;p24"/>
          <p:cNvSpPr/>
          <p:nvPr/>
        </p:nvSpPr>
        <p:spPr>
          <a:xfrm>
            <a:off x="3879888" y="1680838"/>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2" name="Google Shape;272;p24"/>
          <p:cNvSpPr/>
          <p:nvPr/>
        </p:nvSpPr>
        <p:spPr>
          <a:xfrm>
            <a:off x="3159463" y="1680838"/>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24"/>
          <p:cNvSpPr/>
          <p:nvPr/>
        </p:nvSpPr>
        <p:spPr>
          <a:xfrm>
            <a:off x="236638" y="3749688"/>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24"/>
          <p:cNvSpPr/>
          <p:nvPr/>
        </p:nvSpPr>
        <p:spPr>
          <a:xfrm>
            <a:off x="1693925"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5" name="Google Shape;275;p24"/>
          <p:cNvSpPr/>
          <p:nvPr/>
        </p:nvSpPr>
        <p:spPr>
          <a:xfrm>
            <a:off x="2422575"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6" name="Google Shape;276;p24"/>
          <p:cNvSpPr/>
          <p:nvPr/>
        </p:nvSpPr>
        <p:spPr>
          <a:xfrm>
            <a:off x="965288" y="3749688"/>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7" name="Google Shape;277;p24"/>
          <p:cNvSpPr/>
          <p:nvPr/>
        </p:nvSpPr>
        <p:spPr>
          <a:xfrm>
            <a:off x="8214663"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8" name="Google Shape;278;p24"/>
          <p:cNvSpPr/>
          <p:nvPr/>
        </p:nvSpPr>
        <p:spPr>
          <a:xfrm>
            <a:off x="7504588"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9" name="Google Shape;279;p24"/>
          <p:cNvSpPr/>
          <p:nvPr/>
        </p:nvSpPr>
        <p:spPr>
          <a:xfrm>
            <a:off x="6794513"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0" name="Google Shape;280;p24"/>
          <p:cNvSpPr/>
          <p:nvPr/>
        </p:nvSpPr>
        <p:spPr>
          <a:xfrm>
            <a:off x="6084438"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 name="Google Shape;281;p24"/>
          <p:cNvSpPr/>
          <p:nvPr/>
        </p:nvSpPr>
        <p:spPr>
          <a:xfrm>
            <a:off x="5353650"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2" name="Google Shape;282;p24"/>
          <p:cNvSpPr/>
          <p:nvPr/>
        </p:nvSpPr>
        <p:spPr>
          <a:xfrm>
            <a:off x="4616775"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3" name="Google Shape;283;p24"/>
          <p:cNvSpPr/>
          <p:nvPr/>
        </p:nvSpPr>
        <p:spPr>
          <a:xfrm>
            <a:off x="3879888"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4" name="Google Shape;284;p24"/>
          <p:cNvSpPr/>
          <p:nvPr/>
        </p:nvSpPr>
        <p:spPr>
          <a:xfrm>
            <a:off x="3159463"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5" name="Google Shape;285;p24"/>
          <p:cNvSpPr txBox="1">
            <a:spLocks noGrp="1"/>
          </p:cNvSpPr>
          <p:nvPr>
            <p:ph type="title"/>
          </p:nvPr>
        </p:nvSpPr>
        <p:spPr>
          <a:xfrm>
            <a:off x="311700" y="366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1850">
                <a:solidFill>
                  <a:srgbClr val="1F1F1F"/>
                </a:solidFill>
                <a:highlight>
                  <a:srgbClr val="FFFFFF"/>
                </a:highlight>
                <a:latin typeface="Nunito ExtraBold"/>
                <a:ea typeface="Nunito ExtraBold"/>
                <a:cs typeface="Nunito ExtraBold"/>
                <a:sym typeface="Nunito ExtraBold"/>
              </a:rPr>
              <a:t>Results: The mixed format provided flexibility for volunteers and students </a:t>
            </a:r>
            <a:endParaRPr sz="1850">
              <a:latin typeface="Nunito ExtraBold"/>
              <a:ea typeface="Nunito ExtraBold"/>
              <a:cs typeface="Nunito ExtraBold"/>
              <a:sym typeface="Nunito ExtraBold"/>
            </a:endParaRPr>
          </a:p>
        </p:txBody>
      </p:sp>
      <p:cxnSp>
        <p:nvCxnSpPr>
          <p:cNvPr id="286" name="Google Shape;286;p24"/>
          <p:cNvCxnSpPr/>
          <p:nvPr/>
        </p:nvCxnSpPr>
        <p:spPr>
          <a:xfrm rot="10800000" flipH="1">
            <a:off x="311700" y="910800"/>
            <a:ext cx="8192700" cy="28500"/>
          </a:xfrm>
          <a:prstGeom prst="straightConnector1">
            <a:avLst/>
          </a:prstGeom>
          <a:noFill/>
          <a:ln w="38100" cap="flat" cmpd="sng">
            <a:solidFill>
              <a:schemeClr val="dk2"/>
            </a:solidFill>
            <a:prstDash val="solid"/>
            <a:round/>
            <a:headEnd type="none" w="med" len="med"/>
            <a:tailEnd type="none" w="med" len="med"/>
          </a:ln>
        </p:spPr>
      </p:cxnSp>
      <p:sp>
        <p:nvSpPr>
          <p:cNvPr id="287" name="Google Shape;287;p24"/>
          <p:cNvSpPr txBox="1"/>
          <p:nvPr/>
        </p:nvSpPr>
        <p:spPr>
          <a:xfrm>
            <a:off x="251700" y="1266575"/>
            <a:ext cx="1435800" cy="3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a:latin typeface="Nunito Medium"/>
                <a:ea typeface="Nunito Medium"/>
                <a:cs typeface="Nunito Medium"/>
                <a:sym typeface="Nunito Medium"/>
              </a:rPr>
              <a:t>Agree</a:t>
            </a:r>
            <a:endParaRPr sz="2000">
              <a:latin typeface="Nunito Medium"/>
              <a:ea typeface="Nunito Medium"/>
              <a:cs typeface="Nunito Medium"/>
              <a:sym typeface="Nunito Medium"/>
            </a:endParaRPr>
          </a:p>
        </p:txBody>
      </p:sp>
      <p:sp>
        <p:nvSpPr>
          <p:cNvPr id="288" name="Google Shape;288;p24"/>
          <p:cNvSpPr txBox="1"/>
          <p:nvPr/>
        </p:nvSpPr>
        <p:spPr>
          <a:xfrm>
            <a:off x="251700" y="2333100"/>
            <a:ext cx="831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latin typeface="Nunito Medium"/>
                <a:ea typeface="Nunito Medium"/>
                <a:cs typeface="Nunito Medium"/>
                <a:sym typeface="Nunito Medium"/>
              </a:rPr>
              <a:t>Strongly Agree  </a:t>
            </a:r>
            <a:endParaRPr sz="2000">
              <a:latin typeface="Nunito Medium"/>
              <a:ea typeface="Nunito Medium"/>
              <a:cs typeface="Nunito Medium"/>
              <a:sym typeface="Nunito Medium"/>
            </a:endParaRPr>
          </a:p>
        </p:txBody>
      </p:sp>
      <p:sp>
        <p:nvSpPr>
          <p:cNvPr id="289" name="Google Shape;289;p24"/>
          <p:cNvSpPr txBox="1"/>
          <p:nvPr/>
        </p:nvSpPr>
        <p:spPr>
          <a:xfrm>
            <a:off x="311700" y="3379350"/>
            <a:ext cx="831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latin typeface="Nunito Medium"/>
                <a:ea typeface="Nunito Medium"/>
                <a:cs typeface="Nunito Medium"/>
                <a:sym typeface="Nunito Medium"/>
              </a:rPr>
              <a:t>Neutral </a:t>
            </a:r>
            <a:endParaRPr sz="2000">
              <a:latin typeface="Nunito Medium"/>
              <a:ea typeface="Nunito Medium"/>
              <a:cs typeface="Nunito Medium"/>
              <a:sym typeface="Nunito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5"/>
          <p:cNvSpPr/>
          <p:nvPr/>
        </p:nvSpPr>
        <p:spPr>
          <a:xfrm>
            <a:off x="236638" y="2729850"/>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5" name="Google Shape;295;p25"/>
          <p:cNvSpPr/>
          <p:nvPr/>
        </p:nvSpPr>
        <p:spPr>
          <a:xfrm>
            <a:off x="1693925"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6" name="Google Shape;296;p25"/>
          <p:cNvSpPr/>
          <p:nvPr/>
        </p:nvSpPr>
        <p:spPr>
          <a:xfrm>
            <a:off x="2422575"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7" name="Google Shape;297;p25"/>
          <p:cNvSpPr/>
          <p:nvPr/>
        </p:nvSpPr>
        <p:spPr>
          <a:xfrm>
            <a:off x="965288"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8" name="Google Shape;298;p25"/>
          <p:cNvSpPr/>
          <p:nvPr/>
        </p:nvSpPr>
        <p:spPr>
          <a:xfrm>
            <a:off x="8214663"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9" name="Google Shape;299;p25"/>
          <p:cNvSpPr/>
          <p:nvPr/>
        </p:nvSpPr>
        <p:spPr>
          <a:xfrm>
            <a:off x="7504588"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0" name="Google Shape;300;p25"/>
          <p:cNvSpPr/>
          <p:nvPr/>
        </p:nvSpPr>
        <p:spPr>
          <a:xfrm>
            <a:off x="6794513"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1" name="Google Shape;301;p25"/>
          <p:cNvSpPr/>
          <p:nvPr/>
        </p:nvSpPr>
        <p:spPr>
          <a:xfrm>
            <a:off x="6084438"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2" name="Google Shape;302;p25"/>
          <p:cNvSpPr/>
          <p:nvPr/>
        </p:nvSpPr>
        <p:spPr>
          <a:xfrm>
            <a:off x="5353650"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3" name="Google Shape;303;p25"/>
          <p:cNvSpPr/>
          <p:nvPr/>
        </p:nvSpPr>
        <p:spPr>
          <a:xfrm>
            <a:off x="4616775"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4" name="Google Shape;304;p25"/>
          <p:cNvSpPr/>
          <p:nvPr/>
        </p:nvSpPr>
        <p:spPr>
          <a:xfrm>
            <a:off x="3879888"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5" name="Google Shape;305;p25"/>
          <p:cNvSpPr/>
          <p:nvPr/>
        </p:nvSpPr>
        <p:spPr>
          <a:xfrm>
            <a:off x="3159463" y="2729850"/>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6" name="Google Shape;306;p25"/>
          <p:cNvSpPr/>
          <p:nvPr/>
        </p:nvSpPr>
        <p:spPr>
          <a:xfrm>
            <a:off x="236638" y="1680838"/>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7" name="Google Shape;307;p25"/>
          <p:cNvSpPr/>
          <p:nvPr/>
        </p:nvSpPr>
        <p:spPr>
          <a:xfrm>
            <a:off x="1693925" y="1680838"/>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8" name="Google Shape;308;p25"/>
          <p:cNvSpPr/>
          <p:nvPr/>
        </p:nvSpPr>
        <p:spPr>
          <a:xfrm>
            <a:off x="2422575" y="1680838"/>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9" name="Google Shape;309;p25"/>
          <p:cNvSpPr/>
          <p:nvPr/>
        </p:nvSpPr>
        <p:spPr>
          <a:xfrm>
            <a:off x="965288" y="1680838"/>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0" name="Google Shape;310;p25"/>
          <p:cNvSpPr/>
          <p:nvPr/>
        </p:nvSpPr>
        <p:spPr>
          <a:xfrm>
            <a:off x="8214663" y="168083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1" name="Google Shape;311;p25"/>
          <p:cNvSpPr/>
          <p:nvPr/>
        </p:nvSpPr>
        <p:spPr>
          <a:xfrm>
            <a:off x="7504588" y="168083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2" name="Google Shape;312;p25"/>
          <p:cNvSpPr/>
          <p:nvPr/>
        </p:nvSpPr>
        <p:spPr>
          <a:xfrm>
            <a:off x="6794513" y="1680838"/>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3" name="Google Shape;313;p25"/>
          <p:cNvSpPr/>
          <p:nvPr/>
        </p:nvSpPr>
        <p:spPr>
          <a:xfrm>
            <a:off x="6084438" y="1680838"/>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4" name="Google Shape;314;p25"/>
          <p:cNvSpPr/>
          <p:nvPr/>
        </p:nvSpPr>
        <p:spPr>
          <a:xfrm>
            <a:off x="5353650" y="1680838"/>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5" name="Google Shape;315;p25"/>
          <p:cNvSpPr/>
          <p:nvPr/>
        </p:nvSpPr>
        <p:spPr>
          <a:xfrm>
            <a:off x="4616775" y="1680838"/>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6" name="Google Shape;316;p25"/>
          <p:cNvSpPr/>
          <p:nvPr/>
        </p:nvSpPr>
        <p:spPr>
          <a:xfrm>
            <a:off x="3879888" y="1680838"/>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7" name="Google Shape;317;p25"/>
          <p:cNvSpPr/>
          <p:nvPr/>
        </p:nvSpPr>
        <p:spPr>
          <a:xfrm>
            <a:off x="3159463" y="1680838"/>
            <a:ext cx="692700" cy="649500"/>
          </a:xfrm>
          <a:prstGeom prst="smileyFace">
            <a:avLst>
              <a:gd name="adj" fmla="val 4653"/>
            </a:avLst>
          </a:prstGeom>
          <a:solidFill>
            <a:srgbClr val="97CD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8" name="Google Shape;318;p25"/>
          <p:cNvSpPr/>
          <p:nvPr/>
        </p:nvSpPr>
        <p:spPr>
          <a:xfrm>
            <a:off x="236638" y="3749688"/>
            <a:ext cx="692700" cy="649500"/>
          </a:xfrm>
          <a:prstGeom prst="smileyFace">
            <a:avLst>
              <a:gd name="adj" fmla="val 4653"/>
            </a:avLst>
          </a:prstGeom>
          <a:solidFill>
            <a:srgbClr val="97CDE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9" name="Google Shape;319;p25"/>
          <p:cNvSpPr/>
          <p:nvPr/>
        </p:nvSpPr>
        <p:spPr>
          <a:xfrm>
            <a:off x="1693925"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0" name="Google Shape;320;p25"/>
          <p:cNvSpPr/>
          <p:nvPr/>
        </p:nvSpPr>
        <p:spPr>
          <a:xfrm>
            <a:off x="2422575"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1" name="Google Shape;321;p25"/>
          <p:cNvSpPr/>
          <p:nvPr/>
        </p:nvSpPr>
        <p:spPr>
          <a:xfrm>
            <a:off x="965288"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2" name="Google Shape;322;p25"/>
          <p:cNvSpPr/>
          <p:nvPr/>
        </p:nvSpPr>
        <p:spPr>
          <a:xfrm>
            <a:off x="8214663"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3" name="Google Shape;323;p25"/>
          <p:cNvSpPr/>
          <p:nvPr/>
        </p:nvSpPr>
        <p:spPr>
          <a:xfrm>
            <a:off x="7504588"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4" name="Google Shape;324;p25"/>
          <p:cNvSpPr/>
          <p:nvPr/>
        </p:nvSpPr>
        <p:spPr>
          <a:xfrm>
            <a:off x="6794513"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25"/>
          <p:cNvSpPr/>
          <p:nvPr/>
        </p:nvSpPr>
        <p:spPr>
          <a:xfrm>
            <a:off x="6084438"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6" name="Google Shape;326;p25"/>
          <p:cNvSpPr/>
          <p:nvPr/>
        </p:nvSpPr>
        <p:spPr>
          <a:xfrm>
            <a:off x="5353650"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7" name="Google Shape;327;p25"/>
          <p:cNvSpPr/>
          <p:nvPr/>
        </p:nvSpPr>
        <p:spPr>
          <a:xfrm>
            <a:off x="4616775"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8" name="Google Shape;328;p25"/>
          <p:cNvSpPr/>
          <p:nvPr/>
        </p:nvSpPr>
        <p:spPr>
          <a:xfrm>
            <a:off x="3879888"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9" name="Google Shape;329;p25"/>
          <p:cNvSpPr/>
          <p:nvPr/>
        </p:nvSpPr>
        <p:spPr>
          <a:xfrm>
            <a:off x="3159463" y="3749688"/>
            <a:ext cx="692700" cy="649500"/>
          </a:xfrm>
          <a:prstGeom prst="smileyFace">
            <a:avLst>
              <a:gd name="adj" fmla="val 4653"/>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0" name="Google Shape;330;p25"/>
          <p:cNvSpPr txBox="1">
            <a:spLocks noGrp="1"/>
          </p:cNvSpPr>
          <p:nvPr>
            <p:ph type="title"/>
          </p:nvPr>
        </p:nvSpPr>
        <p:spPr>
          <a:xfrm>
            <a:off x="311700" y="366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1850">
                <a:solidFill>
                  <a:srgbClr val="1F1F1F"/>
                </a:solidFill>
                <a:highlight>
                  <a:srgbClr val="FFFFFF"/>
                </a:highlight>
                <a:latin typeface="Nunito ExtraBold"/>
                <a:ea typeface="Nunito ExtraBold"/>
                <a:cs typeface="Nunito ExtraBold"/>
                <a:sym typeface="Nunito ExtraBold"/>
              </a:rPr>
              <a:t>Results: Preparedness of volunteers to facilitate mixed format sessions</a:t>
            </a:r>
            <a:endParaRPr sz="1850">
              <a:latin typeface="Nunito ExtraBold"/>
              <a:ea typeface="Nunito ExtraBold"/>
              <a:cs typeface="Nunito ExtraBold"/>
              <a:sym typeface="Nunito ExtraBold"/>
            </a:endParaRPr>
          </a:p>
        </p:txBody>
      </p:sp>
      <p:cxnSp>
        <p:nvCxnSpPr>
          <p:cNvPr id="331" name="Google Shape;331;p25"/>
          <p:cNvCxnSpPr/>
          <p:nvPr/>
        </p:nvCxnSpPr>
        <p:spPr>
          <a:xfrm rot="10800000" flipH="1">
            <a:off x="311700" y="910800"/>
            <a:ext cx="8192700" cy="28500"/>
          </a:xfrm>
          <a:prstGeom prst="straightConnector1">
            <a:avLst/>
          </a:prstGeom>
          <a:noFill/>
          <a:ln w="38100" cap="flat" cmpd="sng">
            <a:solidFill>
              <a:schemeClr val="dk2"/>
            </a:solidFill>
            <a:prstDash val="solid"/>
            <a:round/>
            <a:headEnd type="none" w="med" len="med"/>
            <a:tailEnd type="none" w="med" len="med"/>
          </a:ln>
        </p:spPr>
      </p:cxnSp>
      <p:sp>
        <p:nvSpPr>
          <p:cNvPr id="332" name="Google Shape;332;p25"/>
          <p:cNvSpPr txBox="1"/>
          <p:nvPr/>
        </p:nvSpPr>
        <p:spPr>
          <a:xfrm>
            <a:off x="251700" y="1266575"/>
            <a:ext cx="1435800" cy="3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a:latin typeface="Nunito Medium"/>
                <a:ea typeface="Nunito Medium"/>
                <a:cs typeface="Nunito Medium"/>
                <a:sym typeface="Nunito Medium"/>
              </a:rPr>
              <a:t>Agree</a:t>
            </a:r>
            <a:endParaRPr sz="2000">
              <a:latin typeface="Nunito Medium"/>
              <a:ea typeface="Nunito Medium"/>
              <a:cs typeface="Nunito Medium"/>
              <a:sym typeface="Nunito Medium"/>
            </a:endParaRPr>
          </a:p>
        </p:txBody>
      </p:sp>
      <p:sp>
        <p:nvSpPr>
          <p:cNvPr id="333" name="Google Shape;333;p25"/>
          <p:cNvSpPr txBox="1"/>
          <p:nvPr/>
        </p:nvSpPr>
        <p:spPr>
          <a:xfrm>
            <a:off x="251700" y="2333100"/>
            <a:ext cx="831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latin typeface="Nunito Medium"/>
                <a:ea typeface="Nunito Medium"/>
                <a:cs typeface="Nunito Medium"/>
                <a:sym typeface="Nunito Medium"/>
              </a:rPr>
              <a:t>Neutral</a:t>
            </a:r>
            <a:endParaRPr sz="2000">
              <a:latin typeface="Nunito Medium"/>
              <a:ea typeface="Nunito Medium"/>
              <a:cs typeface="Nunito Medium"/>
              <a:sym typeface="Nunito Medium"/>
            </a:endParaRPr>
          </a:p>
        </p:txBody>
      </p:sp>
      <p:sp>
        <p:nvSpPr>
          <p:cNvPr id="334" name="Google Shape;334;p25"/>
          <p:cNvSpPr txBox="1"/>
          <p:nvPr/>
        </p:nvSpPr>
        <p:spPr>
          <a:xfrm>
            <a:off x="251700" y="3379350"/>
            <a:ext cx="831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latin typeface="Nunito Medium"/>
                <a:ea typeface="Nunito Medium"/>
                <a:cs typeface="Nunito Medium"/>
                <a:sym typeface="Nunito Medium"/>
              </a:rPr>
              <a:t>Disagree </a:t>
            </a:r>
            <a:endParaRPr sz="2000">
              <a:latin typeface="Nunito Medium"/>
              <a:ea typeface="Nunito Medium"/>
              <a:cs typeface="Nunito Medium"/>
              <a:sym typeface="Nunito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Nunito"/>
                <a:ea typeface="Nunito"/>
                <a:cs typeface="Nunito"/>
                <a:sym typeface="Nunito"/>
              </a:rPr>
              <a:t>Discussion</a:t>
            </a:r>
            <a:endParaRPr b="1">
              <a:latin typeface="Nunito"/>
              <a:ea typeface="Nunito"/>
              <a:cs typeface="Nunito"/>
              <a:sym typeface="Nunito"/>
            </a:endParaRPr>
          </a:p>
        </p:txBody>
      </p:sp>
      <p:sp>
        <p:nvSpPr>
          <p:cNvPr id="340" name="Google Shape;340;p26"/>
          <p:cNvSpPr txBox="1">
            <a:spLocks noGrp="1"/>
          </p:cNvSpPr>
          <p:nvPr>
            <p:ph type="body" idx="1"/>
          </p:nvPr>
        </p:nvSpPr>
        <p:spPr>
          <a:xfrm>
            <a:off x="311700" y="1042825"/>
            <a:ext cx="83667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605"/>
              <a:buFont typeface="Arial"/>
              <a:buNone/>
            </a:pPr>
            <a:r>
              <a:rPr lang="en-GB" sz="1900">
                <a:solidFill>
                  <a:schemeClr val="dk1"/>
                </a:solidFill>
                <a:latin typeface="Nunito"/>
                <a:ea typeface="Nunito"/>
                <a:cs typeface="Nunito"/>
                <a:sym typeface="Nunito"/>
              </a:rPr>
              <a:t>Varied views on the mixed format. </a:t>
            </a:r>
            <a:endParaRPr sz="1900">
              <a:solidFill>
                <a:schemeClr val="dk1"/>
              </a:solidFill>
              <a:latin typeface="Nunito"/>
              <a:ea typeface="Nunito"/>
              <a:cs typeface="Nunito"/>
              <a:sym typeface="Nunito"/>
            </a:endParaRPr>
          </a:p>
          <a:p>
            <a:pPr marL="0" lvl="0" indent="0" algn="l" rtl="0">
              <a:lnSpc>
                <a:spcPct val="115000"/>
              </a:lnSpc>
              <a:spcBef>
                <a:spcPts val="0"/>
              </a:spcBef>
              <a:spcAft>
                <a:spcPts val="0"/>
              </a:spcAft>
              <a:buClr>
                <a:schemeClr val="dk1"/>
              </a:buClr>
              <a:buSzPts val="605"/>
              <a:buFont typeface="Arial"/>
              <a:buNone/>
            </a:pPr>
            <a:r>
              <a:rPr lang="en-GB" sz="1900">
                <a:solidFill>
                  <a:schemeClr val="dk1"/>
                </a:solidFill>
                <a:latin typeface="Nunito"/>
                <a:ea typeface="Nunito"/>
                <a:cs typeface="Nunito"/>
                <a:sym typeface="Nunito"/>
              </a:rPr>
              <a:t>→Advantages: </a:t>
            </a:r>
            <a:endParaRPr sz="1900">
              <a:solidFill>
                <a:schemeClr val="dk1"/>
              </a:solidFill>
              <a:latin typeface="Nunito"/>
              <a:ea typeface="Nunito"/>
              <a:cs typeface="Nunito"/>
              <a:sym typeface="Nunito"/>
            </a:endParaRPr>
          </a:p>
          <a:p>
            <a:pPr marL="457200" lvl="0" indent="-349250" algn="l" rtl="0">
              <a:lnSpc>
                <a:spcPct val="115000"/>
              </a:lnSpc>
              <a:spcBef>
                <a:spcPts val="0"/>
              </a:spcBef>
              <a:spcAft>
                <a:spcPts val="0"/>
              </a:spcAft>
              <a:buClr>
                <a:schemeClr val="dk1"/>
              </a:buClr>
              <a:buSzPts val="1900"/>
              <a:buFont typeface="Nunito"/>
              <a:buChar char="●"/>
            </a:pPr>
            <a:r>
              <a:rPr lang="en-GB" sz="1900">
                <a:solidFill>
                  <a:schemeClr val="dk1"/>
                </a:solidFill>
                <a:latin typeface="Nunito"/>
                <a:ea typeface="Nunito"/>
                <a:cs typeface="Nunito"/>
                <a:sym typeface="Nunito"/>
              </a:rPr>
              <a:t>Eliminated financial, time, and accessibility constraints. </a:t>
            </a:r>
            <a:endParaRPr sz="1900">
              <a:solidFill>
                <a:schemeClr val="dk1"/>
              </a:solidFill>
              <a:latin typeface="Nunito"/>
              <a:ea typeface="Nunito"/>
              <a:cs typeface="Nunito"/>
              <a:sym typeface="Nunito"/>
            </a:endParaRPr>
          </a:p>
          <a:p>
            <a:pPr marL="457200" lvl="0" indent="-349250" algn="l" rtl="0">
              <a:lnSpc>
                <a:spcPct val="115000"/>
              </a:lnSpc>
              <a:spcBef>
                <a:spcPts val="0"/>
              </a:spcBef>
              <a:spcAft>
                <a:spcPts val="0"/>
              </a:spcAft>
              <a:buClr>
                <a:schemeClr val="dk1"/>
              </a:buClr>
              <a:buSzPts val="1900"/>
              <a:buFont typeface="Nunito"/>
              <a:buChar char="●"/>
            </a:pPr>
            <a:r>
              <a:rPr lang="en-GB" sz="1900">
                <a:solidFill>
                  <a:schemeClr val="dk1"/>
                </a:solidFill>
                <a:latin typeface="Nunito"/>
                <a:ea typeface="Nunito"/>
                <a:cs typeface="Nunito"/>
                <a:sym typeface="Nunito"/>
              </a:rPr>
              <a:t>Fostered participation in the program, diversity of opinion, and built a conducive learning environment.</a:t>
            </a:r>
            <a:endParaRPr sz="1900">
              <a:solidFill>
                <a:schemeClr val="dk1"/>
              </a:solidFill>
              <a:latin typeface="Nunito"/>
              <a:ea typeface="Nunito"/>
              <a:cs typeface="Nunito"/>
              <a:sym typeface="Nunito"/>
            </a:endParaRPr>
          </a:p>
          <a:p>
            <a:pPr marL="0" lvl="0" indent="0" algn="l" rtl="0">
              <a:lnSpc>
                <a:spcPct val="115000"/>
              </a:lnSpc>
              <a:spcBef>
                <a:spcPts val="0"/>
              </a:spcBef>
              <a:spcAft>
                <a:spcPts val="0"/>
              </a:spcAft>
              <a:buClr>
                <a:schemeClr val="dk1"/>
              </a:buClr>
              <a:buSzPts val="605"/>
              <a:buFont typeface="Arial"/>
              <a:buNone/>
            </a:pPr>
            <a:r>
              <a:rPr lang="en-GB" sz="1900">
                <a:solidFill>
                  <a:schemeClr val="dk1"/>
                </a:solidFill>
                <a:latin typeface="Nunito"/>
                <a:ea typeface="Nunito"/>
                <a:cs typeface="Nunito"/>
                <a:sym typeface="Nunito"/>
              </a:rPr>
              <a:t>→Disadvantages:</a:t>
            </a:r>
            <a:endParaRPr sz="1900">
              <a:solidFill>
                <a:schemeClr val="dk1"/>
              </a:solidFill>
              <a:latin typeface="Nunito"/>
              <a:ea typeface="Nunito"/>
              <a:cs typeface="Nunito"/>
              <a:sym typeface="Nunito"/>
            </a:endParaRPr>
          </a:p>
          <a:p>
            <a:pPr marL="457200" lvl="0" indent="-349250" algn="l" rtl="0">
              <a:lnSpc>
                <a:spcPct val="115000"/>
              </a:lnSpc>
              <a:spcBef>
                <a:spcPts val="0"/>
              </a:spcBef>
              <a:spcAft>
                <a:spcPts val="0"/>
              </a:spcAft>
              <a:buClr>
                <a:schemeClr val="dk1"/>
              </a:buClr>
              <a:buSzPts val="1900"/>
              <a:buFont typeface="Nunito"/>
              <a:buChar char="●"/>
            </a:pPr>
            <a:r>
              <a:rPr lang="en-GB" sz="1900">
                <a:solidFill>
                  <a:schemeClr val="dk1"/>
                </a:solidFill>
                <a:latin typeface="Nunito"/>
                <a:ea typeface="Nunito"/>
                <a:cs typeface="Nunito"/>
                <a:sym typeface="Nunito"/>
              </a:rPr>
              <a:t>Created a divide among students, and between students and facilitators attending in person and virtually.</a:t>
            </a:r>
            <a:endParaRPr sz="1900">
              <a:solidFill>
                <a:schemeClr val="dk1"/>
              </a:solidFill>
              <a:latin typeface="Nunito"/>
              <a:ea typeface="Nunito"/>
              <a:cs typeface="Nunito"/>
              <a:sym typeface="Nunito"/>
            </a:endParaRPr>
          </a:p>
          <a:p>
            <a:pPr marL="457200" lvl="0" indent="-349250" algn="l" rtl="0">
              <a:lnSpc>
                <a:spcPct val="115000"/>
              </a:lnSpc>
              <a:spcBef>
                <a:spcPts val="0"/>
              </a:spcBef>
              <a:spcAft>
                <a:spcPts val="0"/>
              </a:spcAft>
              <a:buClr>
                <a:schemeClr val="dk1"/>
              </a:buClr>
              <a:buSzPts val="1900"/>
              <a:buFont typeface="Nunito"/>
              <a:buChar char="●"/>
            </a:pPr>
            <a:r>
              <a:rPr lang="en-GB" sz="1900">
                <a:solidFill>
                  <a:schemeClr val="dk1"/>
                </a:solidFill>
                <a:latin typeface="Nunito"/>
                <a:ea typeface="Nunito"/>
                <a:cs typeface="Nunito"/>
                <a:sym typeface="Nunito"/>
              </a:rPr>
              <a:t>Limited the amount of freedom and creativity when it comes to implementing certain activities. </a:t>
            </a:r>
            <a:endParaRPr sz="1900">
              <a:solidFill>
                <a:schemeClr val="dk1"/>
              </a:solidFill>
              <a:latin typeface="Nunito"/>
              <a:ea typeface="Nunito"/>
              <a:cs typeface="Nunito"/>
              <a:sym typeface="Nunito"/>
            </a:endParaRPr>
          </a:p>
          <a:p>
            <a:pPr marL="457200" lvl="0" indent="-349250" algn="l" rtl="0">
              <a:lnSpc>
                <a:spcPct val="115000"/>
              </a:lnSpc>
              <a:spcBef>
                <a:spcPts val="0"/>
              </a:spcBef>
              <a:spcAft>
                <a:spcPts val="0"/>
              </a:spcAft>
              <a:buClr>
                <a:schemeClr val="dk1"/>
              </a:buClr>
              <a:buSzPts val="1900"/>
              <a:buFont typeface="Nunito"/>
              <a:buChar char="●"/>
            </a:pPr>
            <a:r>
              <a:rPr lang="en-GB" sz="1900">
                <a:solidFill>
                  <a:schemeClr val="dk1"/>
                </a:solidFill>
                <a:latin typeface="Nunito"/>
                <a:ea typeface="Nunito"/>
                <a:cs typeface="Nunito"/>
                <a:sym typeface="Nunito"/>
              </a:rPr>
              <a:t>IT issues</a:t>
            </a:r>
            <a:endParaRPr sz="1900">
              <a:solidFill>
                <a:schemeClr val="dk1"/>
              </a:solidFill>
              <a:latin typeface="Nunito"/>
              <a:ea typeface="Nunito"/>
              <a:cs typeface="Nunito"/>
              <a:sym typeface="Nunito"/>
            </a:endParaRPr>
          </a:p>
          <a:p>
            <a:pPr marL="0" lvl="0" indent="0" algn="l" rtl="0">
              <a:lnSpc>
                <a:spcPct val="115000"/>
              </a:lnSpc>
              <a:spcBef>
                <a:spcPts val="0"/>
              </a:spcBef>
              <a:spcAft>
                <a:spcPts val="0"/>
              </a:spcAft>
              <a:buClr>
                <a:schemeClr val="dk1"/>
              </a:buClr>
              <a:buSzPts val="605"/>
              <a:buFont typeface="Arial"/>
              <a:buNone/>
            </a:pPr>
            <a:endParaRPr sz="1900">
              <a:solidFill>
                <a:schemeClr val="dk1"/>
              </a:solidFill>
              <a:latin typeface="Nunito"/>
              <a:ea typeface="Nunito"/>
              <a:cs typeface="Nunito"/>
              <a:sym typeface="Nunito"/>
            </a:endParaRPr>
          </a:p>
          <a:p>
            <a:pPr marL="0" lvl="0" indent="0" algn="l" rtl="0">
              <a:lnSpc>
                <a:spcPct val="115000"/>
              </a:lnSpc>
              <a:spcBef>
                <a:spcPts val="0"/>
              </a:spcBef>
              <a:spcAft>
                <a:spcPts val="1200"/>
              </a:spcAft>
              <a:buSzPts val="605"/>
              <a:buNone/>
            </a:pPr>
            <a:endParaRPr sz="1900">
              <a:solidFill>
                <a:schemeClr val="dk1"/>
              </a:solidFill>
              <a:latin typeface="Nunito"/>
              <a:ea typeface="Nunito"/>
              <a:cs typeface="Nunito"/>
              <a:sym typeface="Nunito"/>
            </a:endParaRPr>
          </a:p>
        </p:txBody>
      </p:sp>
      <p:cxnSp>
        <p:nvCxnSpPr>
          <p:cNvPr id="341" name="Google Shape;341;p26"/>
          <p:cNvCxnSpPr/>
          <p:nvPr/>
        </p:nvCxnSpPr>
        <p:spPr>
          <a:xfrm rot="10800000" flipH="1">
            <a:off x="386000" y="1014325"/>
            <a:ext cx="8192700" cy="285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7"/>
          <p:cNvPicPr preferRelativeResize="0"/>
          <p:nvPr/>
        </p:nvPicPr>
        <p:blipFill>
          <a:blip r:embed="rId3">
            <a:alphaModFix/>
          </a:blip>
          <a:stretch>
            <a:fillRect/>
          </a:stretch>
        </p:blipFill>
        <p:spPr>
          <a:xfrm>
            <a:off x="2951113" y="2403775"/>
            <a:ext cx="3241775" cy="2739725"/>
          </a:xfrm>
          <a:prstGeom prst="rect">
            <a:avLst/>
          </a:prstGeom>
          <a:noFill/>
          <a:ln>
            <a:noFill/>
          </a:ln>
        </p:spPr>
      </p:pic>
      <p:sp>
        <p:nvSpPr>
          <p:cNvPr id="347" name="Google Shape;347;p27"/>
          <p:cNvSpPr/>
          <p:nvPr/>
        </p:nvSpPr>
        <p:spPr>
          <a:xfrm>
            <a:off x="5286850" y="0"/>
            <a:ext cx="3160500" cy="2403900"/>
          </a:xfrm>
          <a:prstGeom prst="wedgeEllipseCallout">
            <a:avLst>
              <a:gd name="adj1" fmla="val -25342"/>
              <a:gd name="adj2" fmla="val 5185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8" name="Google Shape;348;p27"/>
          <p:cNvSpPr txBox="1"/>
          <p:nvPr/>
        </p:nvSpPr>
        <p:spPr>
          <a:xfrm>
            <a:off x="5503150" y="463200"/>
            <a:ext cx="2944200" cy="147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00">
                <a:solidFill>
                  <a:schemeClr val="dk1"/>
                </a:solidFill>
                <a:latin typeface="Nunito Medium"/>
                <a:ea typeface="Nunito Medium"/>
                <a:cs typeface="Nunito Medium"/>
                <a:sym typeface="Nunito Medium"/>
              </a:rPr>
              <a:t>“Doing session in mixed formats allowed us to gain a wider audience and reach more students who wouldn’t have been able to join online”</a:t>
            </a:r>
            <a:endParaRPr sz="1500">
              <a:latin typeface="Nunito Medium"/>
              <a:ea typeface="Nunito Medium"/>
              <a:cs typeface="Nunito Medium"/>
              <a:sym typeface="Nunito Medium"/>
            </a:endParaRPr>
          </a:p>
        </p:txBody>
      </p:sp>
      <p:sp>
        <p:nvSpPr>
          <p:cNvPr id="349" name="Google Shape;349;p27"/>
          <p:cNvSpPr/>
          <p:nvPr/>
        </p:nvSpPr>
        <p:spPr>
          <a:xfrm>
            <a:off x="365600" y="0"/>
            <a:ext cx="3160500" cy="2403900"/>
          </a:xfrm>
          <a:prstGeom prst="wedgeEllipseCallout">
            <a:avLst>
              <a:gd name="adj1" fmla="val 35390"/>
              <a:gd name="adj2" fmla="val 6007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sp>
        <p:nvSpPr>
          <p:cNvPr id="350" name="Google Shape;350;p27"/>
          <p:cNvSpPr txBox="1"/>
          <p:nvPr/>
        </p:nvSpPr>
        <p:spPr>
          <a:xfrm>
            <a:off x="538800" y="463200"/>
            <a:ext cx="2987400" cy="147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500">
                <a:solidFill>
                  <a:schemeClr val="dk1"/>
                </a:solidFill>
                <a:latin typeface="Nunito"/>
                <a:ea typeface="Nunito"/>
                <a:cs typeface="Nunito"/>
                <a:sym typeface="Nunito"/>
              </a:rPr>
              <a:t>“Being virtual with people in person also restricted creativity and flexibility when it comes to implementing certain group activities”</a:t>
            </a: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Nunito"/>
                <a:ea typeface="Nunito"/>
                <a:cs typeface="Nunito"/>
                <a:sym typeface="Nunito"/>
              </a:rPr>
              <a:t>Participant Feedback</a:t>
            </a:r>
            <a:endParaRPr b="1">
              <a:latin typeface="Nunito"/>
              <a:ea typeface="Nunito"/>
              <a:cs typeface="Nunito"/>
              <a:sym typeface="Nunito"/>
            </a:endParaRPr>
          </a:p>
        </p:txBody>
      </p:sp>
      <p:sp>
        <p:nvSpPr>
          <p:cNvPr id="356" name="Google Shape;356;p28"/>
          <p:cNvSpPr txBox="1">
            <a:spLocks noGrp="1"/>
          </p:cNvSpPr>
          <p:nvPr>
            <p:ph type="body" idx="1"/>
          </p:nvPr>
        </p:nvSpPr>
        <p:spPr>
          <a:xfrm>
            <a:off x="311700" y="1152475"/>
            <a:ext cx="53361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605"/>
              <a:buFont typeface="Arial"/>
              <a:buNone/>
            </a:pPr>
            <a:r>
              <a:rPr lang="en-GB" sz="1990">
                <a:solidFill>
                  <a:schemeClr val="dk1"/>
                </a:solidFill>
                <a:latin typeface="Nunito Medium"/>
                <a:ea typeface="Nunito Medium"/>
                <a:cs typeface="Nunito Medium"/>
                <a:sym typeface="Nunito Medium"/>
              </a:rPr>
              <a:t>In person attendees: </a:t>
            </a:r>
            <a:endParaRPr sz="1990">
              <a:solidFill>
                <a:schemeClr val="dk1"/>
              </a:solidFill>
              <a:latin typeface="Nunito Medium"/>
              <a:ea typeface="Nunito Medium"/>
              <a:cs typeface="Nunito Medium"/>
              <a:sym typeface="Nunito Medium"/>
            </a:endParaRPr>
          </a:p>
          <a:p>
            <a:pPr marL="457200" lvl="0" indent="-354965" algn="l" rtl="0">
              <a:lnSpc>
                <a:spcPct val="115000"/>
              </a:lnSpc>
              <a:spcBef>
                <a:spcPts val="0"/>
              </a:spcBef>
              <a:spcAft>
                <a:spcPts val="0"/>
              </a:spcAft>
              <a:buClr>
                <a:schemeClr val="dk1"/>
              </a:buClr>
              <a:buSzPts val="1990"/>
              <a:buFont typeface="Nunito Medium"/>
              <a:buChar char="-"/>
            </a:pPr>
            <a:r>
              <a:rPr lang="en-GB" sz="1990">
                <a:solidFill>
                  <a:schemeClr val="dk1"/>
                </a:solidFill>
                <a:latin typeface="Nunito Medium"/>
                <a:ea typeface="Nunito Medium"/>
                <a:cs typeface="Nunito Medium"/>
                <a:sym typeface="Nunito Medium"/>
              </a:rPr>
              <a:t>Hoped that more participants attended sessions in person to build connections </a:t>
            </a:r>
            <a:endParaRPr sz="1990">
              <a:solidFill>
                <a:schemeClr val="dk1"/>
              </a:solidFill>
              <a:latin typeface="Nunito Medium"/>
              <a:ea typeface="Nunito Medium"/>
              <a:cs typeface="Nunito Medium"/>
              <a:sym typeface="Nunito Medium"/>
            </a:endParaRPr>
          </a:p>
          <a:p>
            <a:pPr marL="457200" lvl="0" indent="-354965" algn="l" rtl="0">
              <a:lnSpc>
                <a:spcPct val="115000"/>
              </a:lnSpc>
              <a:spcBef>
                <a:spcPts val="0"/>
              </a:spcBef>
              <a:spcAft>
                <a:spcPts val="0"/>
              </a:spcAft>
              <a:buClr>
                <a:schemeClr val="dk1"/>
              </a:buClr>
              <a:buSzPts val="1990"/>
              <a:buFont typeface="Nunito Medium"/>
              <a:buChar char="-"/>
            </a:pPr>
            <a:r>
              <a:rPr lang="en-GB" sz="1990">
                <a:solidFill>
                  <a:schemeClr val="dk1"/>
                </a:solidFill>
                <a:latin typeface="Nunito Medium"/>
                <a:ea typeface="Nunito Medium"/>
                <a:cs typeface="Nunito Medium"/>
                <a:sym typeface="Nunito Medium"/>
              </a:rPr>
              <a:t>Students can learn more from the sessions  </a:t>
            </a:r>
            <a:endParaRPr sz="1990">
              <a:solidFill>
                <a:schemeClr val="dk1"/>
              </a:solidFill>
              <a:latin typeface="Nunito Medium"/>
              <a:ea typeface="Nunito Medium"/>
              <a:cs typeface="Nunito Medium"/>
              <a:sym typeface="Nunito Medium"/>
            </a:endParaRPr>
          </a:p>
          <a:p>
            <a:pPr marL="0" lvl="0" indent="0" algn="l" rtl="0">
              <a:lnSpc>
                <a:spcPct val="115000"/>
              </a:lnSpc>
              <a:spcBef>
                <a:spcPts val="0"/>
              </a:spcBef>
              <a:spcAft>
                <a:spcPts val="0"/>
              </a:spcAft>
              <a:buNone/>
            </a:pPr>
            <a:r>
              <a:rPr lang="en-GB" sz="1990">
                <a:solidFill>
                  <a:schemeClr val="dk1"/>
                </a:solidFill>
                <a:latin typeface="Nunito Medium"/>
                <a:ea typeface="Nunito Medium"/>
                <a:cs typeface="Nunito Medium"/>
                <a:sym typeface="Nunito Medium"/>
              </a:rPr>
              <a:t>Virtual attendees: </a:t>
            </a:r>
            <a:endParaRPr sz="1990">
              <a:solidFill>
                <a:schemeClr val="dk1"/>
              </a:solidFill>
              <a:latin typeface="Nunito Medium"/>
              <a:ea typeface="Nunito Medium"/>
              <a:cs typeface="Nunito Medium"/>
              <a:sym typeface="Nunito Medium"/>
            </a:endParaRPr>
          </a:p>
          <a:p>
            <a:pPr marL="457200" lvl="0" indent="-354965" algn="l" rtl="0">
              <a:lnSpc>
                <a:spcPct val="115000"/>
              </a:lnSpc>
              <a:spcBef>
                <a:spcPts val="0"/>
              </a:spcBef>
              <a:spcAft>
                <a:spcPts val="0"/>
              </a:spcAft>
              <a:buClr>
                <a:schemeClr val="dk1"/>
              </a:buClr>
              <a:buSzPts val="1990"/>
              <a:buFont typeface="Nunito Medium"/>
              <a:buChar char="-"/>
            </a:pPr>
            <a:r>
              <a:rPr lang="en-GB" sz="1990">
                <a:solidFill>
                  <a:schemeClr val="dk1"/>
                </a:solidFill>
                <a:latin typeface="Nunito Medium"/>
                <a:ea typeface="Nunito Medium"/>
                <a:cs typeface="Nunito Medium"/>
                <a:sym typeface="Nunito Medium"/>
              </a:rPr>
              <a:t>Gratitude</a:t>
            </a:r>
            <a:endParaRPr sz="1990">
              <a:solidFill>
                <a:schemeClr val="dk1"/>
              </a:solidFill>
              <a:latin typeface="Nunito Medium"/>
              <a:ea typeface="Nunito Medium"/>
              <a:cs typeface="Nunito Medium"/>
              <a:sym typeface="Nunito Medium"/>
            </a:endParaRPr>
          </a:p>
          <a:p>
            <a:pPr marL="457200" lvl="0" indent="-354965" algn="l" rtl="0">
              <a:lnSpc>
                <a:spcPct val="115000"/>
              </a:lnSpc>
              <a:spcBef>
                <a:spcPts val="0"/>
              </a:spcBef>
              <a:spcAft>
                <a:spcPts val="0"/>
              </a:spcAft>
              <a:buClr>
                <a:schemeClr val="dk1"/>
              </a:buClr>
              <a:buSzPts val="1990"/>
              <a:buFont typeface="Nunito Medium"/>
              <a:buChar char="-"/>
            </a:pPr>
            <a:r>
              <a:rPr lang="en-GB" sz="1990">
                <a:solidFill>
                  <a:schemeClr val="dk1"/>
                </a:solidFill>
                <a:latin typeface="Nunito Medium"/>
                <a:ea typeface="Nunito Medium"/>
                <a:cs typeface="Nunito Medium"/>
                <a:sym typeface="Nunito Medium"/>
              </a:rPr>
              <a:t>Alleviated financial burdens, reduced commuting time and addressed the inability to access transit. </a:t>
            </a:r>
            <a:endParaRPr sz="1990">
              <a:solidFill>
                <a:schemeClr val="dk1"/>
              </a:solidFill>
              <a:latin typeface="Nunito Medium"/>
              <a:ea typeface="Nunito Medium"/>
              <a:cs typeface="Nunito Medium"/>
              <a:sym typeface="Nunito Medium"/>
            </a:endParaRPr>
          </a:p>
          <a:p>
            <a:pPr marL="0" lvl="0" indent="0" algn="l" rtl="0">
              <a:lnSpc>
                <a:spcPct val="115000"/>
              </a:lnSpc>
              <a:spcBef>
                <a:spcPts val="0"/>
              </a:spcBef>
              <a:spcAft>
                <a:spcPts val="0"/>
              </a:spcAft>
              <a:buClr>
                <a:schemeClr val="dk1"/>
              </a:buClr>
              <a:buSzPts val="605"/>
              <a:buFont typeface="Arial"/>
              <a:buNone/>
            </a:pPr>
            <a:endParaRPr sz="1990">
              <a:solidFill>
                <a:schemeClr val="dk1"/>
              </a:solidFill>
              <a:latin typeface="Nunito Medium"/>
              <a:ea typeface="Nunito Medium"/>
              <a:cs typeface="Nunito Medium"/>
              <a:sym typeface="Nunito Medium"/>
            </a:endParaRPr>
          </a:p>
          <a:p>
            <a:pPr marL="0" lvl="0" indent="0" algn="l" rtl="0">
              <a:lnSpc>
                <a:spcPct val="115000"/>
              </a:lnSpc>
              <a:spcBef>
                <a:spcPts val="0"/>
              </a:spcBef>
              <a:spcAft>
                <a:spcPts val="1200"/>
              </a:spcAft>
              <a:buSzPts val="605"/>
              <a:buNone/>
            </a:pPr>
            <a:endParaRPr sz="1990">
              <a:solidFill>
                <a:schemeClr val="dk1"/>
              </a:solidFill>
              <a:latin typeface="Nunito Medium"/>
              <a:ea typeface="Nunito Medium"/>
              <a:cs typeface="Nunito Medium"/>
              <a:sym typeface="Nunito Medium"/>
            </a:endParaRPr>
          </a:p>
        </p:txBody>
      </p:sp>
      <p:cxnSp>
        <p:nvCxnSpPr>
          <p:cNvPr id="357" name="Google Shape;357;p28"/>
          <p:cNvCxnSpPr/>
          <p:nvPr/>
        </p:nvCxnSpPr>
        <p:spPr>
          <a:xfrm rot="10800000" flipH="1">
            <a:off x="386000" y="1014325"/>
            <a:ext cx="8192700" cy="28500"/>
          </a:xfrm>
          <a:prstGeom prst="straightConnector1">
            <a:avLst/>
          </a:prstGeom>
          <a:noFill/>
          <a:ln w="38100" cap="flat" cmpd="sng">
            <a:solidFill>
              <a:schemeClr val="dk2"/>
            </a:solidFill>
            <a:prstDash val="solid"/>
            <a:round/>
            <a:headEnd type="none" w="med" len="med"/>
            <a:tailEnd type="none" w="med" len="med"/>
          </a:ln>
        </p:spPr>
      </p:cxnSp>
      <p:pic>
        <p:nvPicPr>
          <p:cNvPr id="358" name="Google Shape;358;p28"/>
          <p:cNvPicPr preferRelativeResize="0"/>
          <p:nvPr/>
        </p:nvPicPr>
        <p:blipFill>
          <a:blip r:embed="rId3">
            <a:alphaModFix/>
          </a:blip>
          <a:stretch>
            <a:fillRect/>
          </a:stretch>
        </p:blipFill>
        <p:spPr>
          <a:xfrm>
            <a:off x="4920325" y="2703575"/>
            <a:ext cx="2367775" cy="2367775"/>
          </a:xfrm>
          <a:prstGeom prst="rect">
            <a:avLst/>
          </a:prstGeom>
          <a:noFill/>
          <a:ln>
            <a:noFill/>
          </a:ln>
        </p:spPr>
      </p:pic>
      <p:sp>
        <p:nvSpPr>
          <p:cNvPr id="359" name="Google Shape;359;p28"/>
          <p:cNvSpPr/>
          <p:nvPr/>
        </p:nvSpPr>
        <p:spPr>
          <a:xfrm>
            <a:off x="6542400" y="1289275"/>
            <a:ext cx="2367900" cy="17031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Clr>
                <a:schemeClr val="dk1"/>
              </a:buClr>
              <a:buSzPts val="1100"/>
              <a:buFont typeface="Arial"/>
              <a:buNone/>
            </a:pPr>
            <a:r>
              <a:rPr lang="en-GB" b="1">
                <a:solidFill>
                  <a:schemeClr val="dk2"/>
                </a:solidFill>
                <a:latin typeface="Nunito"/>
                <a:ea typeface="Nunito"/>
                <a:cs typeface="Nunito"/>
                <a:sym typeface="Nunito"/>
              </a:rPr>
              <a:t> “If there wasn’t a virtual option, I wouldn’t be able to participate. “</a:t>
            </a:r>
            <a:endParaRPr b="1">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Nunito"/>
                <a:ea typeface="Nunito"/>
                <a:cs typeface="Nunito"/>
                <a:sym typeface="Nunito"/>
              </a:rPr>
              <a:t>Future Directions </a:t>
            </a:r>
            <a:endParaRPr b="1">
              <a:latin typeface="Nunito"/>
              <a:ea typeface="Nunito"/>
              <a:cs typeface="Nunito"/>
              <a:sym typeface="Nunito"/>
            </a:endParaRPr>
          </a:p>
        </p:txBody>
      </p:sp>
      <p:sp>
        <p:nvSpPr>
          <p:cNvPr id="365" name="Google Shape;36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605"/>
              <a:buFont typeface="Arial"/>
              <a:buNone/>
            </a:pPr>
            <a:r>
              <a:rPr lang="en-GB" sz="1890">
                <a:solidFill>
                  <a:schemeClr val="dk1"/>
                </a:solidFill>
                <a:latin typeface="Nunito Medium"/>
                <a:ea typeface="Nunito Medium"/>
                <a:cs typeface="Nunito Medium"/>
                <a:sym typeface="Nunito Medium"/>
              </a:rPr>
              <a:t>→Construction of a team that includes 4 youth from the immigrant and refugee community. </a:t>
            </a:r>
            <a:endParaRPr sz="1890">
              <a:solidFill>
                <a:schemeClr val="dk1"/>
              </a:solidFill>
              <a:latin typeface="Nunito Medium"/>
              <a:ea typeface="Nunito Medium"/>
              <a:cs typeface="Nunito Medium"/>
              <a:sym typeface="Nunito Medium"/>
            </a:endParaRPr>
          </a:p>
          <a:p>
            <a:pPr marL="0" lvl="0" indent="0" algn="l" rtl="0">
              <a:lnSpc>
                <a:spcPct val="115000"/>
              </a:lnSpc>
              <a:spcBef>
                <a:spcPts val="0"/>
              </a:spcBef>
              <a:spcAft>
                <a:spcPts val="0"/>
              </a:spcAft>
              <a:buClr>
                <a:schemeClr val="dk1"/>
              </a:buClr>
              <a:buSzPts val="605"/>
              <a:buFont typeface="Arial"/>
              <a:buNone/>
            </a:pPr>
            <a:r>
              <a:rPr lang="en-GB" sz="1890">
                <a:solidFill>
                  <a:schemeClr val="dk1"/>
                </a:solidFill>
                <a:latin typeface="Nunito Medium"/>
                <a:ea typeface="Nunito Medium"/>
                <a:cs typeface="Nunito Medium"/>
                <a:sym typeface="Nunito Medium"/>
              </a:rPr>
              <a:t>Purpose: </a:t>
            </a:r>
            <a:endParaRPr sz="1890">
              <a:solidFill>
                <a:schemeClr val="dk1"/>
              </a:solidFill>
              <a:latin typeface="Nunito Medium"/>
              <a:ea typeface="Nunito Medium"/>
              <a:cs typeface="Nunito Medium"/>
              <a:sym typeface="Nunito Medium"/>
            </a:endParaRPr>
          </a:p>
          <a:p>
            <a:pPr marL="0" lvl="0" indent="0" algn="l" rtl="0">
              <a:lnSpc>
                <a:spcPct val="115000"/>
              </a:lnSpc>
              <a:spcBef>
                <a:spcPts val="0"/>
              </a:spcBef>
              <a:spcAft>
                <a:spcPts val="0"/>
              </a:spcAft>
              <a:buClr>
                <a:schemeClr val="dk1"/>
              </a:buClr>
              <a:buSzPts val="605"/>
              <a:buFont typeface="Arial"/>
              <a:buNone/>
            </a:pPr>
            <a:r>
              <a:rPr lang="en-GB" sz="1890">
                <a:solidFill>
                  <a:schemeClr val="dk1"/>
                </a:solidFill>
                <a:latin typeface="Nunito Medium"/>
                <a:ea typeface="Nunito Medium"/>
                <a:cs typeface="Nunito Medium"/>
                <a:sym typeface="Nunito Medium"/>
              </a:rPr>
              <a:t>Engage in active conversations to determine:</a:t>
            </a:r>
            <a:endParaRPr sz="1890">
              <a:solidFill>
                <a:schemeClr val="dk1"/>
              </a:solidFill>
              <a:latin typeface="Nunito Medium"/>
              <a:ea typeface="Nunito Medium"/>
              <a:cs typeface="Nunito Medium"/>
              <a:sym typeface="Nunito Medium"/>
            </a:endParaRPr>
          </a:p>
          <a:p>
            <a:pPr marL="457200" lvl="0" indent="-348615" algn="l" rtl="0">
              <a:lnSpc>
                <a:spcPct val="115000"/>
              </a:lnSpc>
              <a:spcBef>
                <a:spcPts val="0"/>
              </a:spcBef>
              <a:spcAft>
                <a:spcPts val="0"/>
              </a:spcAft>
              <a:buClr>
                <a:schemeClr val="dk1"/>
              </a:buClr>
              <a:buSzPts val="1890"/>
              <a:buFont typeface="Nunito Medium"/>
              <a:buChar char="●"/>
            </a:pPr>
            <a:r>
              <a:rPr lang="en-GB" sz="1890">
                <a:solidFill>
                  <a:schemeClr val="dk1"/>
                </a:solidFill>
                <a:latin typeface="Nunito Medium"/>
                <a:ea typeface="Nunito Medium"/>
                <a:cs typeface="Nunito Medium"/>
                <a:sym typeface="Nunito Medium"/>
              </a:rPr>
              <a:t>The method of recruitment</a:t>
            </a:r>
            <a:endParaRPr sz="1890">
              <a:solidFill>
                <a:schemeClr val="dk1"/>
              </a:solidFill>
              <a:latin typeface="Nunito Medium"/>
              <a:ea typeface="Nunito Medium"/>
              <a:cs typeface="Nunito Medium"/>
              <a:sym typeface="Nunito Medium"/>
            </a:endParaRPr>
          </a:p>
          <a:p>
            <a:pPr marL="457200" lvl="0" indent="-348615" algn="l" rtl="0">
              <a:lnSpc>
                <a:spcPct val="115000"/>
              </a:lnSpc>
              <a:spcBef>
                <a:spcPts val="0"/>
              </a:spcBef>
              <a:spcAft>
                <a:spcPts val="0"/>
              </a:spcAft>
              <a:buClr>
                <a:schemeClr val="dk1"/>
              </a:buClr>
              <a:buSzPts val="1890"/>
              <a:buFont typeface="Nunito Medium"/>
              <a:buChar char="●"/>
            </a:pPr>
            <a:r>
              <a:rPr lang="en-GB" sz="1890">
                <a:solidFill>
                  <a:schemeClr val="dk1"/>
                </a:solidFill>
                <a:latin typeface="Nunito Medium"/>
                <a:ea typeface="Nunito Medium"/>
                <a:cs typeface="Nunito Medium"/>
                <a:sym typeface="Nunito Medium"/>
              </a:rPr>
              <a:t>Session delivery</a:t>
            </a:r>
            <a:endParaRPr sz="1890">
              <a:solidFill>
                <a:schemeClr val="dk1"/>
              </a:solidFill>
              <a:latin typeface="Nunito Medium"/>
              <a:ea typeface="Nunito Medium"/>
              <a:cs typeface="Nunito Medium"/>
              <a:sym typeface="Nunito Medium"/>
            </a:endParaRPr>
          </a:p>
          <a:p>
            <a:pPr marL="457200" lvl="0" indent="-348615" algn="l" rtl="0">
              <a:lnSpc>
                <a:spcPct val="115000"/>
              </a:lnSpc>
              <a:spcBef>
                <a:spcPts val="0"/>
              </a:spcBef>
              <a:spcAft>
                <a:spcPts val="0"/>
              </a:spcAft>
              <a:buClr>
                <a:schemeClr val="dk1"/>
              </a:buClr>
              <a:buSzPts val="1890"/>
              <a:buFont typeface="Nunito Medium"/>
              <a:buChar char="●"/>
            </a:pPr>
            <a:r>
              <a:rPr lang="en-GB" sz="1890">
                <a:solidFill>
                  <a:schemeClr val="dk1"/>
                </a:solidFill>
                <a:latin typeface="Nunito Medium"/>
                <a:ea typeface="Nunito Medium"/>
                <a:cs typeface="Nunito Medium"/>
                <a:sym typeface="Nunito Medium"/>
              </a:rPr>
              <a:t>The contents and activities of the session</a:t>
            </a:r>
            <a:endParaRPr sz="1890">
              <a:solidFill>
                <a:schemeClr val="dk1"/>
              </a:solidFill>
              <a:latin typeface="Nunito Medium"/>
              <a:ea typeface="Nunito Medium"/>
              <a:cs typeface="Nunito Medium"/>
              <a:sym typeface="Nunito Medium"/>
            </a:endParaRPr>
          </a:p>
          <a:p>
            <a:pPr marL="457200" lvl="0" indent="-348615" algn="l" rtl="0">
              <a:lnSpc>
                <a:spcPct val="115000"/>
              </a:lnSpc>
              <a:spcBef>
                <a:spcPts val="0"/>
              </a:spcBef>
              <a:spcAft>
                <a:spcPts val="0"/>
              </a:spcAft>
              <a:buClr>
                <a:schemeClr val="dk1"/>
              </a:buClr>
              <a:buSzPts val="1890"/>
              <a:buFont typeface="Nunito Medium"/>
              <a:buChar char="●"/>
            </a:pPr>
            <a:r>
              <a:rPr lang="en-GB" sz="1890">
                <a:solidFill>
                  <a:schemeClr val="dk1"/>
                </a:solidFill>
                <a:latin typeface="Nunito Medium"/>
                <a:ea typeface="Nunito Medium"/>
                <a:cs typeface="Nunito Medium"/>
                <a:sym typeface="Nunito Medium"/>
              </a:rPr>
              <a:t>Day, time and location of the sessions</a:t>
            </a:r>
            <a:endParaRPr sz="1890">
              <a:solidFill>
                <a:schemeClr val="dk1"/>
              </a:solidFill>
              <a:latin typeface="Nunito Medium"/>
              <a:ea typeface="Nunito Medium"/>
              <a:cs typeface="Nunito Medium"/>
              <a:sym typeface="Nunito Medium"/>
            </a:endParaRPr>
          </a:p>
        </p:txBody>
      </p:sp>
      <p:cxnSp>
        <p:nvCxnSpPr>
          <p:cNvPr id="366" name="Google Shape;366;p29"/>
          <p:cNvCxnSpPr/>
          <p:nvPr/>
        </p:nvCxnSpPr>
        <p:spPr>
          <a:xfrm rot="10800000" flipH="1">
            <a:off x="386000" y="1014325"/>
            <a:ext cx="8192700" cy="28500"/>
          </a:xfrm>
          <a:prstGeom prst="straightConnector1">
            <a:avLst/>
          </a:prstGeom>
          <a:noFill/>
          <a:ln w="38100" cap="flat" cmpd="sng">
            <a:solidFill>
              <a:schemeClr val="dk2"/>
            </a:solidFill>
            <a:prstDash val="solid"/>
            <a:round/>
            <a:headEnd type="none" w="med" len="med"/>
            <a:tailEnd type="none" w="med" len="med"/>
          </a:ln>
        </p:spPr>
      </p:cxnSp>
      <p:pic>
        <p:nvPicPr>
          <p:cNvPr id="367" name="Google Shape;367;p29"/>
          <p:cNvPicPr preferRelativeResize="0"/>
          <p:nvPr/>
        </p:nvPicPr>
        <p:blipFill>
          <a:blip r:embed="rId3">
            <a:alphaModFix/>
          </a:blip>
          <a:stretch>
            <a:fillRect/>
          </a:stretch>
        </p:blipFill>
        <p:spPr>
          <a:xfrm>
            <a:off x="6232847" y="2030050"/>
            <a:ext cx="2345850" cy="27237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7CDEF"/>
        </a:solidFill>
        <a:effectLst/>
      </p:bgPr>
    </p:bg>
    <p:spTree>
      <p:nvGrpSpPr>
        <p:cNvPr id="1" name="Shape 371"/>
        <p:cNvGrpSpPr/>
        <p:nvPr/>
      </p:nvGrpSpPr>
      <p:grpSpPr>
        <a:xfrm>
          <a:off x="0" y="0"/>
          <a:ext cx="0" cy="0"/>
          <a:chOff x="0" y="0"/>
          <a:chExt cx="0" cy="0"/>
        </a:xfrm>
      </p:grpSpPr>
      <p:sp>
        <p:nvSpPr>
          <p:cNvPr id="372" name="Google Shape;372;p30"/>
          <p:cNvSpPr/>
          <p:nvPr/>
        </p:nvSpPr>
        <p:spPr>
          <a:xfrm>
            <a:off x="2197950" y="1648050"/>
            <a:ext cx="4748100" cy="1847400"/>
          </a:xfrm>
          <a:prstGeom prst="bevel">
            <a:avLst>
              <a:gd name="adj" fmla="val 125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3" name="Google Shape;373;p30"/>
          <p:cNvSpPr txBox="1">
            <a:spLocks noGrp="1"/>
          </p:cNvSpPr>
          <p:nvPr>
            <p:ph type="body" idx="1"/>
          </p:nvPr>
        </p:nvSpPr>
        <p:spPr>
          <a:xfrm>
            <a:off x="1849200" y="2072800"/>
            <a:ext cx="5445600" cy="1777200"/>
          </a:xfrm>
          <a:prstGeom prst="rect">
            <a:avLst/>
          </a:prstGeom>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852"/>
              <a:buNone/>
            </a:pPr>
            <a:r>
              <a:rPr lang="en-GB" sz="2537" b="1">
                <a:highlight>
                  <a:schemeClr val="lt1"/>
                </a:highlight>
                <a:latin typeface="Nunito"/>
                <a:ea typeface="Nunito"/>
                <a:cs typeface="Nunito"/>
                <a:sym typeface="Nunito"/>
              </a:rPr>
              <a:t>Thank you for listening. </a:t>
            </a:r>
            <a:endParaRPr sz="2537" b="1">
              <a:highlight>
                <a:schemeClr val="lt1"/>
              </a:highlight>
              <a:latin typeface="Nunito"/>
              <a:ea typeface="Nunito"/>
              <a:cs typeface="Nunito"/>
              <a:sym typeface="Nunito"/>
            </a:endParaRPr>
          </a:p>
          <a:p>
            <a:pPr marL="0" lvl="0" indent="0" algn="ctr" rtl="0">
              <a:lnSpc>
                <a:spcPct val="95000"/>
              </a:lnSpc>
              <a:spcBef>
                <a:spcPts val="1200"/>
              </a:spcBef>
              <a:spcAft>
                <a:spcPts val="0"/>
              </a:spcAft>
              <a:buSzPts val="852"/>
              <a:buNone/>
            </a:pPr>
            <a:r>
              <a:rPr lang="en-GB" sz="2537" b="1">
                <a:highlight>
                  <a:schemeClr val="lt1"/>
                </a:highlight>
                <a:latin typeface="Nunito"/>
                <a:ea typeface="Nunito"/>
                <a:cs typeface="Nunito"/>
                <a:sym typeface="Nunito"/>
              </a:rPr>
              <a:t>Questions?</a:t>
            </a:r>
            <a:endParaRPr sz="2537" b="1">
              <a:highlight>
                <a:schemeClr val="lt1"/>
              </a:highlight>
              <a:latin typeface="Nunito"/>
              <a:ea typeface="Nunito"/>
              <a:cs typeface="Nunito"/>
              <a:sym typeface="Nunito"/>
            </a:endParaRPr>
          </a:p>
          <a:p>
            <a:pPr marL="0" lvl="0" indent="0" algn="ctr" rtl="0">
              <a:lnSpc>
                <a:spcPct val="95000"/>
              </a:lnSpc>
              <a:spcBef>
                <a:spcPts val="1200"/>
              </a:spcBef>
              <a:spcAft>
                <a:spcPts val="0"/>
              </a:spcAft>
              <a:buSzPts val="852"/>
              <a:buNone/>
            </a:pPr>
            <a:endParaRPr sz="2537" b="1">
              <a:highlight>
                <a:schemeClr val="lt1"/>
              </a:highlight>
              <a:latin typeface="Nunito"/>
              <a:ea typeface="Nunito"/>
              <a:cs typeface="Nunito"/>
              <a:sym typeface="Nunito"/>
            </a:endParaRPr>
          </a:p>
          <a:p>
            <a:pPr marL="0" lvl="0" indent="0" algn="l" rtl="0">
              <a:lnSpc>
                <a:spcPct val="95000"/>
              </a:lnSpc>
              <a:spcBef>
                <a:spcPts val="1200"/>
              </a:spcBef>
              <a:spcAft>
                <a:spcPts val="1200"/>
              </a:spcAft>
              <a:buSzPts val="852"/>
              <a:buNone/>
            </a:pPr>
            <a:endParaRPr sz="1995"/>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500" b="1">
                <a:latin typeface="Nunito"/>
                <a:ea typeface="Nunito"/>
                <a:cs typeface="Nunito"/>
                <a:sym typeface="Nunito"/>
              </a:rPr>
              <a:t>Barriers</a:t>
            </a:r>
            <a:endParaRPr sz="2500" b="1">
              <a:latin typeface="Nunito"/>
              <a:ea typeface="Nunito"/>
              <a:cs typeface="Nunito"/>
              <a:sym typeface="Nunito"/>
            </a:endParaRPr>
          </a:p>
        </p:txBody>
      </p:sp>
      <p:sp>
        <p:nvSpPr>
          <p:cNvPr id="379" name="Google Shape;37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Nunito"/>
              <a:buChar char="●"/>
            </a:pPr>
            <a:r>
              <a:rPr lang="en-GB">
                <a:solidFill>
                  <a:schemeClr val="dk1"/>
                </a:solidFill>
                <a:latin typeface="Nunito"/>
                <a:ea typeface="Nunito"/>
                <a:cs typeface="Nunito"/>
                <a:sym typeface="Nunito"/>
              </a:rPr>
              <a:t>Active engagement </a:t>
            </a:r>
            <a:endParaRPr>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GB">
                <a:solidFill>
                  <a:schemeClr val="dk1"/>
                </a:solidFill>
                <a:latin typeface="Nunito"/>
                <a:ea typeface="Nunito"/>
                <a:cs typeface="Nunito"/>
                <a:sym typeface="Nunito"/>
              </a:rPr>
              <a:t>Attendance</a:t>
            </a:r>
            <a:endParaRPr>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GB">
                <a:solidFill>
                  <a:schemeClr val="dk1"/>
                </a:solidFill>
                <a:latin typeface="Nunito"/>
                <a:ea typeface="Nunito"/>
                <a:cs typeface="Nunito"/>
                <a:sym typeface="Nunito"/>
              </a:rPr>
              <a:t>IT issues</a:t>
            </a:r>
            <a:endParaRPr>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GB">
                <a:solidFill>
                  <a:schemeClr val="dk1"/>
                </a:solidFill>
                <a:latin typeface="Nunito"/>
                <a:ea typeface="Nunito"/>
                <a:cs typeface="Nunito"/>
                <a:sym typeface="Nunito"/>
              </a:rPr>
              <a:t>Facilitating both online and in-person</a:t>
            </a:r>
            <a:endParaRPr>
              <a:solidFill>
                <a:schemeClr val="dk1"/>
              </a:solidFill>
              <a:latin typeface="Nunito"/>
              <a:ea typeface="Nunito"/>
              <a:cs typeface="Nunito"/>
              <a:sym typeface="Nunito"/>
            </a:endParaRPr>
          </a:p>
          <a:p>
            <a:pPr marL="914400" lvl="1" indent="-342900" algn="l" rtl="0">
              <a:spcBef>
                <a:spcPts val="0"/>
              </a:spcBef>
              <a:spcAft>
                <a:spcPts val="0"/>
              </a:spcAft>
              <a:buClr>
                <a:schemeClr val="dk1"/>
              </a:buClr>
              <a:buSzPts val="1800"/>
              <a:buFont typeface="Nunito"/>
              <a:buChar char="○"/>
            </a:pPr>
            <a:r>
              <a:rPr lang="en-GB" sz="1800">
                <a:solidFill>
                  <a:schemeClr val="dk1"/>
                </a:solidFill>
                <a:latin typeface="Nunito"/>
                <a:ea typeface="Nunito"/>
                <a:cs typeface="Nunito"/>
                <a:sym typeface="Nunito"/>
              </a:rPr>
              <a:t>“Being virtual with people in person also restricted creativity and flexibility when it comes to implementing certain group activities.”</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GB">
                <a:solidFill>
                  <a:schemeClr val="dk1"/>
                </a:solidFill>
                <a:latin typeface="Nunito"/>
                <a:ea typeface="Nunito"/>
                <a:cs typeface="Nunito"/>
                <a:sym typeface="Nunito"/>
              </a:rPr>
              <a:t>Building connection between students and facilitators</a:t>
            </a:r>
            <a:endParaRPr>
              <a:solidFill>
                <a:schemeClr val="dk1"/>
              </a:solidFill>
              <a:latin typeface="Nunito"/>
              <a:ea typeface="Nunito"/>
              <a:cs typeface="Nunito"/>
              <a:sym typeface="Nunito"/>
            </a:endParaRPr>
          </a:p>
          <a:p>
            <a:pPr marL="914400" lvl="1" indent="-342900" algn="l" rtl="0">
              <a:spcBef>
                <a:spcPts val="0"/>
              </a:spcBef>
              <a:spcAft>
                <a:spcPts val="0"/>
              </a:spcAft>
              <a:buClr>
                <a:schemeClr val="dk1"/>
              </a:buClr>
              <a:buSzPts val="1800"/>
              <a:buFont typeface="Nunito"/>
              <a:buChar char="○"/>
            </a:pPr>
            <a:r>
              <a:rPr lang="en-GB" sz="1800">
                <a:solidFill>
                  <a:schemeClr val="dk1"/>
                </a:solidFill>
                <a:latin typeface="Nunito"/>
                <a:ea typeface="Nunito"/>
                <a:cs typeface="Nunito"/>
                <a:sym typeface="Nunito"/>
              </a:rPr>
              <a:t>“I felt that it was hard to engage the students and create those deeper connections with them through a mixed format as I was more likely to chat and connect with the students who came in person.”</a:t>
            </a: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n-GB">
                <a:solidFill>
                  <a:schemeClr val="dk1"/>
                </a:solidFill>
                <a:latin typeface="Nunito"/>
                <a:ea typeface="Nunito"/>
                <a:cs typeface="Nunito"/>
                <a:sym typeface="Nunito"/>
              </a:rPr>
              <a:t>Scheduling physical spaces</a:t>
            </a:r>
            <a:endParaRPr>
              <a:solidFill>
                <a:schemeClr val="dk1"/>
              </a:solidFill>
              <a:latin typeface="Nunito"/>
              <a:ea typeface="Nunito"/>
              <a:cs typeface="Nunito"/>
              <a:sym typeface="Nunito"/>
            </a:endParaRPr>
          </a:p>
        </p:txBody>
      </p:sp>
      <p:cxnSp>
        <p:nvCxnSpPr>
          <p:cNvPr id="380" name="Google Shape;380;p31"/>
          <p:cNvCxnSpPr/>
          <p:nvPr/>
        </p:nvCxnSpPr>
        <p:spPr>
          <a:xfrm rot="10800000" flipH="1">
            <a:off x="386000" y="1014325"/>
            <a:ext cx="8192700" cy="28500"/>
          </a:xfrm>
          <a:prstGeom prst="straightConnector1">
            <a:avLst/>
          </a:prstGeom>
          <a:noFill/>
          <a:ln w="38100" cap="flat" cmpd="sng">
            <a:solidFill>
              <a:schemeClr val="dk2"/>
            </a:solidFill>
            <a:prstDash val="solid"/>
            <a:round/>
            <a:headEnd type="none" w="med" len="med"/>
            <a:tailEnd type="none" w="med" len="med"/>
          </a:ln>
        </p:spPr>
      </p:cxnSp>
      <p:pic>
        <p:nvPicPr>
          <p:cNvPr id="381" name="Google Shape;381;p31"/>
          <p:cNvPicPr preferRelativeResize="0"/>
          <p:nvPr/>
        </p:nvPicPr>
        <p:blipFill>
          <a:blip r:embed="rId3">
            <a:alphaModFix/>
          </a:blip>
          <a:stretch>
            <a:fillRect/>
          </a:stretch>
        </p:blipFill>
        <p:spPr>
          <a:xfrm rot="10800000">
            <a:off x="7083650" y="234475"/>
            <a:ext cx="1812200" cy="1812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920" u="sng">
                <a:latin typeface="Nunito ExtraBold"/>
                <a:ea typeface="Nunito ExtraBold"/>
                <a:cs typeface="Nunito ExtraBold"/>
                <a:sym typeface="Nunito ExtraBold"/>
              </a:rPr>
              <a:t>Overview                                                             </a:t>
            </a:r>
            <a:r>
              <a:rPr lang="en-GB" sz="2920" u="sng">
                <a:solidFill>
                  <a:schemeClr val="lt1"/>
                </a:solidFill>
                <a:latin typeface="Nunito ExtraBold"/>
                <a:ea typeface="Nunito ExtraBold"/>
                <a:cs typeface="Nunito ExtraBold"/>
                <a:sym typeface="Nunito ExtraBold"/>
              </a:rPr>
              <a:t>n</a:t>
            </a:r>
            <a:endParaRPr sz="2920" u="sng">
              <a:solidFill>
                <a:schemeClr val="lt1"/>
              </a:solidFill>
              <a:latin typeface="Nunito ExtraBold"/>
              <a:ea typeface="Nunito ExtraBold"/>
              <a:cs typeface="Nunito ExtraBold"/>
              <a:sym typeface="Nunito ExtraBold"/>
            </a:endParaRPr>
          </a:p>
        </p:txBody>
      </p:sp>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81000" algn="l" rtl="0">
              <a:spcBef>
                <a:spcPts val="0"/>
              </a:spcBef>
              <a:spcAft>
                <a:spcPts val="0"/>
              </a:spcAft>
              <a:buClr>
                <a:schemeClr val="dk1"/>
              </a:buClr>
              <a:buSzPts val="2400"/>
              <a:buFont typeface="Nunito"/>
              <a:buAutoNum type="arabicPeriod"/>
            </a:pPr>
            <a:r>
              <a:rPr lang="en-GB" sz="2400" dirty="0">
                <a:solidFill>
                  <a:schemeClr val="dk1"/>
                </a:solidFill>
                <a:latin typeface="Nunito"/>
                <a:ea typeface="Nunito"/>
                <a:cs typeface="Nunito"/>
                <a:sym typeface="Nunito"/>
              </a:rPr>
              <a:t>Background</a:t>
            </a:r>
            <a:endParaRPr sz="2400" dirty="0">
              <a:solidFill>
                <a:schemeClr val="dk1"/>
              </a:solidFill>
              <a:latin typeface="Nunito"/>
              <a:ea typeface="Nunito"/>
              <a:cs typeface="Nunito"/>
              <a:sym typeface="Nunito"/>
            </a:endParaRPr>
          </a:p>
          <a:p>
            <a:pPr marL="457200" lvl="0" indent="-381000" algn="l" rtl="0">
              <a:spcBef>
                <a:spcPts val="0"/>
              </a:spcBef>
              <a:spcAft>
                <a:spcPts val="0"/>
              </a:spcAft>
              <a:buClr>
                <a:schemeClr val="dk1"/>
              </a:buClr>
              <a:buSzPts val="2400"/>
              <a:buFont typeface="Nunito"/>
              <a:buAutoNum type="arabicPeriod"/>
            </a:pPr>
            <a:r>
              <a:rPr lang="en-GB" sz="2400" dirty="0">
                <a:solidFill>
                  <a:schemeClr val="dk1"/>
                </a:solidFill>
                <a:latin typeface="Nunito"/>
                <a:ea typeface="Nunito"/>
                <a:cs typeface="Nunito"/>
                <a:sym typeface="Nunito"/>
              </a:rPr>
              <a:t>Program Delivery</a:t>
            </a:r>
            <a:endParaRPr sz="2400" dirty="0">
              <a:solidFill>
                <a:schemeClr val="dk1"/>
              </a:solidFill>
              <a:latin typeface="Nunito"/>
              <a:ea typeface="Nunito"/>
              <a:cs typeface="Nunito"/>
              <a:sym typeface="Nunito"/>
            </a:endParaRPr>
          </a:p>
          <a:p>
            <a:pPr marL="457200" lvl="0" indent="-381000" algn="l" rtl="0">
              <a:spcBef>
                <a:spcPts val="0"/>
              </a:spcBef>
              <a:spcAft>
                <a:spcPts val="0"/>
              </a:spcAft>
              <a:buClr>
                <a:schemeClr val="dk1"/>
              </a:buClr>
              <a:buSzPts val="2400"/>
              <a:buFont typeface="Nunito"/>
              <a:buAutoNum type="arabicPeriod"/>
            </a:pPr>
            <a:r>
              <a:rPr lang="en-GB" sz="2400" dirty="0">
                <a:solidFill>
                  <a:schemeClr val="dk1"/>
                </a:solidFill>
                <a:latin typeface="Nunito"/>
                <a:ea typeface="Nunito"/>
                <a:cs typeface="Nunito"/>
                <a:sym typeface="Nunito"/>
              </a:rPr>
              <a:t>Objective</a:t>
            </a:r>
            <a:endParaRPr sz="2400" dirty="0">
              <a:solidFill>
                <a:schemeClr val="dk1"/>
              </a:solidFill>
              <a:latin typeface="Nunito"/>
              <a:ea typeface="Nunito"/>
              <a:cs typeface="Nunito"/>
              <a:sym typeface="Nunito"/>
            </a:endParaRPr>
          </a:p>
          <a:p>
            <a:pPr marL="457200" lvl="0" indent="-381000" algn="l" rtl="0">
              <a:spcBef>
                <a:spcPts val="0"/>
              </a:spcBef>
              <a:spcAft>
                <a:spcPts val="0"/>
              </a:spcAft>
              <a:buClr>
                <a:schemeClr val="dk1"/>
              </a:buClr>
              <a:buSzPts val="2400"/>
              <a:buFont typeface="Nunito"/>
              <a:buAutoNum type="arabicPeriod"/>
            </a:pPr>
            <a:r>
              <a:rPr lang="en-GB" sz="2400" dirty="0">
                <a:solidFill>
                  <a:schemeClr val="dk1"/>
                </a:solidFill>
                <a:latin typeface="Nunito"/>
                <a:ea typeface="Nunito"/>
                <a:cs typeface="Nunito"/>
                <a:sym typeface="Nunito"/>
              </a:rPr>
              <a:t>Method</a:t>
            </a:r>
            <a:endParaRPr sz="2400" dirty="0">
              <a:solidFill>
                <a:schemeClr val="dk1"/>
              </a:solidFill>
              <a:latin typeface="Nunito"/>
              <a:ea typeface="Nunito"/>
              <a:cs typeface="Nunito"/>
              <a:sym typeface="Nunito"/>
            </a:endParaRPr>
          </a:p>
          <a:p>
            <a:pPr marL="457200" lvl="0" indent="-381000" algn="l" rtl="0">
              <a:spcBef>
                <a:spcPts val="0"/>
              </a:spcBef>
              <a:spcAft>
                <a:spcPts val="0"/>
              </a:spcAft>
              <a:buClr>
                <a:schemeClr val="dk1"/>
              </a:buClr>
              <a:buSzPts val="2400"/>
              <a:buFont typeface="Nunito"/>
              <a:buAutoNum type="arabicPeriod"/>
            </a:pPr>
            <a:r>
              <a:rPr lang="en-GB" sz="2400" dirty="0">
                <a:solidFill>
                  <a:schemeClr val="dk1"/>
                </a:solidFill>
                <a:latin typeface="Nunito"/>
                <a:ea typeface="Nunito"/>
                <a:cs typeface="Nunito"/>
                <a:sym typeface="Nunito"/>
              </a:rPr>
              <a:t>Results</a:t>
            </a:r>
            <a:endParaRPr sz="2400" dirty="0">
              <a:solidFill>
                <a:schemeClr val="dk1"/>
              </a:solidFill>
              <a:latin typeface="Nunito"/>
              <a:ea typeface="Nunito"/>
              <a:cs typeface="Nunito"/>
              <a:sym typeface="Nunito"/>
            </a:endParaRPr>
          </a:p>
          <a:p>
            <a:pPr marL="457200" lvl="0" indent="-381000" algn="l" rtl="0">
              <a:spcBef>
                <a:spcPts val="0"/>
              </a:spcBef>
              <a:spcAft>
                <a:spcPts val="0"/>
              </a:spcAft>
              <a:buClr>
                <a:schemeClr val="dk1"/>
              </a:buClr>
              <a:buSzPts val="2400"/>
              <a:buFont typeface="Nunito"/>
              <a:buAutoNum type="arabicPeriod"/>
            </a:pPr>
            <a:r>
              <a:rPr lang="en-GB" sz="2400" dirty="0">
                <a:solidFill>
                  <a:schemeClr val="dk1"/>
                </a:solidFill>
                <a:latin typeface="Nunito"/>
                <a:ea typeface="Nunito"/>
                <a:cs typeface="Nunito"/>
                <a:sym typeface="Nunito"/>
              </a:rPr>
              <a:t>Discussion</a:t>
            </a:r>
          </a:p>
          <a:p>
            <a:pPr marL="457200" lvl="0" indent="-381000" algn="l" rtl="0">
              <a:spcBef>
                <a:spcPts val="0"/>
              </a:spcBef>
              <a:spcAft>
                <a:spcPts val="0"/>
              </a:spcAft>
              <a:buClr>
                <a:schemeClr val="dk1"/>
              </a:buClr>
              <a:buSzPts val="2400"/>
              <a:buFont typeface="Nunito"/>
              <a:buAutoNum type="arabicPeriod"/>
            </a:pPr>
            <a:r>
              <a:rPr lang="en-GB" sz="2400" dirty="0">
                <a:solidFill>
                  <a:schemeClr val="dk1"/>
                </a:solidFill>
                <a:latin typeface="Nunito"/>
                <a:ea typeface="Nunito"/>
                <a:cs typeface="Nunito"/>
                <a:sym typeface="Nunito"/>
              </a:rPr>
              <a:t>Participant Feedback</a:t>
            </a:r>
          </a:p>
          <a:p>
            <a:pPr marL="457200" lvl="0" indent="-381000" algn="l" rtl="0">
              <a:spcBef>
                <a:spcPts val="0"/>
              </a:spcBef>
              <a:spcAft>
                <a:spcPts val="0"/>
              </a:spcAft>
              <a:buClr>
                <a:schemeClr val="dk1"/>
              </a:buClr>
              <a:buSzPts val="2400"/>
              <a:buFont typeface="Nunito"/>
              <a:buAutoNum type="arabicPeriod"/>
            </a:pPr>
            <a:r>
              <a:rPr lang="en-GB" sz="2400" dirty="0">
                <a:solidFill>
                  <a:schemeClr val="dk1"/>
                </a:solidFill>
                <a:latin typeface="Nunito"/>
                <a:ea typeface="Nunito"/>
                <a:cs typeface="Nunito"/>
                <a:sym typeface="Nunito"/>
              </a:rPr>
              <a:t>Future Directions </a:t>
            </a:r>
            <a:endParaRPr sz="2400" dirty="0">
              <a:solidFill>
                <a:schemeClr val="dk1"/>
              </a:solidFill>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Nunito"/>
                <a:ea typeface="Nunito"/>
                <a:cs typeface="Nunito"/>
                <a:sym typeface="Nunito"/>
              </a:rPr>
              <a:t>Facilitators </a:t>
            </a:r>
            <a:endParaRPr b="1">
              <a:latin typeface="Nunito"/>
              <a:ea typeface="Nunito"/>
              <a:cs typeface="Nunito"/>
              <a:sym typeface="Nunito"/>
            </a:endParaRPr>
          </a:p>
        </p:txBody>
      </p:sp>
      <p:sp>
        <p:nvSpPr>
          <p:cNvPr id="387" name="Google Shape;387;p32"/>
          <p:cNvSpPr txBox="1">
            <a:spLocks noGrp="1"/>
          </p:cNvSpPr>
          <p:nvPr>
            <p:ph type="body" idx="1"/>
          </p:nvPr>
        </p:nvSpPr>
        <p:spPr>
          <a:xfrm>
            <a:off x="311700" y="1152475"/>
            <a:ext cx="81339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Nunito"/>
              <a:buChar char="●"/>
            </a:pPr>
            <a:r>
              <a:rPr lang="en-GB" sz="1900">
                <a:solidFill>
                  <a:schemeClr val="dk1"/>
                </a:solidFill>
                <a:latin typeface="Nunito"/>
                <a:ea typeface="Nunito"/>
                <a:cs typeface="Nunito"/>
                <a:sym typeface="Nunito"/>
              </a:rPr>
              <a:t>Accessibility, flexibility, convenience for students, facilitators, and speakers</a:t>
            </a:r>
            <a:endParaRPr sz="1900">
              <a:solidFill>
                <a:schemeClr val="dk1"/>
              </a:solidFill>
              <a:latin typeface="Nunito"/>
              <a:ea typeface="Nunito"/>
              <a:cs typeface="Nunito"/>
              <a:sym typeface="Nunito"/>
            </a:endParaRPr>
          </a:p>
          <a:p>
            <a:pPr marL="914400" lvl="1" indent="-323850" algn="l" rtl="0">
              <a:spcBef>
                <a:spcPts val="0"/>
              </a:spcBef>
              <a:spcAft>
                <a:spcPts val="0"/>
              </a:spcAft>
              <a:buClr>
                <a:schemeClr val="dk1"/>
              </a:buClr>
              <a:buSzPts val="1500"/>
              <a:buFont typeface="Nunito"/>
              <a:buChar char="○"/>
            </a:pPr>
            <a:r>
              <a:rPr lang="en-GB" sz="1700">
                <a:solidFill>
                  <a:schemeClr val="dk1"/>
                </a:solidFill>
                <a:latin typeface="Nunito"/>
                <a:ea typeface="Nunito"/>
                <a:cs typeface="Nunito"/>
                <a:sym typeface="Nunito"/>
              </a:rPr>
              <a:t>“The mixed format enabled both volunteers and participants to enjoy the freedom of scheduling and choosing their preferred locations and was a key factor in my ability to participate”</a:t>
            </a:r>
            <a:endParaRPr sz="1500">
              <a:solidFill>
                <a:schemeClr val="dk1"/>
              </a:solidFill>
              <a:latin typeface="Nunito"/>
              <a:ea typeface="Nunito"/>
              <a:cs typeface="Nunito"/>
              <a:sym typeface="Nunito"/>
            </a:endParaRPr>
          </a:p>
          <a:p>
            <a:pPr marL="457200" lvl="0" indent="-349250" algn="l" rtl="0">
              <a:spcBef>
                <a:spcPts val="0"/>
              </a:spcBef>
              <a:spcAft>
                <a:spcPts val="0"/>
              </a:spcAft>
              <a:buClr>
                <a:schemeClr val="dk1"/>
              </a:buClr>
              <a:buSzPts val="1900"/>
              <a:buFont typeface="Nunito"/>
              <a:buChar char="●"/>
            </a:pPr>
            <a:r>
              <a:rPr lang="en-GB" sz="1900">
                <a:solidFill>
                  <a:schemeClr val="dk1"/>
                </a:solidFill>
                <a:latin typeface="Nunito"/>
                <a:ea typeface="Nunito"/>
                <a:cs typeface="Nunito"/>
                <a:sym typeface="Nunito"/>
              </a:rPr>
              <a:t>Broader audience based on preferences or barriers some students may face</a:t>
            </a:r>
            <a:endParaRPr sz="1900">
              <a:solidFill>
                <a:schemeClr val="dk1"/>
              </a:solidFill>
              <a:latin typeface="Nunito"/>
              <a:ea typeface="Nunito"/>
              <a:cs typeface="Nunito"/>
              <a:sym typeface="Nunito"/>
            </a:endParaRPr>
          </a:p>
          <a:p>
            <a:pPr marL="914400" lvl="1" indent="-336550" algn="l" rtl="0">
              <a:spcBef>
                <a:spcPts val="0"/>
              </a:spcBef>
              <a:spcAft>
                <a:spcPts val="0"/>
              </a:spcAft>
              <a:buClr>
                <a:schemeClr val="dk1"/>
              </a:buClr>
              <a:buSzPts val="1700"/>
              <a:buFont typeface="Nunito"/>
              <a:buChar char="○"/>
            </a:pPr>
            <a:r>
              <a:rPr lang="en-GB" sz="1700">
                <a:solidFill>
                  <a:schemeClr val="dk1"/>
                </a:solidFill>
                <a:latin typeface="Nunito"/>
                <a:ea typeface="Nunito"/>
                <a:cs typeface="Nunito"/>
                <a:sym typeface="Nunito"/>
              </a:rPr>
              <a:t>“Doing session in mixed formats allowed us to gain a wider audience and reach more students who wouldn’t have been able to join online.”</a:t>
            </a:r>
            <a:endParaRPr sz="1700">
              <a:solidFill>
                <a:schemeClr val="dk1"/>
              </a:solidFill>
              <a:latin typeface="Nunito"/>
              <a:ea typeface="Nunito"/>
              <a:cs typeface="Nunito"/>
              <a:sym typeface="Nunito"/>
            </a:endParaRPr>
          </a:p>
          <a:p>
            <a:pPr marL="457200" lvl="0" indent="-349250" algn="l" rtl="0">
              <a:spcBef>
                <a:spcPts val="0"/>
              </a:spcBef>
              <a:spcAft>
                <a:spcPts val="0"/>
              </a:spcAft>
              <a:buClr>
                <a:schemeClr val="dk1"/>
              </a:buClr>
              <a:buSzPts val="1900"/>
              <a:buFont typeface="Nunito"/>
              <a:buChar char="●"/>
            </a:pPr>
            <a:r>
              <a:rPr lang="en-GB" sz="1900">
                <a:solidFill>
                  <a:schemeClr val="dk1"/>
                </a:solidFill>
                <a:latin typeface="Nunito"/>
                <a:ea typeface="Nunito"/>
                <a:cs typeface="Nunito"/>
                <a:sym typeface="Nunito"/>
              </a:rPr>
              <a:t>Presence of volunteers online and in-person</a:t>
            </a:r>
            <a:endParaRPr sz="1900">
              <a:solidFill>
                <a:schemeClr val="dk1"/>
              </a:solidFill>
              <a:latin typeface="Nunito"/>
              <a:ea typeface="Nunito"/>
              <a:cs typeface="Nunito"/>
              <a:sym typeface="Nunito"/>
            </a:endParaRPr>
          </a:p>
          <a:p>
            <a:pPr marL="457200" lvl="0" indent="-349250" algn="l" rtl="0">
              <a:spcBef>
                <a:spcPts val="0"/>
              </a:spcBef>
              <a:spcAft>
                <a:spcPts val="0"/>
              </a:spcAft>
              <a:buClr>
                <a:schemeClr val="dk1"/>
              </a:buClr>
              <a:buSzPts val="1900"/>
              <a:buFont typeface="Nunito"/>
              <a:buChar char="●"/>
            </a:pPr>
            <a:r>
              <a:rPr lang="en-GB" sz="1900">
                <a:solidFill>
                  <a:schemeClr val="dk1"/>
                </a:solidFill>
                <a:latin typeface="Nunito"/>
                <a:ea typeface="Nunito"/>
                <a:cs typeface="Nunito"/>
                <a:sym typeface="Nunito"/>
              </a:rPr>
              <a:t>Management and organization</a:t>
            </a:r>
            <a:endParaRPr sz="1700">
              <a:solidFill>
                <a:schemeClr val="dk1"/>
              </a:solidFill>
              <a:latin typeface="Nunito"/>
              <a:ea typeface="Nunito"/>
              <a:cs typeface="Nunito"/>
              <a:sym typeface="Nunito"/>
            </a:endParaRPr>
          </a:p>
        </p:txBody>
      </p:sp>
      <p:cxnSp>
        <p:nvCxnSpPr>
          <p:cNvPr id="388" name="Google Shape;388;p32"/>
          <p:cNvCxnSpPr/>
          <p:nvPr/>
        </p:nvCxnSpPr>
        <p:spPr>
          <a:xfrm rot="10800000" flipH="1">
            <a:off x="386000" y="1014325"/>
            <a:ext cx="8192700" cy="28500"/>
          </a:xfrm>
          <a:prstGeom prst="straightConnector1">
            <a:avLst/>
          </a:prstGeom>
          <a:noFill/>
          <a:ln w="38100" cap="flat" cmpd="sng">
            <a:solidFill>
              <a:schemeClr val="dk2"/>
            </a:solidFill>
            <a:prstDash val="solid"/>
            <a:round/>
            <a:headEnd type="none" w="med" len="med"/>
            <a:tailEnd type="none" w="med" len="med"/>
          </a:ln>
        </p:spPr>
      </p:cxnSp>
      <p:pic>
        <p:nvPicPr>
          <p:cNvPr id="389" name="Google Shape;389;p32"/>
          <p:cNvPicPr preferRelativeResize="0"/>
          <p:nvPr/>
        </p:nvPicPr>
        <p:blipFill rotWithShape="1">
          <a:blip r:embed="rId3">
            <a:alphaModFix/>
          </a:blip>
          <a:srcRect r="-6067" b="-6067"/>
          <a:stretch/>
        </p:blipFill>
        <p:spPr>
          <a:xfrm flipH="1">
            <a:off x="7471000" y="0"/>
            <a:ext cx="1673000" cy="167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920">
                <a:latin typeface="Nunito Black"/>
                <a:ea typeface="Nunito Black"/>
                <a:cs typeface="Nunito Black"/>
                <a:sym typeface="Nunito Black"/>
              </a:rPr>
              <a:t>Who are we?</a:t>
            </a:r>
            <a:endParaRPr sz="2920">
              <a:latin typeface="Nunito Black"/>
              <a:ea typeface="Nunito Black"/>
              <a:cs typeface="Nunito Black"/>
              <a:sym typeface="Nunito Black"/>
            </a:endParaRPr>
          </a:p>
        </p:txBody>
      </p:sp>
      <p:sp>
        <p:nvSpPr>
          <p:cNvPr id="70" name="Google Shape;70;p15"/>
          <p:cNvSpPr txBox="1">
            <a:spLocks noGrp="1"/>
          </p:cNvSpPr>
          <p:nvPr>
            <p:ph type="body" idx="1"/>
          </p:nvPr>
        </p:nvSpPr>
        <p:spPr>
          <a:xfrm>
            <a:off x="311700" y="1152475"/>
            <a:ext cx="40578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770"/>
              <a:buNone/>
            </a:pPr>
            <a:r>
              <a:rPr lang="en-GB" sz="1829">
                <a:solidFill>
                  <a:schemeClr val="dk1"/>
                </a:solidFill>
                <a:latin typeface="Nunito Medium"/>
                <a:ea typeface="Nunito Medium"/>
                <a:cs typeface="Nunito Medium"/>
                <a:sym typeface="Nunito Medium"/>
              </a:rPr>
              <a:t>RISE for Health and Wellness is a community-based summer program developed for immigrant and refugee high school students based in Calgary, Alberta. </a:t>
            </a:r>
            <a:endParaRPr sz="1829">
              <a:solidFill>
                <a:schemeClr val="dk1"/>
              </a:solidFill>
              <a:latin typeface="Nunito Medium"/>
              <a:ea typeface="Nunito Medium"/>
              <a:cs typeface="Nunito Medium"/>
              <a:sym typeface="Nunito Medium"/>
            </a:endParaRPr>
          </a:p>
          <a:p>
            <a:pPr marL="0" lvl="0" indent="0" algn="l" rtl="0">
              <a:lnSpc>
                <a:spcPct val="105000"/>
              </a:lnSpc>
              <a:spcBef>
                <a:spcPts val="1200"/>
              </a:spcBef>
              <a:spcAft>
                <a:spcPts val="0"/>
              </a:spcAft>
              <a:buNone/>
            </a:pPr>
            <a:r>
              <a:rPr lang="en-GB" sz="1760">
                <a:solidFill>
                  <a:schemeClr val="dk1"/>
                </a:solidFill>
                <a:latin typeface="Nunito Medium"/>
                <a:ea typeface="Nunito Medium"/>
                <a:cs typeface="Nunito Medium"/>
                <a:sym typeface="Nunito Medium"/>
              </a:rPr>
              <a:t>Our goal is to enhance health and wellness literacy in refugee and immigrant youth as they have proven to be effective at disseminating their knowledge to their communities. </a:t>
            </a:r>
            <a:endParaRPr sz="1679">
              <a:solidFill>
                <a:schemeClr val="dk1"/>
              </a:solidFill>
              <a:latin typeface="Nunito Medium"/>
              <a:ea typeface="Nunito Medium"/>
              <a:cs typeface="Nunito Medium"/>
              <a:sym typeface="Nunito Medium"/>
            </a:endParaRPr>
          </a:p>
          <a:p>
            <a:pPr marL="0" lvl="0" indent="0" algn="l" rtl="0">
              <a:lnSpc>
                <a:spcPct val="105000"/>
              </a:lnSpc>
              <a:spcBef>
                <a:spcPts val="1600"/>
              </a:spcBef>
              <a:spcAft>
                <a:spcPts val="1200"/>
              </a:spcAft>
              <a:buSzPts val="770"/>
              <a:buNone/>
            </a:pPr>
            <a:endParaRPr sz="1929">
              <a:solidFill>
                <a:schemeClr val="dk1"/>
              </a:solidFill>
              <a:latin typeface="Nunito Medium"/>
              <a:ea typeface="Nunito Medium"/>
              <a:cs typeface="Nunito Medium"/>
              <a:sym typeface="Nunito Medium"/>
            </a:endParaRPr>
          </a:p>
        </p:txBody>
      </p:sp>
      <p:sp>
        <p:nvSpPr>
          <p:cNvPr id="71" name="Google Shape;71;p15"/>
          <p:cNvSpPr/>
          <p:nvPr/>
        </p:nvSpPr>
        <p:spPr>
          <a:xfrm>
            <a:off x="4572000" y="0"/>
            <a:ext cx="4572000" cy="5143500"/>
          </a:xfrm>
          <a:prstGeom prst="rect">
            <a:avLst/>
          </a:prstGeom>
          <a:solidFill>
            <a:srgbClr val="CFE2F3"/>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dk1"/>
              </a:highlight>
            </a:endParaRPr>
          </a:p>
        </p:txBody>
      </p:sp>
      <p:pic>
        <p:nvPicPr>
          <p:cNvPr id="72" name="Google Shape;72;p15" descr="A picture containing text&#10;&#10;Description automatically generated"/>
          <p:cNvPicPr preferRelativeResize="0"/>
          <p:nvPr/>
        </p:nvPicPr>
        <p:blipFill rotWithShape="1">
          <a:blip r:embed="rId3">
            <a:alphaModFix/>
          </a:blip>
          <a:srcRect/>
          <a:stretch/>
        </p:blipFill>
        <p:spPr>
          <a:xfrm>
            <a:off x="4374413" y="88163"/>
            <a:ext cx="4967175" cy="4967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980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Nunito ExtraBold"/>
                <a:ea typeface="Nunito ExtraBold"/>
                <a:cs typeface="Nunito ExtraBold"/>
                <a:sym typeface="Nunito ExtraBold"/>
              </a:rPr>
              <a:t>Our Sessions: </a:t>
            </a:r>
            <a:endParaRPr>
              <a:latin typeface="Nunito ExtraBold"/>
              <a:ea typeface="Nunito ExtraBold"/>
              <a:cs typeface="Nunito ExtraBold"/>
              <a:sym typeface="Nunito ExtraBold"/>
            </a:endParaRPr>
          </a:p>
        </p:txBody>
      </p:sp>
      <p:grpSp>
        <p:nvGrpSpPr>
          <p:cNvPr id="78" name="Google Shape;78;p16"/>
          <p:cNvGrpSpPr/>
          <p:nvPr/>
        </p:nvGrpSpPr>
        <p:grpSpPr>
          <a:xfrm>
            <a:off x="1342638" y="1053932"/>
            <a:ext cx="3339000" cy="3339000"/>
            <a:chOff x="2902488" y="902232"/>
            <a:chExt cx="3339000" cy="3339000"/>
          </a:xfrm>
        </p:grpSpPr>
        <p:sp>
          <p:nvSpPr>
            <p:cNvPr id="79" name="Google Shape;79;p16"/>
            <p:cNvSpPr/>
            <p:nvPr/>
          </p:nvSpPr>
          <p:spPr>
            <a:xfrm rot="-5400000">
              <a:off x="2902488" y="902232"/>
              <a:ext cx="3339000" cy="3339000"/>
            </a:xfrm>
            <a:prstGeom prst="ellipse">
              <a:avLst/>
            </a:prstGeom>
            <a:noFill/>
            <a:ln w="19050" cap="flat" cmpd="sng">
              <a:solidFill>
                <a:srgbClr val="1D7E74"/>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chemeClr val="dk1"/>
                </a:solidFill>
                <a:latin typeface="Nunito Medium"/>
                <a:ea typeface="Nunito Medium"/>
                <a:cs typeface="Nunito Medium"/>
                <a:sym typeface="Nunito Medium"/>
              </a:endParaRPr>
            </a:p>
          </p:txBody>
        </p:sp>
        <p:sp>
          <p:nvSpPr>
            <p:cNvPr id="80" name="Google Shape;80;p16"/>
            <p:cNvSpPr/>
            <p:nvPr/>
          </p:nvSpPr>
          <p:spPr>
            <a:xfrm>
              <a:off x="3123738" y="1074682"/>
              <a:ext cx="2896500" cy="2896200"/>
            </a:xfrm>
            <a:prstGeom prst="pie">
              <a:avLst>
                <a:gd name="adj1" fmla="val 21577108"/>
                <a:gd name="adj2" fmla="val 16214886"/>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chemeClr val="dk1"/>
                </a:solidFill>
                <a:latin typeface="Nunito Medium"/>
                <a:ea typeface="Nunito Medium"/>
                <a:cs typeface="Nunito Medium"/>
                <a:sym typeface="Nunito Medium"/>
              </a:endParaRPr>
            </a:p>
          </p:txBody>
        </p:sp>
      </p:grpSp>
      <p:grpSp>
        <p:nvGrpSpPr>
          <p:cNvPr id="81" name="Google Shape;81;p16"/>
          <p:cNvGrpSpPr/>
          <p:nvPr/>
        </p:nvGrpSpPr>
        <p:grpSpPr>
          <a:xfrm>
            <a:off x="2104188" y="1766520"/>
            <a:ext cx="1815900" cy="1815900"/>
            <a:chOff x="3664038" y="1663782"/>
            <a:chExt cx="1815900" cy="1815900"/>
          </a:xfrm>
        </p:grpSpPr>
        <p:sp>
          <p:nvSpPr>
            <p:cNvPr id="82" name="Google Shape;82;p16"/>
            <p:cNvSpPr/>
            <p:nvPr/>
          </p:nvSpPr>
          <p:spPr>
            <a:xfrm>
              <a:off x="3664038" y="1663782"/>
              <a:ext cx="1815900" cy="1815900"/>
            </a:xfrm>
            <a:prstGeom prst="ellipse">
              <a:avLst/>
            </a:prstGeom>
            <a:solidFill>
              <a:srgbClr val="97CDEF"/>
            </a:solidFill>
            <a:ln>
              <a:noFill/>
            </a:ln>
            <a:effectLst>
              <a:outerShdw blurRad="228600" dist="50800" dir="5400000" algn="tl" rotWithShape="0">
                <a:srgbClr val="000000">
                  <a:alpha val="5412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chemeClr val="dk1"/>
                </a:solidFill>
                <a:latin typeface="Nunito Medium"/>
                <a:ea typeface="Nunito Medium"/>
                <a:cs typeface="Nunito Medium"/>
                <a:sym typeface="Nunito Medium"/>
              </a:endParaRPr>
            </a:p>
          </p:txBody>
        </p:sp>
        <p:sp>
          <p:nvSpPr>
            <p:cNvPr id="83" name="Google Shape;83;p16"/>
            <p:cNvSpPr txBox="1"/>
            <p:nvPr/>
          </p:nvSpPr>
          <p:spPr>
            <a:xfrm>
              <a:off x="3899988" y="2158482"/>
              <a:ext cx="1344000" cy="826500"/>
            </a:xfrm>
            <a:prstGeom prst="rect">
              <a:avLst/>
            </a:prstGeom>
            <a:solidFill>
              <a:srgbClr val="97CDEF"/>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500"/>
                <a:buFont typeface="Arial"/>
                <a:buNone/>
              </a:pPr>
              <a:r>
                <a:rPr lang="en-GB" sz="1500" i="0" u="none" strike="noStrike" cap="none">
                  <a:solidFill>
                    <a:schemeClr val="dk1"/>
                  </a:solidFill>
                  <a:latin typeface="Nunito Medium"/>
                  <a:ea typeface="Nunito Medium"/>
                  <a:cs typeface="Nunito Medium"/>
                  <a:sym typeface="Nunito Medium"/>
                </a:rPr>
                <a:t>Building health and wellness literacy &amp; leadership</a:t>
              </a:r>
              <a:endParaRPr sz="1500" i="0" u="none" strike="noStrike" cap="none">
                <a:solidFill>
                  <a:schemeClr val="dk1"/>
                </a:solidFill>
                <a:latin typeface="Nunito Medium"/>
                <a:ea typeface="Nunito Medium"/>
                <a:cs typeface="Nunito Medium"/>
                <a:sym typeface="Nunito Medium"/>
              </a:endParaRPr>
            </a:p>
          </p:txBody>
        </p:sp>
      </p:grpSp>
      <p:grpSp>
        <p:nvGrpSpPr>
          <p:cNvPr id="84" name="Google Shape;84;p16"/>
          <p:cNvGrpSpPr/>
          <p:nvPr/>
        </p:nvGrpSpPr>
        <p:grpSpPr>
          <a:xfrm>
            <a:off x="2477840" y="544979"/>
            <a:ext cx="1068600" cy="1068600"/>
            <a:chOff x="2859873" y="853971"/>
            <a:chExt cx="1068600" cy="1068600"/>
          </a:xfrm>
        </p:grpSpPr>
        <p:sp>
          <p:nvSpPr>
            <p:cNvPr id="85" name="Google Shape;85;p16"/>
            <p:cNvSpPr/>
            <p:nvPr/>
          </p:nvSpPr>
          <p:spPr>
            <a:xfrm>
              <a:off x="2859873" y="853971"/>
              <a:ext cx="1068600" cy="1068600"/>
            </a:xfrm>
            <a:prstGeom prst="ellipse">
              <a:avLst/>
            </a:prstGeom>
            <a:solidFill>
              <a:srgbClr val="97CD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chemeClr val="dk1"/>
                </a:solidFill>
                <a:latin typeface="Nunito Medium"/>
                <a:ea typeface="Nunito Medium"/>
                <a:cs typeface="Nunito Medium"/>
                <a:sym typeface="Nunito Medium"/>
              </a:endParaRPr>
            </a:p>
          </p:txBody>
        </p:sp>
        <p:sp>
          <p:nvSpPr>
            <p:cNvPr id="86" name="Google Shape;86;p16"/>
            <p:cNvSpPr txBox="1"/>
            <p:nvPr/>
          </p:nvSpPr>
          <p:spPr>
            <a:xfrm>
              <a:off x="3012800" y="1022197"/>
              <a:ext cx="762600" cy="732300"/>
            </a:xfrm>
            <a:prstGeom prst="rect">
              <a:avLst/>
            </a:prstGeom>
            <a:solidFill>
              <a:srgbClr val="97CDEF"/>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GB" sz="1200" i="0" u="none" strike="noStrike" cap="none">
                  <a:solidFill>
                    <a:schemeClr val="dk1"/>
                  </a:solidFill>
                  <a:latin typeface="Nunito Medium"/>
                  <a:ea typeface="Nunito Medium"/>
                  <a:cs typeface="Nunito Medium"/>
                  <a:sym typeface="Nunito Medium"/>
                </a:rPr>
                <a:t>Mental Health</a:t>
              </a:r>
              <a:endParaRPr sz="1200" i="0" u="none" strike="noStrike" cap="none">
                <a:solidFill>
                  <a:schemeClr val="dk1"/>
                </a:solidFill>
                <a:latin typeface="Nunito Medium"/>
                <a:ea typeface="Nunito Medium"/>
                <a:cs typeface="Nunito Medium"/>
                <a:sym typeface="Nunito Medium"/>
              </a:endParaRPr>
            </a:p>
          </p:txBody>
        </p:sp>
      </p:grpSp>
      <p:grpSp>
        <p:nvGrpSpPr>
          <p:cNvPr id="87" name="Google Shape;87;p16"/>
          <p:cNvGrpSpPr/>
          <p:nvPr/>
        </p:nvGrpSpPr>
        <p:grpSpPr>
          <a:xfrm>
            <a:off x="2477845" y="3921698"/>
            <a:ext cx="1068605" cy="1068600"/>
            <a:chOff x="5214448" y="3234278"/>
            <a:chExt cx="1068605" cy="1068600"/>
          </a:xfrm>
        </p:grpSpPr>
        <p:sp>
          <p:nvSpPr>
            <p:cNvPr id="88" name="Google Shape;88;p16"/>
            <p:cNvSpPr/>
            <p:nvPr/>
          </p:nvSpPr>
          <p:spPr>
            <a:xfrm>
              <a:off x="5214448" y="3234278"/>
              <a:ext cx="1068600" cy="1068600"/>
            </a:xfrm>
            <a:prstGeom prst="ellipse">
              <a:avLst/>
            </a:prstGeom>
            <a:solidFill>
              <a:srgbClr val="97CD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chemeClr val="dk1"/>
                </a:solidFill>
                <a:latin typeface="Nunito Medium"/>
                <a:ea typeface="Nunito Medium"/>
                <a:cs typeface="Nunito Medium"/>
                <a:sym typeface="Nunito Medium"/>
              </a:endParaRPr>
            </a:p>
          </p:txBody>
        </p:sp>
        <p:sp>
          <p:nvSpPr>
            <p:cNvPr id="89" name="Google Shape;89;p16"/>
            <p:cNvSpPr txBox="1"/>
            <p:nvPr/>
          </p:nvSpPr>
          <p:spPr>
            <a:xfrm>
              <a:off x="5214453" y="3402430"/>
              <a:ext cx="1068600" cy="7323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GB" sz="1100" i="0" u="none" strike="noStrike" cap="none">
                  <a:solidFill>
                    <a:schemeClr val="dk1"/>
                  </a:solidFill>
                  <a:latin typeface="Nunito Medium"/>
                  <a:ea typeface="Nunito Medium"/>
                  <a:cs typeface="Nunito Medium"/>
                  <a:sym typeface="Nunito Medium"/>
                </a:rPr>
                <a:t>Skill development </a:t>
              </a:r>
              <a:endParaRPr sz="1100" i="0" u="none" strike="noStrike" cap="none">
                <a:solidFill>
                  <a:schemeClr val="dk1"/>
                </a:solidFill>
                <a:latin typeface="Nunito Medium"/>
                <a:ea typeface="Nunito Medium"/>
                <a:cs typeface="Nunito Medium"/>
                <a:sym typeface="Nunito Medium"/>
              </a:endParaRPr>
            </a:p>
          </p:txBody>
        </p:sp>
      </p:grpSp>
      <p:grpSp>
        <p:nvGrpSpPr>
          <p:cNvPr id="90" name="Google Shape;90;p16"/>
          <p:cNvGrpSpPr/>
          <p:nvPr/>
        </p:nvGrpSpPr>
        <p:grpSpPr>
          <a:xfrm>
            <a:off x="602645" y="2133175"/>
            <a:ext cx="1068600" cy="1068600"/>
            <a:chOff x="5214448" y="3234278"/>
            <a:chExt cx="1068600" cy="1068600"/>
          </a:xfrm>
        </p:grpSpPr>
        <p:sp>
          <p:nvSpPr>
            <p:cNvPr id="91" name="Google Shape;91;p16"/>
            <p:cNvSpPr/>
            <p:nvPr/>
          </p:nvSpPr>
          <p:spPr>
            <a:xfrm>
              <a:off x="5214448" y="3234278"/>
              <a:ext cx="1068600" cy="1068600"/>
            </a:xfrm>
            <a:prstGeom prst="ellipse">
              <a:avLst/>
            </a:prstGeom>
            <a:solidFill>
              <a:srgbClr val="97CD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chemeClr val="dk1"/>
                </a:solidFill>
                <a:latin typeface="Nunito Medium"/>
                <a:ea typeface="Nunito Medium"/>
                <a:cs typeface="Nunito Medium"/>
                <a:sym typeface="Nunito Medium"/>
              </a:endParaRPr>
            </a:p>
          </p:txBody>
        </p:sp>
        <p:sp>
          <p:nvSpPr>
            <p:cNvPr id="92" name="Google Shape;92;p16"/>
            <p:cNvSpPr txBox="1"/>
            <p:nvPr/>
          </p:nvSpPr>
          <p:spPr>
            <a:xfrm>
              <a:off x="5367375" y="3402503"/>
              <a:ext cx="762600" cy="732300"/>
            </a:xfrm>
            <a:prstGeom prst="rect">
              <a:avLst/>
            </a:prstGeom>
            <a:solidFill>
              <a:srgbClr val="97CDEF"/>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GB" sz="1200" i="0" u="none" strike="noStrike" cap="none">
                  <a:solidFill>
                    <a:schemeClr val="dk1"/>
                  </a:solidFill>
                  <a:latin typeface="Nunito Medium"/>
                  <a:ea typeface="Nunito Medium"/>
                  <a:cs typeface="Nunito Medium"/>
                  <a:sym typeface="Nunito Medium"/>
                </a:rPr>
                <a:t>Social Health </a:t>
              </a:r>
              <a:endParaRPr sz="1200" i="0" u="none" strike="noStrike" cap="none">
                <a:solidFill>
                  <a:schemeClr val="dk1"/>
                </a:solidFill>
                <a:latin typeface="Nunito Medium"/>
                <a:ea typeface="Nunito Medium"/>
                <a:cs typeface="Nunito Medium"/>
                <a:sym typeface="Nunito Medium"/>
              </a:endParaRPr>
            </a:p>
          </p:txBody>
        </p:sp>
      </p:grpSp>
      <p:grpSp>
        <p:nvGrpSpPr>
          <p:cNvPr id="93" name="Google Shape;93;p16"/>
          <p:cNvGrpSpPr/>
          <p:nvPr/>
        </p:nvGrpSpPr>
        <p:grpSpPr>
          <a:xfrm>
            <a:off x="4265453" y="2133175"/>
            <a:ext cx="1068600" cy="1068600"/>
            <a:chOff x="5214448" y="3234278"/>
            <a:chExt cx="1068600" cy="1068600"/>
          </a:xfrm>
        </p:grpSpPr>
        <p:sp>
          <p:nvSpPr>
            <p:cNvPr id="94" name="Google Shape;94;p16"/>
            <p:cNvSpPr/>
            <p:nvPr/>
          </p:nvSpPr>
          <p:spPr>
            <a:xfrm>
              <a:off x="5214448" y="3234278"/>
              <a:ext cx="1068600" cy="1068600"/>
            </a:xfrm>
            <a:prstGeom prst="ellipse">
              <a:avLst/>
            </a:prstGeom>
            <a:solidFill>
              <a:srgbClr val="97CD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chemeClr val="dk1"/>
                </a:solidFill>
                <a:latin typeface="Nunito Medium"/>
                <a:ea typeface="Nunito Medium"/>
                <a:cs typeface="Nunito Medium"/>
                <a:sym typeface="Nunito Medium"/>
              </a:endParaRPr>
            </a:p>
          </p:txBody>
        </p:sp>
        <p:sp>
          <p:nvSpPr>
            <p:cNvPr id="95" name="Google Shape;95;p16"/>
            <p:cNvSpPr txBox="1"/>
            <p:nvPr/>
          </p:nvSpPr>
          <p:spPr>
            <a:xfrm>
              <a:off x="5367375" y="3402503"/>
              <a:ext cx="762600" cy="732300"/>
            </a:xfrm>
            <a:prstGeom prst="rect">
              <a:avLst/>
            </a:prstGeom>
            <a:solidFill>
              <a:srgbClr val="97CDEF"/>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GB" sz="1200" i="0" u="none" strike="noStrike" cap="none">
                  <a:solidFill>
                    <a:schemeClr val="dk1"/>
                  </a:solidFill>
                  <a:latin typeface="Nunito Medium"/>
                  <a:ea typeface="Nunito Medium"/>
                  <a:cs typeface="Nunito Medium"/>
                  <a:sym typeface="Nunito Medium"/>
                </a:rPr>
                <a:t>Physical health</a:t>
              </a:r>
              <a:endParaRPr sz="1200" i="0" u="none" strike="noStrike" cap="none">
                <a:solidFill>
                  <a:schemeClr val="dk1"/>
                </a:solidFill>
                <a:latin typeface="Nunito Medium"/>
                <a:ea typeface="Nunito Medium"/>
                <a:cs typeface="Nunito Medium"/>
                <a:sym typeface="Nunito Medium"/>
              </a:endParaRPr>
            </a:p>
          </p:txBody>
        </p:sp>
      </p:grpSp>
      <p:sp>
        <p:nvSpPr>
          <p:cNvPr id="96" name="Google Shape;96;p16"/>
          <p:cNvSpPr txBox="1"/>
          <p:nvPr/>
        </p:nvSpPr>
        <p:spPr>
          <a:xfrm>
            <a:off x="5334050" y="2308250"/>
            <a:ext cx="13398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i="0" u="none" strike="noStrike" cap="none">
                <a:solidFill>
                  <a:schemeClr val="dk1"/>
                </a:solidFill>
                <a:latin typeface="Nunito Medium"/>
                <a:ea typeface="Nunito Medium"/>
                <a:cs typeface="Nunito Medium"/>
                <a:sym typeface="Nunito Medium"/>
              </a:rPr>
              <a:t>+</a:t>
            </a:r>
            <a:endParaRPr sz="3000" i="0" u="none" strike="noStrike" cap="none">
              <a:solidFill>
                <a:schemeClr val="dk1"/>
              </a:solidFill>
              <a:latin typeface="Nunito Medium"/>
              <a:ea typeface="Nunito Medium"/>
              <a:cs typeface="Nunito Medium"/>
              <a:sym typeface="Nunito Medium"/>
            </a:endParaRPr>
          </a:p>
        </p:txBody>
      </p:sp>
      <p:grpSp>
        <p:nvGrpSpPr>
          <p:cNvPr id="97" name="Google Shape;97;p16"/>
          <p:cNvGrpSpPr/>
          <p:nvPr/>
        </p:nvGrpSpPr>
        <p:grpSpPr>
          <a:xfrm>
            <a:off x="6571745" y="2037450"/>
            <a:ext cx="1068600" cy="1068600"/>
            <a:chOff x="5214448" y="3234278"/>
            <a:chExt cx="1068600" cy="1068600"/>
          </a:xfrm>
        </p:grpSpPr>
        <p:sp>
          <p:nvSpPr>
            <p:cNvPr id="98" name="Google Shape;98;p16"/>
            <p:cNvSpPr/>
            <p:nvPr/>
          </p:nvSpPr>
          <p:spPr>
            <a:xfrm>
              <a:off x="5214448" y="3234278"/>
              <a:ext cx="1068600" cy="1068600"/>
            </a:xfrm>
            <a:prstGeom prst="ellipse">
              <a:avLst/>
            </a:prstGeom>
            <a:solidFill>
              <a:srgbClr val="B6D7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chemeClr val="dk1"/>
                </a:solidFill>
                <a:latin typeface="Nunito Medium"/>
                <a:ea typeface="Nunito Medium"/>
                <a:cs typeface="Nunito Medium"/>
                <a:sym typeface="Nunito Medium"/>
              </a:endParaRPr>
            </a:p>
          </p:txBody>
        </p:sp>
        <p:sp>
          <p:nvSpPr>
            <p:cNvPr id="99" name="Google Shape;99;p16"/>
            <p:cNvSpPr txBox="1"/>
            <p:nvPr/>
          </p:nvSpPr>
          <p:spPr>
            <a:xfrm>
              <a:off x="5367378" y="3402503"/>
              <a:ext cx="834300" cy="7323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GB" sz="1200" i="0" u="none" strike="noStrike" cap="none">
                  <a:solidFill>
                    <a:schemeClr val="dk1"/>
                  </a:solidFill>
                  <a:latin typeface="Nunito Medium"/>
                  <a:ea typeface="Nunito Medium"/>
                  <a:cs typeface="Nunito Medium"/>
                  <a:sym typeface="Nunito Medium"/>
                </a:rPr>
                <a:t>Resear</a:t>
              </a:r>
              <a:r>
                <a:rPr lang="en-GB" sz="1200">
                  <a:solidFill>
                    <a:schemeClr val="dk1"/>
                  </a:solidFill>
                  <a:latin typeface="Nunito Medium"/>
                  <a:ea typeface="Nunito Medium"/>
                  <a:cs typeface="Nunito Medium"/>
                  <a:sym typeface="Nunito Medium"/>
                </a:rPr>
                <a:t>c</a:t>
              </a:r>
              <a:r>
                <a:rPr lang="en-GB" sz="1200" i="0" u="none" strike="noStrike" cap="none">
                  <a:solidFill>
                    <a:schemeClr val="dk1"/>
                  </a:solidFill>
                  <a:latin typeface="Nunito Medium"/>
                  <a:ea typeface="Nunito Medium"/>
                  <a:cs typeface="Nunito Medium"/>
                  <a:sym typeface="Nunito Medium"/>
                </a:rPr>
                <a:t>h</a:t>
              </a:r>
              <a:r>
                <a:rPr lang="en-GB" sz="1100" i="0" u="none" strike="noStrike" cap="none">
                  <a:solidFill>
                    <a:schemeClr val="dk1"/>
                  </a:solidFill>
                  <a:latin typeface="Nunito Medium"/>
                  <a:ea typeface="Nunito Medium"/>
                  <a:cs typeface="Nunito Medium"/>
                  <a:sym typeface="Nunito Medium"/>
                </a:rPr>
                <a:t> </a:t>
              </a:r>
              <a:endParaRPr sz="1100" i="0" u="none" strike="noStrike" cap="none">
                <a:solidFill>
                  <a:schemeClr val="dk1"/>
                </a:solidFill>
                <a:latin typeface="Nunito Medium"/>
                <a:ea typeface="Nunito Medium"/>
                <a:cs typeface="Nunito Medium"/>
                <a:sym typeface="Nunito Medium"/>
              </a:endParaRPr>
            </a:p>
          </p:txBody>
        </p:sp>
      </p:grpSp>
      <p:sp>
        <p:nvSpPr>
          <p:cNvPr id="100" name="Google Shape;100;p16"/>
          <p:cNvSpPr txBox="1"/>
          <p:nvPr/>
        </p:nvSpPr>
        <p:spPr>
          <a:xfrm>
            <a:off x="-1317725" y="1685100"/>
            <a:ext cx="846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latin typeface="Nunito Medium"/>
              <a:ea typeface="Nunito Medium"/>
              <a:cs typeface="Nunito Medium"/>
              <a:sym typeface="Nunit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Nunito ExtraBold"/>
                <a:ea typeface="Nunito ExtraBold"/>
                <a:cs typeface="Nunito ExtraBold"/>
                <a:sym typeface="Nunito ExtraBold"/>
              </a:rPr>
              <a:t>Program Delivery</a:t>
            </a:r>
            <a:endParaRPr>
              <a:latin typeface="Nunito ExtraBold"/>
              <a:ea typeface="Nunito ExtraBold"/>
              <a:cs typeface="Nunito ExtraBold"/>
              <a:sym typeface="Nunito ExtraBold"/>
            </a:endParaRPr>
          </a:p>
        </p:txBody>
      </p:sp>
      <p:sp>
        <p:nvSpPr>
          <p:cNvPr id="106" name="Google Shape;106;p17"/>
          <p:cNvSpPr txBox="1">
            <a:spLocks noGrp="1"/>
          </p:cNvSpPr>
          <p:nvPr>
            <p:ph type="body" idx="1"/>
          </p:nvPr>
        </p:nvSpPr>
        <p:spPr>
          <a:xfrm>
            <a:off x="602400" y="1181850"/>
            <a:ext cx="3355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a:solidFill>
                  <a:schemeClr val="dk1"/>
                </a:solidFill>
                <a:latin typeface="Nunito Medium"/>
                <a:ea typeface="Nunito Medium"/>
                <a:cs typeface="Nunito Medium"/>
                <a:sym typeface="Nunito Medium"/>
              </a:rPr>
              <a:t>Prior to the pandemic: </a:t>
            </a:r>
            <a:endParaRPr sz="2000">
              <a:solidFill>
                <a:schemeClr val="dk1"/>
              </a:solidFill>
              <a:latin typeface="Nunito Medium"/>
              <a:ea typeface="Nunito Medium"/>
              <a:cs typeface="Nunito Medium"/>
              <a:sym typeface="Nunito Medium"/>
            </a:endParaRPr>
          </a:p>
          <a:p>
            <a:pPr marL="457200" lvl="0" indent="-355600" algn="l" rtl="0">
              <a:spcBef>
                <a:spcPts val="1200"/>
              </a:spcBef>
              <a:spcAft>
                <a:spcPts val="0"/>
              </a:spcAft>
              <a:buClr>
                <a:schemeClr val="dk1"/>
              </a:buClr>
              <a:buSzPts val="2000"/>
              <a:buFont typeface="Nunito Medium"/>
              <a:buChar char="-"/>
            </a:pPr>
            <a:r>
              <a:rPr lang="en-GB" sz="2000">
                <a:solidFill>
                  <a:schemeClr val="dk1"/>
                </a:solidFill>
                <a:latin typeface="Nunito Medium"/>
                <a:ea typeface="Nunito Medium"/>
                <a:cs typeface="Nunito Medium"/>
                <a:sym typeface="Nunito Medium"/>
              </a:rPr>
              <a:t>In person delivery</a:t>
            </a:r>
            <a:endParaRPr sz="2000">
              <a:solidFill>
                <a:schemeClr val="dk1"/>
              </a:solidFill>
              <a:latin typeface="Nunito Medium"/>
              <a:ea typeface="Nunito Medium"/>
              <a:cs typeface="Nunito Medium"/>
              <a:sym typeface="Nunito Medium"/>
            </a:endParaRPr>
          </a:p>
          <a:p>
            <a:pPr marL="0" lvl="0" indent="0" algn="l" rtl="0">
              <a:spcBef>
                <a:spcPts val="1200"/>
              </a:spcBef>
              <a:spcAft>
                <a:spcPts val="0"/>
              </a:spcAft>
              <a:buNone/>
            </a:pPr>
            <a:r>
              <a:rPr lang="en-GB" sz="2000">
                <a:solidFill>
                  <a:schemeClr val="dk1"/>
                </a:solidFill>
                <a:latin typeface="Nunito Medium"/>
                <a:ea typeface="Nunito Medium"/>
                <a:cs typeface="Nunito Medium"/>
                <a:sym typeface="Nunito Medium"/>
              </a:rPr>
              <a:t>During the pandemic: </a:t>
            </a:r>
            <a:endParaRPr sz="2000">
              <a:solidFill>
                <a:schemeClr val="dk1"/>
              </a:solidFill>
              <a:latin typeface="Nunito Medium"/>
              <a:ea typeface="Nunito Medium"/>
              <a:cs typeface="Nunito Medium"/>
              <a:sym typeface="Nunito Medium"/>
            </a:endParaRPr>
          </a:p>
          <a:p>
            <a:pPr marL="457200" lvl="0" indent="-355600" algn="l" rtl="0">
              <a:spcBef>
                <a:spcPts val="1200"/>
              </a:spcBef>
              <a:spcAft>
                <a:spcPts val="0"/>
              </a:spcAft>
              <a:buClr>
                <a:schemeClr val="dk1"/>
              </a:buClr>
              <a:buSzPts val="2000"/>
              <a:buFont typeface="Nunito Medium"/>
              <a:buChar char="-"/>
            </a:pPr>
            <a:r>
              <a:rPr lang="en-GB" sz="2000">
                <a:solidFill>
                  <a:schemeClr val="dk1"/>
                </a:solidFill>
                <a:latin typeface="Nunito Medium"/>
                <a:ea typeface="Nunito Medium"/>
                <a:cs typeface="Nunito Medium"/>
                <a:sym typeface="Nunito Medium"/>
              </a:rPr>
              <a:t>Online delivery </a:t>
            </a:r>
            <a:endParaRPr sz="2000">
              <a:solidFill>
                <a:schemeClr val="dk1"/>
              </a:solidFill>
              <a:latin typeface="Nunito Medium"/>
              <a:ea typeface="Nunito Medium"/>
              <a:cs typeface="Nunito Medium"/>
              <a:sym typeface="Nunito Medium"/>
            </a:endParaRPr>
          </a:p>
          <a:p>
            <a:pPr marL="0" lvl="0" indent="0" algn="l" rtl="0">
              <a:spcBef>
                <a:spcPts val="1200"/>
              </a:spcBef>
              <a:spcAft>
                <a:spcPts val="0"/>
              </a:spcAft>
              <a:buNone/>
            </a:pPr>
            <a:r>
              <a:rPr lang="en-GB" sz="2000">
                <a:solidFill>
                  <a:schemeClr val="dk1"/>
                </a:solidFill>
                <a:latin typeface="Nunito Medium"/>
                <a:ea typeface="Nunito Medium"/>
                <a:cs typeface="Nunito Medium"/>
                <a:sym typeface="Nunito Medium"/>
              </a:rPr>
              <a:t>After the pandemic: </a:t>
            </a:r>
            <a:endParaRPr sz="2000">
              <a:solidFill>
                <a:schemeClr val="dk1"/>
              </a:solidFill>
              <a:latin typeface="Nunito Medium"/>
              <a:ea typeface="Nunito Medium"/>
              <a:cs typeface="Nunito Medium"/>
              <a:sym typeface="Nunito Medium"/>
            </a:endParaRPr>
          </a:p>
          <a:p>
            <a:pPr marL="457200" lvl="0" indent="-355600" algn="l" rtl="0">
              <a:spcBef>
                <a:spcPts val="1200"/>
              </a:spcBef>
              <a:spcAft>
                <a:spcPts val="0"/>
              </a:spcAft>
              <a:buClr>
                <a:schemeClr val="dk1"/>
              </a:buClr>
              <a:buSzPts val="2000"/>
              <a:buFont typeface="Nunito Medium"/>
              <a:buChar char="-"/>
            </a:pPr>
            <a:r>
              <a:rPr lang="en-GB" sz="2000">
                <a:solidFill>
                  <a:schemeClr val="dk1"/>
                </a:solidFill>
                <a:latin typeface="Nunito Medium"/>
                <a:ea typeface="Nunito Medium"/>
                <a:cs typeface="Nunito Medium"/>
                <a:sym typeface="Nunito Medium"/>
              </a:rPr>
              <a:t>Mixed format </a:t>
            </a:r>
            <a:endParaRPr sz="2000">
              <a:solidFill>
                <a:schemeClr val="dk1"/>
              </a:solidFill>
              <a:latin typeface="Nunito Medium"/>
              <a:ea typeface="Nunito Medium"/>
              <a:cs typeface="Nunito Medium"/>
              <a:sym typeface="Nunito Medium"/>
            </a:endParaRPr>
          </a:p>
        </p:txBody>
      </p:sp>
      <p:sp>
        <p:nvSpPr>
          <p:cNvPr id="107" name="Google Shape;107;p17"/>
          <p:cNvSpPr/>
          <p:nvPr/>
        </p:nvSpPr>
        <p:spPr>
          <a:xfrm>
            <a:off x="4572000" y="0"/>
            <a:ext cx="4572000" cy="5143500"/>
          </a:xfrm>
          <a:prstGeom prst="rect">
            <a:avLst/>
          </a:prstGeom>
          <a:solidFill>
            <a:srgbClr val="CFE2F3"/>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dk1"/>
              </a:highlight>
            </a:endParaRPr>
          </a:p>
        </p:txBody>
      </p:sp>
      <p:pic>
        <p:nvPicPr>
          <p:cNvPr id="108" name="Google Shape;108;p17"/>
          <p:cNvPicPr preferRelativeResize="0"/>
          <p:nvPr/>
        </p:nvPicPr>
        <p:blipFill>
          <a:blip r:embed="rId3">
            <a:alphaModFix/>
          </a:blip>
          <a:stretch>
            <a:fillRect/>
          </a:stretch>
        </p:blipFill>
        <p:spPr>
          <a:xfrm>
            <a:off x="4716762" y="190200"/>
            <a:ext cx="4282475" cy="495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p:nvPr/>
        </p:nvSpPr>
        <p:spPr>
          <a:xfrm>
            <a:off x="226225" y="430150"/>
            <a:ext cx="8206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700" b="1">
                <a:latin typeface="Nunito"/>
                <a:ea typeface="Nunito"/>
                <a:cs typeface="Nunito"/>
                <a:sym typeface="Nunito"/>
              </a:rPr>
              <a:t>Objective</a:t>
            </a:r>
            <a:endParaRPr sz="2700" b="1">
              <a:latin typeface="Nunito"/>
              <a:ea typeface="Nunito"/>
              <a:cs typeface="Nunito"/>
              <a:sym typeface="Nunito"/>
            </a:endParaRPr>
          </a:p>
        </p:txBody>
      </p:sp>
      <p:cxnSp>
        <p:nvCxnSpPr>
          <p:cNvPr id="114" name="Google Shape;114;p18"/>
          <p:cNvCxnSpPr/>
          <p:nvPr/>
        </p:nvCxnSpPr>
        <p:spPr>
          <a:xfrm rot="10800000" flipH="1">
            <a:off x="386000" y="1014325"/>
            <a:ext cx="8192700" cy="28500"/>
          </a:xfrm>
          <a:prstGeom prst="straightConnector1">
            <a:avLst/>
          </a:prstGeom>
          <a:noFill/>
          <a:ln w="38100" cap="flat" cmpd="sng">
            <a:solidFill>
              <a:schemeClr val="dk2"/>
            </a:solidFill>
            <a:prstDash val="solid"/>
            <a:round/>
            <a:headEnd type="none" w="med" len="med"/>
            <a:tailEnd type="none" w="med" len="med"/>
          </a:ln>
        </p:spPr>
      </p:cxnSp>
      <p:pic>
        <p:nvPicPr>
          <p:cNvPr id="115" name="Google Shape;115;p18"/>
          <p:cNvPicPr preferRelativeResize="0"/>
          <p:nvPr/>
        </p:nvPicPr>
        <p:blipFill>
          <a:blip r:embed="rId3">
            <a:alphaModFix/>
          </a:blip>
          <a:stretch>
            <a:fillRect/>
          </a:stretch>
        </p:blipFill>
        <p:spPr>
          <a:xfrm>
            <a:off x="5900650" y="2281125"/>
            <a:ext cx="2774450" cy="2774450"/>
          </a:xfrm>
          <a:prstGeom prst="rect">
            <a:avLst/>
          </a:prstGeom>
          <a:noFill/>
          <a:ln>
            <a:noFill/>
          </a:ln>
        </p:spPr>
      </p:pic>
      <p:sp>
        <p:nvSpPr>
          <p:cNvPr id="116" name="Google Shape;116;p18"/>
          <p:cNvSpPr txBox="1">
            <a:spLocks noGrp="1"/>
          </p:cNvSpPr>
          <p:nvPr>
            <p:ph type="body" idx="1"/>
          </p:nvPr>
        </p:nvSpPr>
        <p:spPr>
          <a:xfrm>
            <a:off x="614000" y="1245950"/>
            <a:ext cx="7011000" cy="3416400"/>
          </a:xfrm>
          <a:prstGeom prst="rect">
            <a:avLst/>
          </a:prstGeom>
        </p:spPr>
        <p:txBody>
          <a:bodyPr spcFirstLastPara="1" wrap="square" lIns="91425" tIns="91425" rIns="91425" bIns="91425" anchor="t" anchorCtr="0">
            <a:noAutofit/>
          </a:bodyPr>
          <a:lstStyle/>
          <a:p>
            <a:pPr marL="457200" lvl="0" indent="-340677" algn="l" rtl="0">
              <a:lnSpc>
                <a:spcPct val="105000"/>
              </a:lnSpc>
              <a:spcBef>
                <a:spcPts val="0"/>
              </a:spcBef>
              <a:spcAft>
                <a:spcPts val="0"/>
              </a:spcAft>
              <a:buClr>
                <a:schemeClr val="dk1"/>
              </a:buClr>
              <a:buSzPts val="1765"/>
              <a:buFont typeface="Nunito Medium"/>
              <a:buChar char="●"/>
            </a:pPr>
            <a:r>
              <a:rPr lang="en-GB" sz="1765">
                <a:solidFill>
                  <a:schemeClr val="dk1"/>
                </a:solidFill>
                <a:latin typeface="Nunito Medium"/>
                <a:ea typeface="Nunito Medium"/>
                <a:cs typeface="Nunito Medium"/>
                <a:sym typeface="Nunito Medium"/>
              </a:rPr>
              <a:t>We want assess the efficacy of a mixed format through understanding the advantages and disadvantages of a mixed delivery format for RISE. This is because understanding student learning and engagement is of interest to inform future adjustment. </a:t>
            </a:r>
            <a:endParaRPr sz="1765">
              <a:solidFill>
                <a:schemeClr val="dk1"/>
              </a:solidFill>
              <a:latin typeface="Nunito Medium"/>
              <a:ea typeface="Nunito Medium"/>
              <a:cs typeface="Nunito Medium"/>
              <a:sym typeface="Nunito Medium"/>
            </a:endParaRPr>
          </a:p>
          <a:p>
            <a:pPr marL="0" lvl="0" indent="0" algn="l" rtl="0">
              <a:lnSpc>
                <a:spcPct val="105000"/>
              </a:lnSpc>
              <a:spcBef>
                <a:spcPts val="1200"/>
              </a:spcBef>
              <a:spcAft>
                <a:spcPts val="0"/>
              </a:spcAft>
              <a:buSzPts val="1018"/>
              <a:buNone/>
            </a:pPr>
            <a:endParaRPr sz="1765">
              <a:solidFill>
                <a:schemeClr val="dk1"/>
              </a:solidFill>
              <a:latin typeface="Nunito Medium"/>
              <a:ea typeface="Nunito Medium"/>
              <a:cs typeface="Nunito Medium"/>
              <a:sym typeface="Nunito Medium"/>
            </a:endParaRPr>
          </a:p>
          <a:p>
            <a:pPr marL="0" lvl="0" indent="0" algn="l" rtl="0">
              <a:lnSpc>
                <a:spcPct val="90000"/>
              </a:lnSpc>
              <a:spcBef>
                <a:spcPts val="1200"/>
              </a:spcBef>
              <a:spcAft>
                <a:spcPts val="0"/>
              </a:spcAft>
              <a:buSzPts val="1018"/>
              <a:buNone/>
            </a:pPr>
            <a:endParaRPr sz="1765">
              <a:solidFill>
                <a:schemeClr val="dk1"/>
              </a:solidFill>
              <a:latin typeface="Nunito Medium"/>
              <a:ea typeface="Nunito Medium"/>
              <a:cs typeface="Nunito Medium"/>
              <a:sym typeface="Nunito Medium"/>
            </a:endParaRPr>
          </a:p>
          <a:p>
            <a:pPr marL="0" lvl="0" indent="0" algn="l" rtl="0">
              <a:lnSpc>
                <a:spcPct val="105000"/>
              </a:lnSpc>
              <a:spcBef>
                <a:spcPts val="0"/>
              </a:spcBef>
              <a:spcAft>
                <a:spcPts val="1200"/>
              </a:spcAft>
              <a:buSzPts val="1018"/>
              <a:buNone/>
            </a:pPr>
            <a:endParaRPr sz="1765">
              <a:solidFill>
                <a:schemeClr val="dk1"/>
              </a:solidFill>
              <a:latin typeface="Nunito Medium"/>
              <a:ea typeface="Nunito Medium"/>
              <a:cs typeface="Nunito Medium"/>
              <a:sym typeface="Nunito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520" b="1">
                <a:latin typeface="Nunito"/>
                <a:ea typeface="Nunito"/>
                <a:cs typeface="Nunito"/>
                <a:sym typeface="Nunito"/>
              </a:rPr>
              <a:t>Method - Survey</a:t>
            </a:r>
            <a:endParaRPr sz="2520" b="1">
              <a:latin typeface="Nunito"/>
              <a:ea typeface="Nunito"/>
              <a:cs typeface="Nunito"/>
              <a:sym typeface="Nunito"/>
            </a:endParaRPr>
          </a:p>
        </p:txBody>
      </p:sp>
      <p:cxnSp>
        <p:nvCxnSpPr>
          <p:cNvPr id="122" name="Google Shape;122;p19"/>
          <p:cNvCxnSpPr/>
          <p:nvPr/>
        </p:nvCxnSpPr>
        <p:spPr>
          <a:xfrm rot="10800000" flipH="1">
            <a:off x="386000" y="1038625"/>
            <a:ext cx="8451000" cy="4200"/>
          </a:xfrm>
          <a:prstGeom prst="straightConnector1">
            <a:avLst/>
          </a:prstGeom>
          <a:noFill/>
          <a:ln w="38100" cap="flat" cmpd="sng">
            <a:solidFill>
              <a:schemeClr val="dk2"/>
            </a:solidFill>
            <a:prstDash val="solid"/>
            <a:round/>
            <a:headEnd type="none" w="med" len="med"/>
            <a:tailEnd type="none" w="med" len="med"/>
          </a:ln>
        </p:spPr>
      </p:cxnSp>
      <p:pic>
        <p:nvPicPr>
          <p:cNvPr id="123" name="Google Shape;123;p19"/>
          <p:cNvPicPr preferRelativeResize="0"/>
          <p:nvPr/>
        </p:nvPicPr>
        <p:blipFill>
          <a:blip r:embed="rId3">
            <a:alphaModFix/>
          </a:blip>
          <a:stretch>
            <a:fillRect/>
          </a:stretch>
        </p:blipFill>
        <p:spPr>
          <a:xfrm>
            <a:off x="8008625" y="206925"/>
            <a:ext cx="1048900" cy="1048900"/>
          </a:xfrm>
          <a:prstGeom prst="rect">
            <a:avLst/>
          </a:prstGeom>
          <a:noFill/>
          <a:ln>
            <a:noFill/>
          </a:ln>
        </p:spPr>
      </p:pic>
      <p:graphicFrame>
        <p:nvGraphicFramePr>
          <p:cNvPr id="124" name="Google Shape;124;p19"/>
          <p:cNvGraphicFramePr/>
          <p:nvPr>
            <p:extLst>
              <p:ext uri="{D42A27DB-BD31-4B8C-83A1-F6EECF244321}">
                <p14:modId xmlns:p14="http://schemas.microsoft.com/office/powerpoint/2010/main" val="99745881"/>
              </p:ext>
            </p:extLst>
          </p:nvPr>
        </p:nvGraphicFramePr>
        <p:xfrm>
          <a:off x="992000" y="1949550"/>
          <a:ext cx="7239000" cy="3220787"/>
        </p:xfrm>
        <a:graphic>
          <a:graphicData uri="http://schemas.openxmlformats.org/drawingml/2006/table">
            <a:tbl>
              <a:tblPr>
                <a:noFill/>
                <a:tableStyleId>{769E27BD-A2E4-4845-9661-C8081F1A7B67}</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sz="1750">
                          <a:latin typeface="Nunito Medium"/>
                          <a:ea typeface="Nunito Medium"/>
                          <a:cs typeface="Nunito Medium"/>
                          <a:sym typeface="Nunito Medium"/>
                        </a:rPr>
                        <a:t>Likert Questions</a:t>
                      </a:r>
                      <a:endParaRPr sz="1750">
                        <a:latin typeface="Nunito Medium"/>
                        <a:ea typeface="Nunito Medium"/>
                        <a:cs typeface="Nunito Medium"/>
                        <a:sym typeface="Nunito Medium"/>
                      </a:endParaRPr>
                    </a:p>
                  </a:txBody>
                  <a:tcPr marL="91425" marR="91425" marT="91425" marB="91425">
                    <a:solidFill>
                      <a:srgbClr val="D9EAD3"/>
                    </a:solidFill>
                  </a:tcPr>
                </a:tc>
                <a:tc>
                  <a:txBody>
                    <a:bodyPr/>
                    <a:lstStyle/>
                    <a:p>
                      <a:pPr marL="0" lvl="0" indent="0" algn="l" rtl="0">
                        <a:spcBef>
                          <a:spcPts val="0"/>
                        </a:spcBef>
                        <a:spcAft>
                          <a:spcPts val="0"/>
                        </a:spcAft>
                        <a:buNone/>
                      </a:pPr>
                      <a:r>
                        <a:rPr lang="en-GB" sz="1750">
                          <a:latin typeface="Nunito Medium"/>
                          <a:ea typeface="Nunito Medium"/>
                          <a:cs typeface="Nunito Medium"/>
                          <a:sym typeface="Nunito Medium"/>
                        </a:rPr>
                        <a:t>General comments and feedback</a:t>
                      </a:r>
                      <a:endParaRPr sz="1750">
                        <a:latin typeface="Nunito Medium"/>
                        <a:ea typeface="Nunito Medium"/>
                        <a:cs typeface="Nunito Medium"/>
                        <a:sym typeface="Nunito Medium"/>
                      </a:endParaRPr>
                    </a:p>
                  </a:txBody>
                  <a:tcPr marL="91425" marR="91425" marT="91425" marB="91425">
                    <a:solidFill>
                      <a:srgbClr val="D9EAD3"/>
                    </a:solidFill>
                  </a:tcPr>
                </a:tc>
                <a:extLst>
                  <a:ext uri="{0D108BD9-81ED-4DB2-BD59-A6C34878D82A}">
                    <a16:rowId xmlns:a16="http://schemas.microsoft.com/office/drawing/2014/main" val="10000"/>
                  </a:ext>
                </a:extLst>
              </a:tr>
              <a:tr h="381000">
                <a:tc>
                  <a:txBody>
                    <a:bodyPr/>
                    <a:lstStyle/>
                    <a:p>
                      <a:pPr marL="0" lvl="0" indent="0" algn="l" rtl="0">
                        <a:lnSpc>
                          <a:spcPct val="95000"/>
                        </a:lnSpc>
                        <a:spcBef>
                          <a:spcPts val="0"/>
                        </a:spcBef>
                        <a:spcAft>
                          <a:spcPts val="0"/>
                        </a:spcAft>
                        <a:buNone/>
                      </a:pPr>
                      <a:r>
                        <a:rPr lang="en-GB" sz="1750">
                          <a:solidFill>
                            <a:schemeClr val="dk1"/>
                          </a:solidFill>
                          <a:latin typeface="Nunito Medium"/>
                          <a:ea typeface="Nunito Medium"/>
                          <a:cs typeface="Nunito Medium"/>
                          <a:sym typeface="Nunito Medium"/>
                        </a:rPr>
                        <a:t>Volunteers expressed their satisfaction with mixed format, their preparedness, flexibility, and the extent of high school student participation. </a:t>
                      </a:r>
                      <a:endParaRPr sz="1750">
                        <a:solidFill>
                          <a:schemeClr val="dk1"/>
                        </a:solidFill>
                        <a:latin typeface="Nunito Medium"/>
                        <a:ea typeface="Nunito Medium"/>
                        <a:cs typeface="Nunito Medium"/>
                        <a:sym typeface="Nunito Medium"/>
                      </a:endParaRPr>
                    </a:p>
                    <a:p>
                      <a:pPr marL="0" lvl="0" indent="0" algn="l" rtl="0">
                        <a:lnSpc>
                          <a:spcPct val="95000"/>
                        </a:lnSpc>
                        <a:spcBef>
                          <a:spcPts val="1200"/>
                        </a:spcBef>
                        <a:spcAft>
                          <a:spcPts val="0"/>
                        </a:spcAft>
                        <a:buNone/>
                      </a:pPr>
                      <a:r>
                        <a:rPr lang="en-GB" sz="1750">
                          <a:solidFill>
                            <a:schemeClr val="dk1"/>
                          </a:solidFill>
                          <a:latin typeface="Nunito Medium"/>
                          <a:ea typeface="Nunito Medium"/>
                          <a:cs typeface="Nunito Medium"/>
                          <a:sym typeface="Nunito Medium"/>
                        </a:rPr>
                        <a:t>Selected one of strongly agree, agree, neutral, disagree, strongly disagree. </a:t>
                      </a:r>
                      <a:endParaRPr sz="1750">
                        <a:solidFill>
                          <a:schemeClr val="dk1"/>
                        </a:solidFill>
                        <a:latin typeface="Nunito Medium"/>
                        <a:ea typeface="Nunito Medium"/>
                        <a:cs typeface="Nunito Medium"/>
                        <a:sym typeface="Nunito Medium"/>
                      </a:endParaRPr>
                    </a:p>
                    <a:p>
                      <a:pPr marL="0" lvl="0" indent="0" algn="l" rtl="0">
                        <a:lnSpc>
                          <a:spcPct val="95000"/>
                        </a:lnSpc>
                        <a:spcBef>
                          <a:spcPts val="1200"/>
                        </a:spcBef>
                        <a:spcAft>
                          <a:spcPts val="1200"/>
                        </a:spcAft>
                        <a:buNone/>
                      </a:pPr>
                      <a:endParaRPr sz="1750">
                        <a:latin typeface="Nunito Medium"/>
                        <a:ea typeface="Nunito Medium"/>
                        <a:cs typeface="Nunito Medium"/>
                        <a:sym typeface="Nunito Medium"/>
                      </a:endParaRPr>
                    </a:p>
                  </a:txBody>
                  <a:tcPr marL="91425" marR="91425" marT="91425" marB="91425"/>
                </a:tc>
                <a:tc>
                  <a:txBody>
                    <a:bodyPr/>
                    <a:lstStyle/>
                    <a:p>
                      <a:pPr marL="0" lvl="0" indent="0" algn="l" rtl="0">
                        <a:lnSpc>
                          <a:spcPct val="95000"/>
                        </a:lnSpc>
                        <a:spcBef>
                          <a:spcPts val="0"/>
                        </a:spcBef>
                        <a:spcAft>
                          <a:spcPts val="0"/>
                        </a:spcAft>
                        <a:buNone/>
                      </a:pPr>
                      <a:r>
                        <a:rPr lang="en-GB" sz="1750" dirty="0">
                          <a:solidFill>
                            <a:schemeClr val="dk1"/>
                          </a:solidFill>
                          <a:latin typeface="Nunito Medium"/>
                          <a:ea typeface="Nunito Medium"/>
                          <a:cs typeface="Nunito Medium"/>
                          <a:sym typeface="Nunito Medium"/>
                        </a:rPr>
                        <a:t>Volunteers provided feedback on advantages, disadvantages, and future recommendations for mixed format.  </a:t>
                      </a:r>
                      <a:endParaRPr sz="1750" dirty="0">
                        <a:solidFill>
                          <a:schemeClr val="dk1"/>
                        </a:solidFill>
                        <a:latin typeface="Nunito Medium"/>
                        <a:ea typeface="Nunito Medium"/>
                        <a:cs typeface="Nunito Medium"/>
                        <a:sym typeface="Nunito Medium"/>
                      </a:endParaRPr>
                    </a:p>
                    <a:p>
                      <a:pPr marL="0" lvl="0" indent="0" algn="l" rtl="0">
                        <a:lnSpc>
                          <a:spcPct val="95000"/>
                        </a:lnSpc>
                        <a:spcBef>
                          <a:spcPts val="1200"/>
                        </a:spcBef>
                        <a:spcAft>
                          <a:spcPts val="1200"/>
                        </a:spcAft>
                        <a:buNone/>
                      </a:pPr>
                      <a:endParaRPr sz="1750" dirty="0">
                        <a:latin typeface="Nunito Medium"/>
                        <a:ea typeface="Nunito Medium"/>
                        <a:cs typeface="Nunito Medium"/>
                        <a:sym typeface="Nunito Medium"/>
                      </a:endParaRPr>
                    </a:p>
                  </a:txBody>
                  <a:tcPr marL="91425" marR="91425" marT="91425" marB="91425"/>
                </a:tc>
                <a:extLst>
                  <a:ext uri="{0D108BD9-81ED-4DB2-BD59-A6C34878D82A}">
                    <a16:rowId xmlns:a16="http://schemas.microsoft.com/office/drawing/2014/main" val="10001"/>
                  </a:ext>
                </a:extLst>
              </a:tr>
            </a:tbl>
          </a:graphicData>
        </a:graphic>
      </p:graphicFrame>
      <p:sp>
        <p:nvSpPr>
          <p:cNvPr id="125" name="Google Shape;125;p19"/>
          <p:cNvSpPr txBox="1"/>
          <p:nvPr/>
        </p:nvSpPr>
        <p:spPr>
          <a:xfrm>
            <a:off x="489850" y="1229550"/>
            <a:ext cx="8464800" cy="720000"/>
          </a:xfrm>
          <a:prstGeom prst="rect">
            <a:avLst/>
          </a:prstGeom>
          <a:noFill/>
          <a:ln>
            <a:noFill/>
          </a:ln>
        </p:spPr>
        <p:txBody>
          <a:bodyPr spcFirstLastPara="1" wrap="square" lIns="91425" tIns="91425" rIns="91425" bIns="91425" anchor="t" anchorCtr="0">
            <a:spAutoFit/>
          </a:bodyPr>
          <a:lstStyle/>
          <a:p>
            <a:pPr marL="457200" lvl="0" indent="-344805" algn="l" rtl="0">
              <a:lnSpc>
                <a:spcPct val="95000"/>
              </a:lnSpc>
              <a:spcBef>
                <a:spcPts val="0"/>
              </a:spcBef>
              <a:spcAft>
                <a:spcPts val="0"/>
              </a:spcAft>
              <a:buClr>
                <a:schemeClr val="dk1"/>
              </a:buClr>
              <a:buSzPts val="1830"/>
              <a:buFont typeface="Nunito"/>
              <a:buChar char="●"/>
            </a:pPr>
            <a:r>
              <a:rPr lang="en-GB" sz="1829">
                <a:solidFill>
                  <a:schemeClr val="dk1"/>
                </a:solidFill>
                <a:latin typeface="Nunito"/>
                <a:ea typeface="Nunito"/>
                <a:cs typeface="Nunito"/>
                <a:sym typeface="Nunito"/>
              </a:rPr>
              <a:t>A survey was sent out to RISE volunteers to understand their overall feelings towards to mixed delivery format. We received 12 responses.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Nunito"/>
                <a:ea typeface="Nunito"/>
                <a:cs typeface="Nunito"/>
                <a:sym typeface="Nunito"/>
              </a:rPr>
              <a:t>Method - Focus Group</a:t>
            </a:r>
            <a:endParaRPr b="1">
              <a:latin typeface="Nunito"/>
              <a:ea typeface="Nunito"/>
              <a:cs typeface="Nunito"/>
              <a:sym typeface="Nunito"/>
            </a:endParaRPr>
          </a:p>
        </p:txBody>
      </p:sp>
      <p:sp>
        <p:nvSpPr>
          <p:cNvPr id="131" name="Google Shape;131;p20"/>
          <p:cNvSpPr txBox="1">
            <a:spLocks noGrp="1"/>
          </p:cNvSpPr>
          <p:nvPr>
            <p:ph type="body" idx="1"/>
          </p:nvPr>
        </p:nvSpPr>
        <p:spPr>
          <a:xfrm>
            <a:off x="311700" y="1152475"/>
            <a:ext cx="59535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Nunito"/>
              <a:buChar char="●"/>
            </a:pPr>
            <a:r>
              <a:rPr lang="en-GB" sz="2000">
                <a:solidFill>
                  <a:schemeClr val="dk1"/>
                </a:solidFill>
                <a:latin typeface="Nunito"/>
                <a:ea typeface="Nunito"/>
                <a:cs typeface="Nunito"/>
                <a:sym typeface="Nunito"/>
              </a:rPr>
              <a:t>Two focus group facilitators who are also RISE volunteers and seven focus group participants, all of whom were RISE volunteers this summer. </a:t>
            </a:r>
            <a:endParaRPr sz="2000">
              <a:solidFill>
                <a:schemeClr val="dk1"/>
              </a:solidFill>
              <a:latin typeface="Nunito"/>
              <a:ea typeface="Nunito"/>
              <a:cs typeface="Nunito"/>
              <a:sym typeface="Nunito"/>
            </a:endParaRPr>
          </a:p>
          <a:p>
            <a:pPr marL="457200" lvl="0" indent="-355600" algn="l" rtl="0">
              <a:spcBef>
                <a:spcPts val="0"/>
              </a:spcBef>
              <a:spcAft>
                <a:spcPts val="0"/>
              </a:spcAft>
              <a:buClr>
                <a:schemeClr val="dk1"/>
              </a:buClr>
              <a:buSzPts val="2000"/>
              <a:buFont typeface="Nunito"/>
              <a:buChar char="●"/>
            </a:pPr>
            <a:r>
              <a:rPr lang="en-GB" sz="2000">
                <a:solidFill>
                  <a:schemeClr val="dk1"/>
                </a:solidFill>
                <a:latin typeface="Nunito"/>
                <a:ea typeface="Nunito"/>
                <a:cs typeface="Nunito"/>
                <a:sym typeface="Nunito"/>
              </a:rPr>
              <a:t>Audio was transcribed, transcription was then cleaned to ensure anonymity</a:t>
            </a:r>
            <a:endParaRPr sz="2000">
              <a:solidFill>
                <a:schemeClr val="dk1"/>
              </a:solidFill>
              <a:latin typeface="Nunito"/>
              <a:ea typeface="Nunito"/>
              <a:cs typeface="Nunito"/>
              <a:sym typeface="Nunito"/>
            </a:endParaRPr>
          </a:p>
          <a:p>
            <a:pPr marL="0" lvl="0" indent="0" algn="l" rtl="0">
              <a:spcBef>
                <a:spcPts val="1200"/>
              </a:spcBef>
              <a:spcAft>
                <a:spcPts val="1200"/>
              </a:spcAft>
              <a:buNone/>
            </a:pPr>
            <a:endParaRPr sz="2000">
              <a:solidFill>
                <a:schemeClr val="dk1"/>
              </a:solidFill>
            </a:endParaRPr>
          </a:p>
        </p:txBody>
      </p:sp>
      <p:cxnSp>
        <p:nvCxnSpPr>
          <p:cNvPr id="132" name="Google Shape;132;p20"/>
          <p:cNvCxnSpPr/>
          <p:nvPr/>
        </p:nvCxnSpPr>
        <p:spPr>
          <a:xfrm rot="10800000" flipH="1">
            <a:off x="386000" y="1014325"/>
            <a:ext cx="8192700" cy="28500"/>
          </a:xfrm>
          <a:prstGeom prst="straightConnector1">
            <a:avLst/>
          </a:prstGeom>
          <a:noFill/>
          <a:ln w="38100" cap="flat" cmpd="sng">
            <a:solidFill>
              <a:schemeClr val="dk2"/>
            </a:solidFill>
            <a:prstDash val="solid"/>
            <a:round/>
            <a:headEnd type="none" w="med" len="med"/>
            <a:tailEnd type="none" w="med" len="med"/>
          </a:ln>
        </p:spPr>
      </p:cxnSp>
      <p:pic>
        <p:nvPicPr>
          <p:cNvPr id="133" name="Google Shape;133;p20"/>
          <p:cNvPicPr preferRelativeResize="0"/>
          <p:nvPr/>
        </p:nvPicPr>
        <p:blipFill>
          <a:blip r:embed="rId3">
            <a:alphaModFix/>
          </a:blip>
          <a:stretch>
            <a:fillRect/>
          </a:stretch>
        </p:blipFill>
        <p:spPr>
          <a:xfrm>
            <a:off x="6169100" y="1529075"/>
            <a:ext cx="2663200" cy="266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Nunito"/>
                <a:ea typeface="Nunito"/>
                <a:cs typeface="Nunito"/>
                <a:sym typeface="Nunito"/>
              </a:rPr>
              <a:t>Method - Analysis</a:t>
            </a:r>
            <a:endParaRPr b="1">
              <a:latin typeface="Nunito"/>
              <a:ea typeface="Nunito"/>
              <a:cs typeface="Nunito"/>
              <a:sym typeface="Nunito"/>
            </a:endParaRPr>
          </a:p>
        </p:txBody>
      </p:sp>
      <p:sp>
        <p:nvSpPr>
          <p:cNvPr id="139" name="Google Shape;139;p21"/>
          <p:cNvSpPr txBox="1">
            <a:spLocks noGrp="1"/>
          </p:cNvSpPr>
          <p:nvPr>
            <p:ph type="body" idx="1"/>
          </p:nvPr>
        </p:nvSpPr>
        <p:spPr>
          <a:xfrm>
            <a:off x="311700" y="1526125"/>
            <a:ext cx="4660500" cy="3112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endParaRPr sz="1911">
              <a:solidFill>
                <a:schemeClr val="dk1"/>
              </a:solidFill>
              <a:latin typeface="Nunito Medium"/>
              <a:ea typeface="Nunito Medium"/>
              <a:cs typeface="Nunito Medium"/>
              <a:sym typeface="Nunito Medium"/>
            </a:endParaRPr>
          </a:p>
          <a:p>
            <a:pPr marL="0" lvl="0" indent="0" algn="l" rtl="0">
              <a:lnSpc>
                <a:spcPct val="95000"/>
              </a:lnSpc>
              <a:spcBef>
                <a:spcPts val="1600"/>
              </a:spcBef>
              <a:spcAft>
                <a:spcPts val="1600"/>
              </a:spcAft>
              <a:buNone/>
            </a:pPr>
            <a:r>
              <a:rPr lang="en-GB" sz="1911">
                <a:solidFill>
                  <a:schemeClr val="dk1"/>
                </a:solidFill>
                <a:latin typeface="Nunito Medium"/>
                <a:ea typeface="Nunito Medium"/>
                <a:cs typeface="Nunito Medium"/>
                <a:sym typeface="Nunito Medium"/>
              </a:rPr>
              <a:t>Common themes relating to advantages, disadvantages and future recommendations from the focus groups and survey were identified and coded </a:t>
            </a:r>
            <a:endParaRPr sz="1911">
              <a:solidFill>
                <a:schemeClr val="dk1"/>
              </a:solidFill>
              <a:latin typeface="Nunito Medium"/>
              <a:ea typeface="Nunito Medium"/>
              <a:cs typeface="Nunito Medium"/>
              <a:sym typeface="Nunito Medium"/>
            </a:endParaRPr>
          </a:p>
        </p:txBody>
      </p:sp>
      <p:cxnSp>
        <p:nvCxnSpPr>
          <p:cNvPr id="140" name="Google Shape;140;p21"/>
          <p:cNvCxnSpPr/>
          <p:nvPr/>
        </p:nvCxnSpPr>
        <p:spPr>
          <a:xfrm rot="10800000" flipH="1">
            <a:off x="386000" y="1014325"/>
            <a:ext cx="8192700" cy="28500"/>
          </a:xfrm>
          <a:prstGeom prst="straightConnector1">
            <a:avLst/>
          </a:prstGeom>
          <a:noFill/>
          <a:ln w="38100" cap="flat" cmpd="sng">
            <a:solidFill>
              <a:schemeClr val="dk2"/>
            </a:solidFill>
            <a:prstDash val="solid"/>
            <a:round/>
            <a:headEnd type="none" w="med" len="med"/>
            <a:tailEnd type="none" w="med" len="med"/>
          </a:ln>
        </p:spPr>
      </p:cxnSp>
      <p:pic>
        <p:nvPicPr>
          <p:cNvPr id="141" name="Google Shape;141;p21"/>
          <p:cNvPicPr preferRelativeResize="0"/>
          <p:nvPr/>
        </p:nvPicPr>
        <p:blipFill>
          <a:blip r:embed="rId3">
            <a:alphaModFix/>
          </a:blip>
          <a:stretch>
            <a:fillRect/>
          </a:stretch>
        </p:blipFill>
        <p:spPr>
          <a:xfrm>
            <a:off x="5553050" y="1810300"/>
            <a:ext cx="2544451" cy="25444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1634</Words>
  <Application>Microsoft Office PowerPoint</Application>
  <PresentationFormat>On-screen Show (16:9)</PresentationFormat>
  <Paragraphs>123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Nunito ExtraBold</vt:lpstr>
      <vt:lpstr>Nunito Black</vt:lpstr>
      <vt:lpstr>Nunito</vt:lpstr>
      <vt:lpstr>Arial</vt:lpstr>
      <vt:lpstr>Nunito Medium</vt:lpstr>
      <vt:lpstr>Simple Light</vt:lpstr>
      <vt:lpstr>Exploring a mixed format approach to RISE for Health and Wellness for Immigrant and Refugee High School Students </vt:lpstr>
      <vt:lpstr>Overview                                                             n</vt:lpstr>
      <vt:lpstr>Who are we?</vt:lpstr>
      <vt:lpstr>Our Sessions: </vt:lpstr>
      <vt:lpstr>Program Delivery</vt:lpstr>
      <vt:lpstr>PowerPoint Presentation</vt:lpstr>
      <vt:lpstr>Method - Survey</vt:lpstr>
      <vt:lpstr>Method - Focus Group</vt:lpstr>
      <vt:lpstr>Method - Analysis</vt:lpstr>
      <vt:lpstr>Results: Satisfaction with the mixed-delivery format</vt:lpstr>
      <vt:lpstr>Results: The mixed format allowed for a broader reach of high school students </vt:lpstr>
      <vt:lpstr>Results: The mixed format provided flexibility for volunteers and students </vt:lpstr>
      <vt:lpstr>Results: Preparedness of volunteers to facilitate mixed format sessions</vt:lpstr>
      <vt:lpstr>Discussion</vt:lpstr>
      <vt:lpstr>PowerPoint Presentation</vt:lpstr>
      <vt:lpstr>Participant Feedback</vt:lpstr>
      <vt:lpstr>Future Directions </vt:lpstr>
      <vt:lpstr>PowerPoint Presentation</vt:lpstr>
      <vt:lpstr>Barriers</vt:lpstr>
      <vt:lpstr>Facilitators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a mixed format approach to RISE for Health and Wellness for Immigrant and Refugee High School Students </dc:title>
  <cp:lastModifiedBy>Naya ALNAZER</cp:lastModifiedBy>
  <cp:revision>1</cp:revision>
  <dcterms:modified xsi:type="dcterms:W3CDTF">2023-10-06T04:45:40Z</dcterms:modified>
</cp:coreProperties>
</file>