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5"/>
  </p:notesMasterIdLst>
  <p:sldIdLst>
    <p:sldId id="256" r:id="rId2"/>
    <p:sldId id="260" r:id="rId3"/>
    <p:sldId id="290" r:id="rId4"/>
    <p:sldId id="291" r:id="rId5"/>
    <p:sldId id="293" r:id="rId6"/>
    <p:sldId id="306" r:id="rId7"/>
    <p:sldId id="307" r:id="rId8"/>
    <p:sldId id="294" r:id="rId9"/>
    <p:sldId id="303" r:id="rId10"/>
    <p:sldId id="304" r:id="rId11"/>
    <p:sldId id="308" r:id="rId12"/>
    <p:sldId id="305" r:id="rId13"/>
    <p:sldId id="301"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Fira Sans Extra Condensed Medium" panose="020B0603050000020004" pitchFamily="34" charset="0"/>
      <p:regular r:id="rId20"/>
      <p:bold r:id="rId21"/>
      <p:italic r:id="rId22"/>
      <p:boldItalic r:id="rId23"/>
    </p:embeddedFont>
    <p:embeddedFont>
      <p:font typeface="Open Sans" panose="020B0606030504020204" pitchFamily="34" charset="0"/>
      <p:regular r:id="rId24"/>
      <p:bold r:id="rId25"/>
      <p:italic r:id="rId26"/>
      <p:boldItalic r:id="rId27"/>
    </p:embeddedFont>
    <p:embeddedFont>
      <p:font typeface="Roboto" panose="020000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8994"/>
    <a:srgbClr val="93AC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BD6F250-A5D1-4E6A-8CCA-3450F3D40873}">
  <a:tblStyle styleId="{6BD6F250-A5D1-4E6A-8CCA-3450F3D4087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83"/>
  </p:normalViewPr>
  <p:slideViewPr>
    <p:cSldViewPr snapToGrid="0">
      <p:cViewPr>
        <p:scale>
          <a:sx n="140" d="100"/>
          <a:sy n="140" d="100"/>
        </p:scale>
        <p:origin x="144" y="14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 name="Google Shape;4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a64f1c424a_0_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a64f1c424a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93ACCA"/>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34559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2592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93419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6860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00801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56010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57200" y="1325775"/>
            <a:ext cx="4219500" cy="2019300"/>
          </a:xfrm>
          <a:prstGeom prst="rect">
            <a:avLst/>
          </a:prstGeom>
        </p:spPr>
        <p:txBody>
          <a:bodyPr spcFirstLastPara="1" wrap="square" lIns="91425" tIns="91425" rIns="91425" bIns="91425" anchor="ctr" anchorCtr="0">
            <a:noAutofit/>
          </a:bodyPr>
          <a:lstStyle>
            <a:lvl1pPr lvl="0" algn="l">
              <a:spcBef>
                <a:spcPts val="0"/>
              </a:spcBef>
              <a:spcAft>
                <a:spcPts val="0"/>
              </a:spcAft>
              <a:buSzPts val="4500"/>
              <a:buNone/>
              <a:defRPr sz="6400"/>
            </a:lvl1pPr>
            <a:lvl2pPr lvl="1">
              <a:spcBef>
                <a:spcPts val="0"/>
              </a:spcBef>
              <a:spcAft>
                <a:spcPts val="0"/>
              </a:spcAft>
              <a:buSzPts val="4500"/>
              <a:buNone/>
              <a:defRPr sz="4500"/>
            </a:lvl2pPr>
            <a:lvl3pPr lvl="2">
              <a:spcBef>
                <a:spcPts val="0"/>
              </a:spcBef>
              <a:spcAft>
                <a:spcPts val="0"/>
              </a:spcAft>
              <a:buSzPts val="4500"/>
              <a:buNone/>
              <a:defRPr sz="4500"/>
            </a:lvl3pPr>
            <a:lvl4pPr lvl="3">
              <a:spcBef>
                <a:spcPts val="0"/>
              </a:spcBef>
              <a:spcAft>
                <a:spcPts val="0"/>
              </a:spcAft>
              <a:buSzPts val="4500"/>
              <a:buNone/>
              <a:defRPr sz="4500"/>
            </a:lvl4pPr>
            <a:lvl5pPr lvl="4">
              <a:spcBef>
                <a:spcPts val="0"/>
              </a:spcBef>
              <a:spcAft>
                <a:spcPts val="0"/>
              </a:spcAft>
              <a:buSzPts val="4500"/>
              <a:buNone/>
              <a:defRPr sz="4500"/>
            </a:lvl5pPr>
            <a:lvl6pPr lvl="5">
              <a:spcBef>
                <a:spcPts val="0"/>
              </a:spcBef>
              <a:spcAft>
                <a:spcPts val="0"/>
              </a:spcAft>
              <a:buSzPts val="4500"/>
              <a:buNone/>
              <a:defRPr sz="4500"/>
            </a:lvl6pPr>
            <a:lvl7pPr lvl="6">
              <a:spcBef>
                <a:spcPts val="0"/>
              </a:spcBef>
              <a:spcAft>
                <a:spcPts val="0"/>
              </a:spcAft>
              <a:buSzPts val="4500"/>
              <a:buNone/>
              <a:defRPr sz="4500"/>
            </a:lvl7pPr>
            <a:lvl8pPr lvl="7">
              <a:spcBef>
                <a:spcPts val="0"/>
              </a:spcBef>
              <a:spcAft>
                <a:spcPts val="0"/>
              </a:spcAft>
              <a:buSzPts val="4500"/>
              <a:buNone/>
              <a:defRPr sz="4500"/>
            </a:lvl8pPr>
            <a:lvl9pPr lvl="8">
              <a:spcBef>
                <a:spcPts val="0"/>
              </a:spcBef>
              <a:spcAft>
                <a:spcPts val="0"/>
              </a:spcAft>
              <a:buSzPts val="4500"/>
              <a:buNone/>
              <a:defRPr sz="4500"/>
            </a:lvl9pPr>
          </a:lstStyle>
          <a:p>
            <a:endParaRPr/>
          </a:p>
        </p:txBody>
      </p:sp>
      <p:sp>
        <p:nvSpPr>
          <p:cNvPr id="10" name="Google Shape;10;p2"/>
          <p:cNvSpPr txBox="1">
            <a:spLocks noGrp="1"/>
          </p:cNvSpPr>
          <p:nvPr>
            <p:ph type="subTitle" idx="1"/>
          </p:nvPr>
        </p:nvSpPr>
        <p:spPr>
          <a:xfrm>
            <a:off x="457200" y="3393225"/>
            <a:ext cx="3857700" cy="424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200"/>
              <a:buNone/>
              <a:defRPr/>
            </a:lvl1pPr>
            <a:lvl2pPr lvl="1">
              <a:lnSpc>
                <a:spcPct val="100000"/>
              </a:lnSpc>
              <a:spcBef>
                <a:spcPts val="0"/>
              </a:spcBef>
              <a:spcAft>
                <a:spcPts val="0"/>
              </a:spcAft>
              <a:buSzPts val="2200"/>
              <a:buNone/>
              <a:defRPr sz="2200"/>
            </a:lvl2pPr>
            <a:lvl3pPr lvl="2">
              <a:lnSpc>
                <a:spcPct val="100000"/>
              </a:lnSpc>
              <a:spcBef>
                <a:spcPts val="0"/>
              </a:spcBef>
              <a:spcAft>
                <a:spcPts val="0"/>
              </a:spcAft>
              <a:buSzPts val="2200"/>
              <a:buNone/>
              <a:defRPr sz="2200"/>
            </a:lvl3pPr>
            <a:lvl4pPr lvl="3">
              <a:lnSpc>
                <a:spcPct val="100000"/>
              </a:lnSpc>
              <a:spcBef>
                <a:spcPts val="0"/>
              </a:spcBef>
              <a:spcAft>
                <a:spcPts val="0"/>
              </a:spcAft>
              <a:buSzPts val="2200"/>
              <a:buNone/>
              <a:defRPr sz="2200"/>
            </a:lvl4pPr>
            <a:lvl5pPr lvl="4">
              <a:lnSpc>
                <a:spcPct val="100000"/>
              </a:lnSpc>
              <a:spcBef>
                <a:spcPts val="0"/>
              </a:spcBef>
              <a:spcAft>
                <a:spcPts val="0"/>
              </a:spcAft>
              <a:buSzPts val="2200"/>
              <a:buNone/>
              <a:defRPr sz="2200"/>
            </a:lvl5pPr>
            <a:lvl6pPr lvl="5">
              <a:lnSpc>
                <a:spcPct val="100000"/>
              </a:lnSpc>
              <a:spcBef>
                <a:spcPts val="0"/>
              </a:spcBef>
              <a:spcAft>
                <a:spcPts val="0"/>
              </a:spcAft>
              <a:buSzPts val="2200"/>
              <a:buNone/>
              <a:defRPr sz="2200"/>
            </a:lvl6pPr>
            <a:lvl7pPr lvl="6">
              <a:lnSpc>
                <a:spcPct val="100000"/>
              </a:lnSpc>
              <a:spcBef>
                <a:spcPts val="0"/>
              </a:spcBef>
              <a:spcAft>
                <a:spcPts val="0"/>
              </a:spcAft>
              <a:buSzPts val="2200"/>
              <a:buNone/>
              <a:defRPr sz="2200"/>
            </a:lvl7pPr>
            <a:lvl8pPr lvl="7">
              <a:lnSpc>
                <a:spcPct val="100000"/>
              </a:lnSpc>
              <a:spcBef>
                <a:spcPts val="0"/>
              </a:spcBef>
              <a:spcAft>
                <a:spcPts val="0"/>
              </a:spcAft>
              <a:buSzPts val="2200"/>
              <a:buNone/>
              <a:defRPr sz="2200"/>
            </a:lvl8pPr>
            <a:lvl9pPr lvl="8">
              <a:lnSpc>
                <a:spcPct val="100000"/>
              </a:lnSpc>
              <a:spcBef>
                <a:spcPts val="0"/>
              </a:spcBef>
              <a:spcAft>
                <a:spcPts val="0"/>
              </a:spcAft>
              <a:buSzPts val="2200"/>
              <a:buNone/>
              <a:defRPr sz="2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4"/>
        <p:cNvGrpSpPr/>
        <p:nvPr/>
      </p:nvGrpSpPr>
      <p:grpSpPr>
        <a:xfrm>
          <a:off x="0" y="0"/>
          <a:ext cx="0" cy="0"/>
          <a:chOff x="0" y="0"/>
          <a:chExt cx="0" cy="0"/>
        </a:xfrm>
      </p:grpSpPr>
      <p:sp>
        <p:nvSpPr>
          <p:cNvPr id="35" name="Google Shape;3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6" name="Google Shape;3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457200" y="411025"/>
            <a:ext cx="8229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5" name="Google Shape;15;p4"/>
          <p:cNvSpPr txBox="1">
            <a:spLocks noGrp="1"/>
          </p:cNvSpPr>
          <p:nvPr>
            <p:ph type="body" idx="1"/>
          </p:nvPr>
        </p:nvSpPr>
        <p:spPr>
          <a:xfrm>
            <a:off x="457200" y="1988800"/>
            <a:ext cx="8229600" cy="27438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457200" y="411025"/>
            <a:ext cx="8229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9" name="Google Shape;19;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457200" y="411025"/>
            <a:ext cx="8229600" cy="2742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9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2"/>
        <p:cNvGrpSpPr/>
        <p:nvPr/>
      </p:nvGrpSpPr>
      <p:grpSpPr>
        <a:xfrm>
          <a:off x="0" y="0"/>
          <a:ext cx="0" cy="0"/>
          <a:chOff x="0" y="0"/>
          <a:chExt cx="0" cy="0"/>
        </a:xfrm>
      </p:grpSpPr>
      <p:sp>
        <p:nvSpPr>
          <p:cNvPr id="23" name="Google Shape;2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4" name="Google Shape;2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7"/>
        <p:cNvGrpSpPr/>
        <p:nvPr/>
      </p:nvGrpSpPr>
      <p:grpSpPr>
        <a:xfrm>
          <a:off x="0" y="0"/>
          <a:ext cx="0" cy="0"/>
          <a:chOff x="0" y="0"/>
          <a:chExt cx="0" cy="0"/>
        </a:xfrm>
      </p:grpSpPr>
      <p:sp>
        <p:nvSpPr>
          <p:cNvPr id="28" name="Google Shape;28;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0" name="Google Shape;3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1" name="Google Shape;3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2"/>
        <p:cNvGrpSpPr/>
        <p:nvPr/>
      </p:nvGrpSpPr>
      <p:grpSpPr>
        <a:xfrm>
          <a:off x="0" y="0"/>
          <a:ext cx="0" cy="0"/>
          <a:chOff x="0" y="0"/>
          <a:chExt cx="0" cy="0"/>
        </a:xfrm>
      </p:grpSpPr>
      <p:sp>
        <p:nvSpPr>
          <p:cNvPr id="33" name="Google Shape;3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411025"/>
            <a:ext cx="82296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57200" y="1988800"/>
            <a:ext cx="8229600" cy="27438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
          <p15:clr>
            <a:srgbClr val="EA4335"/>
          </p15:clr>
        </p15:guide>
        <p15:guide id="2" orient="horz" pos="259">
          <p15:clr>
            <a:srgbClr val="EA4335"/>
          </p15:clr>
        </p15:guide>
        <p15:guide id="3" pos="5472">
          <p15:clr>
            <a:srgbClr val="EA4335"/>
          </p15:clr>
        </p15:guide>
        <p15:guide id="4" orient="horz" pos="2981">
          <p15:clr>
            <a:srgbClr val="EA4335"/>
          </p15:clr>
        </p15:guide>
        <p15:guide id="5" pos="2880">
          <p15:clr>
            <a:srgbClr val="EA4335"/>
          </p15:clr>
        </p15:guide>
        <p15:guide id="6" pos="1584">
          <p15:clr>
            <a:srgbClr val="EA4335"/>
          </p15:clr>
        </p15:guide>
        <p15:guide id="7" pos="4176">
          <p15:clr>
            <a:srgbClr val="EA4335"/>
          </p15:clr>
        </p15:guide>
        <p15:guide id="8" orient="horz" pos="162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5"/>
          <p:cNvSpPr txBox="1">
            <a:spLocks noGrp="1"/>
          </p:cNvSpPr>
          <p:nvPr>
            <p:ph type="subTitle" idx="1"/>
          </p:nvPr>
        </p:nvSpPr>
        <p:spPr>
          <a:xfrm>
            <a:off x="521653" y="3935250"/>
            <a:ext cx="3857700" cy="424500"/>
          </a:xfrm>
          <a:prstGeom prst="rect">
            <a:avLst/>
          </a:prstGeom>
        </p:spPr>
        <p:txBody>
          <a:bodyPr spcFirstLastPara="1" wrap="square" lIns="91425" tIns="91425" rIns="91425" bIns="91425" anchor="t" anchorCtr="0">
            <a:noAutofit/>
          </a:bodyPr>
          <a:lstStyle/>
          <a:p>
            <a:pPr marL="0" indent="0"/>
            <a:r>
              <a:rPr lang="en-CA" b="1" dirty="0">
                <a:solidFill>
                  <a:srgbClr val="5D8994"/>
                </a:solidFill>
                <a:latin typeface=""/>
              </a:rPr>
              <a:t>Muna Farah </a:t>
            </a:r>
            <a:endParaRPr lang="en" b="1" dirty="0">
              <a:solidFill>
                <a:srgbClr val="5D8994"/>
              </a:solidFill>
              <a:latin typeface=""/>
            </a:endParaRPr>
          </a:p>
          <a:p>
            <a:pPr marL="0" lvl="0" indent="0" algn="l" rtl="0">
              <a:spcBef>
                <a:spcPts val="0"/>
              </a:spcBef>
              <a:spcAft>
                <a:spcPts val="0"/>
              </a:spcAft>
              <a:buNone/>
            </a:pPr>
            <a:r>
              <a:rPr lang="en" dirty="0">
                <a:solidFill>
                  <a:srgbClr val="5D8994"/>
                </a:solidFill>
                <a:latin typeface=""/>
              </a:rPr>
              <a:t>October 6</a:t>
            </a:r>
            <a:r>
              <a:rPr lang="en" baseline="30000" dirty="0">
                <a:solidFill>
                  <a:srgbClr val="5D8994"/>
                </a:solidFill>
                <a:latin typeface=""/>
              </a:rPr>
              <a:t>th</a:t>
            </a:r>
            <a:r>
              <a:rPr lang="en" dirty="0">
                <a:solidFill>
                  <a:srgbClr val="5D8994"/>
                </a:solidFill>
                <a:latin typeface=""/>
              </a:rPr>
              <a:t>, 2023</a:t>
            </a:r>
            <a:endParaRPr dirty="0">
              <a:solidFill>
                <a:srgbClr val="5D8994"/>
              </a:solidFill>
              <a:latin typeface=""/>
            </a:endParaRPr>
          </a:p>
        </p:txBody>
      </p:sp>
      <p:sp>
        <p:nvSpPr>
          <p:cNvPr id="47" name="Google Shape;47;p15"/>
          <p:cNvSpPr txBox="1">
            <a:spLocks noGrp="1"/>
          </p:cNvSpPr>
          <p:nvPr>
            <p:ph type="ctrTitle"/>
          </p:nvPr>
        </p:nvSpPr>
        <p:spPr>
          <a:xfrm>
            <a:off x="63866" y="933032"/>
            <a:ext cx="5805272" cy="293034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CA" sz="4800" dirty="0">
                <a:solidFill>
                  <a:srgbClr val="93ACCA"/>
                </a:solidFill>
              </a:rPr>
              <a:t>Disability Ethics of Newcomers </a:t>
            </a:r>
            <a:endParaRPr sz="4800" dirty="0">
              <a:solidFill>
                <a:srgbClr val="93ACCA"/>
              </a:solidFill>
            </a:endParaRPr>
          </a:p>
        </p:txBody>
      </p:sp>
      <p:sp>
        <p:nvSpPr>
          <p:cNvPr id="48" name="Google Shape;48;p15"/>
          <p:cNvSpPr/>
          <p:nvPr/>
        </p:nvSpPr>
        <p:spPr>
          <a:xfrm rot="1713762">
            <a:off x="8048310" y="483239"/>
            <a:ext cx="373337" cy="340873"/>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5"/>
          <p:cNvSpPr/>
          <p:nvPr/>
        </p:nvSpPr>
        <p:spPr>
          <a:xfrm rot="900000">
            <a:off x="6242789" y="56193"/>
            <a:ext cx="3400425" cy="1285875"/>
          </a:xfrm>
          <a:prstGeom prst="flowChartOffpageConnector">
            <a:avLst/>
          </a:prstGeom>
          <a:solidFill>
            <a:schemeClr val="accent1"/>
          </a:solidFill>
          <a:ln>
            <a:noFill/>
          </a:ln>
          <a:effectLst>
            <a:outerShdw blurRad="57150" dist="19050" dir="5400000" algn="bl" rotWithShape="0">
              <a:srgbClr val="000000">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5"/>
          <p:cNvSpPr/>
          <p:nvPr/>
        </p:nvSpPr>
        <p:spPr>
          <a:xfrm rot="900000">
            <a:off x="5909980" y="1298253"/>
            <a:ext cx="3400425" cy="1285875"/>
          </a:xfrm>
          <a:prstGeom prst="flowChartOffpageConnector">
            <a:avLst/>
          </a:prstGeom>
          <a:solidFill>
            <a:schemeClr val="accent2"/>
          </a:solidFill>
          <a:ln>
            <a:noFill/>
          </a:ln>
          <a:effectLst>
            <a:outerShdw blurRad="57150" dist="19050" dir="5400000" algn="bl" rotWithShape="0">
              <a:srgbClr val="000000">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5"/>
          <p:cNvSpPr/>
          <p:nvPr/>
        </p:nvSpPr>
        <p:spPr>
          <a:xfrm rot="900000">
            <a:off x="5577171" y="2540313"/>
            <a:ext cx="3400425" cy="1285875"/>
          </a:xfrm>
          <a:prstGeom prst="flowChartOffpageConnector">
            <a:avLst/>
          </a:prstGeom>
          <a:solidFill>
            <a:schemeClr val="accent3"/>
          </a:solidFill>
          <a:ln>
            <a:noFill/>
          </a:ln>
          <a:effectLst>
            <a:outerShdw blurRad="57150" dist="19050" dir="5400000" algn="bl" rotWithShape="0">
              <a:srgbClr val="000000">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5"/>
          <p:cNvSpPr/>
          <p:nvPr/>
        </p:nvSpPr>
        <p:spPr>
          <a:xfrm rot="900000">
            <a:off x="5244362" y="3782372"/>
            <a:ext cx="3400425" cy="1285875"/>
          </a:xfrm>
          <a:prstGeom prst="flowChartOffpageConnector">
            <a:avLst/>
          </a:prstGeom>
          <a:solidFill>
            <a:schemeClr val="accent4"/>
          </a:solidFill>
          <a:ln>
            <a:noFill/>
          </a:ln>
          <a:effectLst>
            <a:outerShdw blurRad="57150" dist="19050" dir="5400000" algn="bl" rotWithShape="0">
              <a:srgbClr val="000000">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5"/>
          <p:cNvSpPr txBox="1"/>
          <p:nvPr/>
        </p:nvSpPr>
        <p:spPr>
          <a:xfrm rot="900066">
            <a:off x="6276732" y="60724"/>
            <a:ext cx="3400589" cy="1023958"/>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dirty="0">
              <a:solidFill>
                <a:srgbClr val="CBDCF3"/>
              </a:solidFill>
              <a:latin typeface="Roboto"/>
              <a:ea typeface="Roboto"/>
              <a:cs typeface="Roboto"/>
              <a:sym typeface="Roboto"/>
            </a:endParaRPr>
          </a:p>
        </p:txBody>
      </p:sp>
      <p:sp>
        <p:nvSpPr>
          <p:cNvPr id="54" name="Google Shape;54;p15"/>
          <p:cNvSpPr txBox="1"/>
          <p:nvPr/>
        </p:nvSpPr>
        <p:spPr>
          <a:xfrm rot="900066">
            <a:off x="5943923" y="1302784"/>
            <a:ext cx="3400589" cy="1023958"/>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rgbClr val="BECEE6"/>
              </a:solidFill>
              <a:latin typeface="Roboto"/>
              <a:ea typeface="Roboto"/>
              <a:cs typeface="Roboto"/>
              <a:sym typeface="Roboto"/>
            </a:endParaRPr>
          </a:p>
        </p:txBody>
      </p:sp>
      <p:sp>
        <p:nvSpPr>
          <p:cNvPr id="55" name="Google Shape;55;p15"/>
          <p:cNvSpPr txBox="1"/>
          <p:nvPr/>
        </p:nvSpPr>
        <p:spPr>
          <a:xfrm rot="900066">
            <a:off x="5611078" y="2544834"/>
            <a:ext cx="3400589" cy="1023958"/>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rgbClr val="D9F3FA"/>
              </a:solidFill>
              <a:latin typeface="Roboto"/>
              <a:ea typeface="Roboto"/>
              <a:cs typeface="Roboto"/>
              <a:sym typeface="Roboto"/>
            </a:endParaRPr>
          </a:p>
        </p:txBody>
      </p:sp>
      <p:sp>
        <p:nvSpPr>
          <p:cNvPr id="56" name="Google Shape;56;p15"/>
          <p:cNvSpPr txBox="1"/>
          <p:nvPr/>
        </p:nvSpPr>
        <p:spPr>
          <a:xfrm rot="900066">
            <a:off x="5278269" y="3786894"/>
            <a:ext cx="3400589" cy="1023958"/>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rgbClr val="DEF8FF"/>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718;p34">
            <a:extLst>
              <a:ext uri="{FF2B5EF4-FFF2-40B4-BE49-F238E27FC236}">
                <a16:creationId xmlns:a16="http://schemas.microsoft.com/office/drawing/2014/main" id="{06405599-0EF5-ABF9-FE00-949B5F08332D}"/>
              </a:ext>
            </a:extLst>
          </p:cNvPr>
          <p:cNvSpPr txBox="1">
            <a:spLocks noGrp="1"/>
          </p:cNvSpPr>
          <p:nvPr>
            <p:ph type="title"/>
          </p:nvPr>
        </p:nvSpPr>
        <p:spPr>
          <a:xfrm>
            <a:off x="359229" y="232683"/>
            <a:ext cx="8229600" cy="47187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CA" sz="3500" dirty="0">
                <a:solidFill>
                  <a:srgbClr val="93ACCA"/>
                </a:solidFill>
              </a:rPr>
              <a:t>SOLUTIONS</a:t>
            </a:r>
          </a:p>
        </p:txBody>
      </p:sp>
      <p:sp>
        <p:nvSpPr>
          <p:cNvPr id="5" name="Google Shape;152;p19">
            <a:extLst>
              <a:ext uri="{FF2B5EF4-FFF2-40B4-BE49-F238E27FC236}">
                <a16:creationId xmlns:a16="http://schemas.microsoft.com/office/drawing/2014/main" id="{D57CB5F4-97C5-91A9-9CC1-17011DB555C8}"/>
              </a:ext>
            </a:extLst>
          </p:cNvPr>
          <p:cNvSpPr/>
          <p:nvPr/>
        </p:nvSpPr>
        <p:spPr>
          <a:xfrm>
            <a:off x="603504" y="947057"/>
            <a:ext cx="7985325" cy="4127863"/>
          </a:xfrm>
          <a:custGeom>
            <a:avLst/>
            <a:gdLst/>
            <a:ahLst/>
            <a:cxnLst/>
            <a:rect l="l" t="t" r="r" b="b"/>
            <a:pathLst>
              <a:path w="2085" h="1142" extrusionOk="0">
                <a:moveTo>
                  <a:pt x="2085" y="0"/>
                </a:moveTo>
                <a:lnTo>
                  <a:pt x="0" y="0"/>
                </a:lnTo>
                <a:lnTo>
                  <a:pt x="0" y="798"/>
                </a:lnTo>
                <a:lnTo>
                  <a:pt x="1591" y="798"/>
                </a:lnTo>
                <a:lnTo>
                  <a:pt x="1763" y="1142"/>
                </a:lnTo>
                <a:lnTo>
                  <a:pt x="1935" y="798"/>
                </a:lnTo>
                <a:lnTo>
                  <a:pt x="2085" y="798"/>
                </a:lnTo>
                <a:lnTo>
                  <a:pt x="2085" y="0"/>
                </a:lnTo>
                <a:close/>
              </a:path>
            </a:pathLst>
          </a:custGeom>
          <a:solidFill>
            <a:schemeClr val="accent1"/>
          </a:solidFill>
          <a:ln w="19050" cap="flat" cmpd="sng">
            <a:noFill/>
            <a:prstDash val="solid"/>
            <a:round/>
            <a:headEnd type="none" w="sm" len="sm"/>
            <a:tailEnd type="none" w="sm" len="sm"/>
          </a:ln>
          <a:effectLst>
            <a:outerShdw blurRad="57150" dist="19050" dir="5400000" algn="bl" rotWithShape="0">
              <a:srgbClr val="000000">
                <a:alpha val="28000"/>
              </a:srgbClr>
            </a:outerShdw>
          </a:effectLst>
        </p:spPr>
        <p:txBody>
          <a:bodyPr spcFirstLastPara="1" wrap="square" lIns="91425" tIns="45700" rIns="91425" bIns="45700" anchor="t" anchorCtr="0">
            <a:noAutofit/>
          </a:bodyPr>
          <a:lstStyle/>
          <a:p>
            <a:pPr marL="342900" lvl="0" indent="-342900">
              <a:buClr>
                <a:schemeClr val="bg1"/>
              </a:buClr>
              <a:buFont typeface="+mj-lt"/>
              <a:buAutoNum type="arabicPeriod" startAt="5"/>
              <a:tabLst>
                <a:tab pos="457200" algn="l"/>
              </a:tabLst>
            </a:pPr>
            <a:endParaRPr lang="en-CA" b="1" kern="100" dirty="0">
              <a:solidFill>
                <a:schemeClr val="bg1"/>
              </a:solidFill>
              <a:effectLst/>
              <a:latin typeface=""/>
              <a:ea typeface="Calibri" panose="020F0502020204030204" pitchFamily="34" charset="0"/>
              <a:cs typeface="Times New Roman" panose="02020603050405020304" pitchFamily="18" charset="0"/>
            </a:endParaRPr>
          </a:p>
          <a:p>
            <a:pPr marL="342900" lvl="0" indent="-342900">
              <a:buClr>
                <a:schemeClr val="bg1"/>
              </a:buClr>
              <a:buFont typeface="+mj-lt"/>
              <a:buAutoNum type="arabicPeriod" startAt="5"/>
              <a:tabLst>
                <a:tab pos="457200" algn="l"/>
              </a:tabLst>
            </a:pPr>
            <a:r>
              <a:rPr lang="en-CA" b="1" kern="100" dirty="0">
                <a:solidFill>
                  <a:schemeClr val="bg1"/>
                </a:solidFill>
                <a:effectLst/>
                <a:latin typeface=""/>
                <a:ea typeface="Calibri" panose="020F0502020204030204" pitchFamily="34" charset="0"/>
                <a:cs typeface="Times New Roman" panose="02020603050405020304" pitchFamily="18" charset="0"/>
              </a:rPr>
              <a:t>Tailored Educational Support:</a:t>
            </a:r>
            <a:endParaRPr lang="en-CA" kern="100" dirty="0">
              <a:solidFill>
                <a:schemeClr val="bg1"/>
              </a:solidFill>
              <a:effectLst/>
              <a:latin typeface=""/>
              <a:ea typeface="Calibri" panose="020F0502020204030204" pitchFamily="34" charset="0"/>
              <a:cs typeface="Times New Roman" panose="02020603050405020304" pitchFamily="18" charset="0"/>
            </a:endParaRPr>
          </a:p>
          <a:p>
            <a:pPr marL="800100" lvl="1" indent="-342900">
              <a:buClr>
                <a:schemeClr val="bg1"/>
              </a:buClr>
              <a:buSzPct val="100000"/>
              <a:buFont typeface="Arial" panose="020B0604020202020204" pitchFamily="34" charset="0"/>
              <a:buChar char="•"/>
              <a:tabLst>
                <a:tab pos="914400" algn="l"/>
              </a:tabLst>
            </a:pPr>
            <a:r>
              <a:rPr lang="en-CA" kern="100" dirty="0">
                <a:solidFill>
                  <a:schemeClr val="bg1"/>
                </a:solidFill>
                <a:effectLst/>
                <a:latin typeface=""/>
                <a:ea typeface="Calibri" panose="020F0502020204030204" pitchFamily="34" charset="0"/>
                <a:cs typeface="Times New Roman" panose="02020603050405020304" pitchFamily="18" charset="0"/>
              </a:rPr>
              <a:t>Develop Individualized Education Plans (IEPs) that account for cultural and religious practices and preferences, while still meeting educational goals.</a:t>
            </a:r>
          </a:p>
          <a:p>
            <a:pPr marL="800100" lvl="1" indent="-342900">
              <a:buClr>
                <a:schemeClr val="bg1"/>
              </a:buClr>
              <a:buSzPct val="100000"/>
              <a:buFont typeface="Arial" panose="020B0604020202020204" pitchFamily="34" charset="0"/>
              <a:buChar char="•"/>
              <a:tabLst>
                <a:tab pos="914400" algn="l"/>
              </a:tabLst>
            </a:pPr>
            <a:r>
              <a:rPr lang="en-CA" kern="100" dirty="0">
                <a:solidFill>
                  <a:schemeClr val="bg1"/>
                </a:solidFill>
                <a:effectLst/>
                <a:latin typeface=""/>
                <a:ea typeface="Calibri" panose="020F0502020204030204" pitchFamily="34" charset="0"/>
                <a:cs typeface="Times New Roman" panose="02020603050405020304" pitchFamily="18" charset="0"/>
              </a:rPr>
              <a:t>Collaborate with families to incorporate culturally appropriate teaching methods and materials.</a:t>
            </a:r>
          </a:p>
          <a:p>
            <a:pPr marL="800100" lvl="1" indent="-342900">
              <a:buClr>
                <a:schemeClr val="bg1"/>
              </a:buClr>
              <a:buSzPct val="100000"/>
              <a:buFont typeface="Arial" panose="020B0604020202020204" pitchFamily="34" charset="0"/>
              <a:buChar char="•"/>
              <a:tabLst>
                <a:tab pos="914400" algn="l"/>
              </a:tabLst>
            </a:pPr>
            <a:endParaRPr lang="en-CA" b="1" kern="100" dirty="0">
              <a:solidFill>
                <a:schemeClr val="bg1"/>
              </a:solidFill>
              <a:effectLst/>
              <a:latin typeface=""/>
              <a:ea typeface="Calibri" panose="020F0502020204030204" pitchFamily="34" charset="0"/>
              <a:cs typeface="Times New Roman" panose="02020603050405020304" pitchFamily="18" charset="0"/>
            </a:endParaRPr>
          </a:p>
          <a:p>
            <a:pPr marL="342900" lvl="0" indent="-342900">
              <a:buClr>
                <a:schemeClr val="bg1"/>
              </a:buClr>
              <a:buFont typeface="+mj-lt"/>
              <a:buAutoNum type="arabicPeriod" startAt="6"/>
              <a:tabLst>
                <a:tab pos="457200" algn="l"/>
              </a:tabLst>
            </a:pPr>
            <a:r>
              <a:rPr lang="en-CA" b="1" kern="100" dirty="0">
                <a:solidFill>
                  <a:schemeClr val="bg1"/>
                </a:solidFill>
                <a:effectLst/>
                <a:latin typeface=""/>
                <a:ea typeface="Calibri" panose="020F0502020204030204" pitchFamily="34" charset="0"/>
                <a:cs typeface="Times New Roman" panose="02020603050405020304" pitchFamily="18" charset="0"/>
              </a:rPr>
              <a:t>Awareness and Advocacy:</a:t>
            </a:r>
            <a:endParaRPr lang="en-CA" kern="100" dirty="0">
              <a:solidFill>
                <a:schemeClr val="bg1"/>
              </a:solidFill>
              <a:effectLst/>
              <a:latin typeface=""/>
              <a:ea typeface="Calibri" panose="020F0502020204030204" pitchFamily="34" charset="0"/>
              <a:cs typeface="Times New Roman" panose="02020603050405020304" pitchFamily="18" charset="0"/>
            </a:endParaRPr>
          </a:p>
          <a:p>
            <a:pPr marL="742950" lvl="1" indent="-285750">
              <a:buClr>
                <a:schemeClr val="bg1"/>
              </a:buClr>
              <a:buSzPct val="100000"/>
              <a:buFont typeface="Arial" panose="020B0604020202020204" pitchFamily="34" charset="0"/>
              <a:buChar char="•"/>
              <a:tabLst>
                <a:tab pos="914400" algn="l"/>
              </a:tabLst>
            </a:pPr>
            <a:r>
              <a:rPr lang="en-CA" kern="100" dirty="0">
                <a:solidFill>
                  <a:schemeClr val="bg1"/>
                </a:solidFill>
                <a:effectLst/>
                <a:latin typeface=""/>
                <a:ea typeface="Calibri" panose="020F0502020204030204" pitchFamily="34" charset="0"/>
                <a:cs typeface="Times New Roman" panose="02020603050405020304" pitchFamily="18" charset="0"/>
              </a:rPr>
              <a:t>Conduct awareness campaigns to reduce stigma surrounding intellectual disabilities within culturally diverse communities.</a:t>
            </a:r>
          </a:p>
          <a:p>
            <a:pPr marL="742950" lvl="1" indent="-285750">
              <a:buClr>
                <a:schemeClr val="bg1"/>
              </a:buClr>
              <a:buSzPct val="100000"/>
              <a:buFont typeface="Arial" panose="020B0604020202020204" pitchFamily="34" charset="0"/>
              <a:buChar char="•"/>
              <a:tabLst>
                <a:tab pos="914400" algn="l"/>
              </a:tabLst>
            </a:pPr>
            <a:r>
              <a:rPr lang="en-CA" kern="100" dirty="0">
                <a:solidFill>
                  <a:schemeClr val="bg1"/>
                </a:solidFill>
                <a:effectLst/>
                <a:latin typeface=""/>
                <a:ea typeface="Calibri" panose="020F0502020204030204" pitchFamily="34" charset="0"/>
                <a:cs typeface="Times New Roman" panose="02020603050405020304" pitchFamily="18" charset="0"/>
              </a:rPr>
              <a:t>Encourage advocacy groups to include representatives from various cultural and religious backgrounds to address specific needs and challenges.</a:t>
            </a:r>
          </a:p>
          <a:p>
            <a:pPr marL="457200" lvl="1">
              <a:buClr>
                <a:schemeClr val="bg1"/>
              </a:buClr>
              <a:buSzPct val="100000"/>
              <a:tabLst>
                <a:tab pos="914400" algn="l"/>
              </a:tabLst>
            </a:pPr>
            <a:endParaRPr lang="en-CA" kern="100" dirty="0">
              <a:solidFill>
                <a:schemeClr val="bg1"/>
              </a:solidFill>
              <a:effectLst/>
              <a:latin typeface=""/>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0999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718;p34">
            <a:extLst>
              <a:ext uri="{FF2B5EF4-FFF2-40B4-BE49-F238E27FC236}">
                <a16:creationId xmlns:a16="http://schemas.microsoft.com/office/drawing/2014/main" id="{06405599-0EF5-ABF9-FE00-949B5F08332D}"/>
              </a:ext>
            </a:extLst>
          </p:cNvPr>
          <p:cNvSpPr txBox="1">
            <a:spLocks noGrp="1"/>
          </p:cNvSpPr>
          <p:nvPr>
            <p:ph type="title"/>
          </p:nvPr>
        </p:nvSpPr>
        <p:spPr>
          <a:xfrm>
            <a:off x="359229" y="232683"/>
            <a:ext cx="8229600" cy="47187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CA" sz="3500" dirty="0">
                <a:solidFill>
                  <a:srgbClr val="93ACCA"/>
                </a:solidFill>
              </a:rPr>
              <a:t>SOLUTIONS</a:t>
            </a:r>
          </a:p>
        </p:txBody>
      </p:sp>
      <p:sp>
        <p:nvSpPr>
          <p:cNvPr id="5" name="Google Shape;152;p19">
            <a:extLst>
              <a:ext uri="{FF2B5EF4-FFF2-40B4-BE49-F238E27FC236}">
                <a16:creationId xmlns:a16="http://schemas.microsoft.com/office/drawing/2014/main" id="{D57CB5F4-97C5-91A9-9CC1-17011DB555C8}"/>
              </a:ext>
            </a:extLst>
          </p:cNvPr>
          <p:cNvSpPr/>
          <p:nvPr/>
        </p:nvSpPr>
        <p:spPr>
          <a:xfrm>
            <a:off x="548640" y="947057"/>
            <a:ext cx="8138160" cy="3560935"/>
          </a:xfrm>
          <a:custGeom>
            <a:avLst/>
            <a:gdLst/>
            <a:ahLst/>
            <a:cxnLst/>
            <a:rect l="l" t="t" r="r" b="b"/>
            <a:pathLst>
              <a:path w="2085" h="1142" extrusionOk="0">
                <a:moveTo>
                  <a:pt x="2085" y="0"/>
                </a:moveTo>
                <a:lnTo>
                  <a:pt x="0" y="0"/>
                </a:lnTo>
                <a:lnTo>
                  <a:pt x="0" y="798"/>
                </a:lnTo>
                <a:lnTo>
                  <a:pt x="1591" y="798"/>
                </a:lnTo>
                <a:lnTo>
                  <a:pt x="1763" y="1142"/>
                </a:lnTo>
                <a:lnTo>
                  <a:pt x="1935" y="798"/>
                </a:lnTo>
                <a:lnTo>
                  <a:pt x="2085" y="798"/>
                </a:lnTo>
                <a:lnTo>
                  <a:pt x="2085" y="0"/>
                </a:lnTo>
                <a:close/>
              </a:path>
            </a:pathLst>
          </a:custGeom>
          <a:solidFill>
            <a:schemeClr val="accent1"/>
          </a:solidFill>
          <a:ln w="19050" cap="flat" cmpd="sng">
            <a:noFill/>
            <a:prstDash val="solid"/>
            <a:round/>
            <a:headEnd type="none" w="sm" len="sm"/>
            <a:tailEnd type="none" w="sm" len="sm"/>
          </a:ln>
          <a:effectLst>
            <a:outerShdw blurRad="57150" dist="19050" dir="5400000" algn="bl" rotWithShape="0">
              <a:srgbClr val="000000">
                <a:alpha val="28000"/>
              </a:srgbClr>
            </a:outerShdw>
          </a:effectLst>
        </p:spPr>
        <p:txBody>
          <a:bodyPr spcFirstLastPara="1" wrap="square" lIns="91425" tIns="45700" rIns="91425" bIns="45700" anchor="t" anchorCtr="0">
            <a:noAutofit/>
          </a:bodyPr>
          <a:lstStyle/>
          <a:p>
            <a:pPr marL="342900" lvl="0" indent="-342900">
              <a:buClr>
                <a:schemeClr val="bg1"/>
              </a:buClr>
              <a:buFont typeface="+mj-lt"/>
              <a:buAutoNum type="arabicPeriod" startAt="7"/>
              <a:tabLst>
                <a:tab pos="457200" algn="l"/>
              </a:tabLst>
            </a:pPr>
            <a:endParaRPr lang="en-CA" b="1" kern="100" dirty="0">
              <a:solidFill>
                <a:schemeClr val="bg1"/>
              </a:solidFill>
              <a:effectLst/>
              <a:latin typeface=""/>
              <a:ea typeface="Calibri" panose="020F0502020204030204" pitchFamily="34" charset="0"/>
              <a:cs typeface="Times New Roman" panose="02020603050405020304" pitchFamily="18" charset="0"/>
            </a:endParaRPr>
          </a:p>
          <a:p>
            <a:pPr marL="342900" lvl="0" indent="-342900">
              <a:buClr>
                <a:schemeClr val="bg1"/>
              </a:buClr>
              <a:buFont typeface="+mj-lt"/>
              <a:buAutoNum type="arabicPeriod" startAt="7"/>
              <a:tabLst>
                <a:tab pos="457200" algn="l"/>
              </a:tabLst>
            </a:pPr>
            <a:r>
              <a:rPr lang="en-CA" b="1" kern="100" dirty="0">
                <a:solidFill>
                  <a:schemeClr val="bg1"/>
                </a:solidFill>
                <a:effectLst/>
                <a:latin typeface=""/>
                <a:ea typeface="Calibri" panose="020F0502020204030204" pitchFamily="34" charset="0"/>
                <a:cs typeface="Times New Roman" panose="02020603050405020304" pitchFamily="18" charset="0"/>
              </a:rPr>
              <a:t>Policy and Service Adaptation:</a:t>
            </a:r>
            <a:endParaRPr lang="en-CA" kern="100" dirty="0">
              <a:solidFill>
                <a:schemeClr val="bg1"/>
              </a:solidFill>
              <a:effectLst/>
              <a:latin typeface=""/>
              <a:ea typeface="Calibri" panose="020F0502020204030204" pitchFamily="34" charset="0"/>
              <a:cs typeface="Times New Roman" panose="02020603050405020304" pitchFamily="18" charset="0"/>
            </a:endParaRPr>
          </a:p>
          <a:p>
            <a:pPr marL="742950" lvl="1" indent="-285750">
              <a:buClr>
                <a:schemeClr val="bg1"/>
              </a:buClr>
              <a:buSzPct val="100000"/>
              <a:buFont typeface="Arial" panose="020B0604020202020204" pitchFamily="34" charset="0"/>
              <a:buChar char="•"/>
              <a:tabLst>
                <a:tab pos="914400" algn="l"/>
              </a:tabLst>
            </a:pPr>
            <a:r>
              <a:rPr lang="en-CA" kern="100" dirty="0">
                <a:solidFill>
                  <a:schemeClr val="bg1"/>
                </a:solidFill>
                <a:effectLst/>
                <a:latin typeface=""/>
                <a:ea typeface="Calibri" panose="020F0502020204030204" pitchFamily="34" charset="0"/>
                <a:cs typeface="Times New Roman" panose="02020603050405020304" pitchFamily="18" charset="0"/>
              </a:rPr>
              <a:t>Review and adapt government policies and service guidelines to accommodate the unique needs of newcomers with intellectual disabilities.</a:t>
            </a:r>
          </a:p>
          <a:p>
            <a:pPr marL="742950" lvl="1" indent="-285750">
              <a:buClr>
                <a:schemeClr val="bg1"/>
              </a:buClr>
              <a:buSzPct val="100000"/>
              <a:buFont typeface="Arial" panose="020B0604020202020204" pitchFamily="34" charset="0"/>
              <a:buChar char="•"/>
              <a:tabLst>
                <a:tab pos="914400" algn="l"/>
              </a:tabLst>
            </a:pPr>
            <a:r>
              <a:rPr lang="en-CA" kern="100" dirty="0">
                <a:solidFill>
                  <a:schemeClr val="bg1"/>
                </a:solidFill>
                <a:effectLst/>
                <a:latin typeface=""/>
                <a:ea typeface="Calibri" panose="020F0502020204030204" pitchFamily="34" charset="0"/>
                <a:cs typeface="Times New Roman" panose="02020603050405020304" pitchFamily="18" charset="0"/>
              </a:rPr>
              <a:t>Allocate resources to fund culturally sensitive programs and services.</a:t>
            </a:r>
          </a:p>
          <a:p>
            <a:pPr marL="742950" lvl="1" indent="-285750">
              <a:buClr>
                <a:schemeClr val="bg1"/>
              </a:buClr>
              <a:buSzPct val="100000"/>
              <a:buFont typeface="Arial" panose="020B0604020202020204" pitchFamily="34" charset="0"/>
              <a:buChar char="•"/>
              <a:tabLst>
                <a:tab pos="914400" algn="l"/>
              </a:tabLst>
            </a:pPr>
            <a:endParaRPr lang="en-CA" kern="100" dirty="0">
              <a:solidFill>
                <a:schemeClr val="bg1"/>
              </a:solidFill>
              <a:latin typeface=""/>
              <a:ea typeface="Calibri" panose="020F0502020204030204" pitchFamily="34" charset="0"/>
              <a:cs typeface="Times New Roman" panose="02020603050405020304" pitchFamily="18" charset="0"/>
            </a:endParaRPr>
          </a:p>
          <a:p>
            <a:pPr marL="342900" lvl="0" indent="-342900">
              <a:buClr>
                <a:schemeClr val="bg1"/>
              </a:buClr>
              <a:buFont typeface="+mj-lt"/>
              <a:buAutoNum type="arabicPeriod" startAt="8"/>
              <a:tabLst>
                <a:tab pos="457200" algn="l"/>
              </a:tabLst>
            </a:pPr>
            <a:r>
              <a:rPr lang="en-CA" b="1" kern="100" dirty="0">
                <a:solidFill>
                  <a:schemeClr val="bg1"/>
                </a:solidFill>
                <a:effectLst/>
                <a:latin typeface=""/>
                <a:ea typeface="Calibri" panose="020F0502020204030204" pitchFamily="34" charset="0"/>
                <a:cs typeface="Times New Roman" panose="02020603050405020304" pitchFamily="18" charset="0"/>
              </a:rPr>
              <a:t>Research and Data Collection:</a:t>
            </a:r>
            <a:endParaRPr lang="en-CA" kern="100" dirty="0">
              <a:solidFill>
                <a:schemeClr val="bg1"/>
              </a:solidFill>
              <a:effectLst/>
              <a:latin typeface=""/>
              <a:ea typeface="Calibri" panose="020F0502020204030204" pitchFamily="34" charset="0"/>
              <a:cs typeface="Times New Roman" panose="02020603050405020304" pitchFamily="18" charset="0"/>
            </a:endParaRPr>
          </a:p>
          <a:p>
            <a:pPr marL="742950" lvl="1" indent="-285750">
              <a:buClr>
                <a:schemeClr val="bg1"/>
              </a:buClr>
              <a:buSzPct val="100000"/>
              <a:buFont typeface="Arial" panose="020B0604020202020204" pitchFamily="34" charset="0"/>
              <a:buChar char="•"/>
              <a:tabLst>
                <a:tab pos="914400" algn="l"/>
              </a:tabLst>
            </a:pPr>
            <a:r>
              <a:rPr lang="en-CA" kern="100" dirty="0">
                <a:solidFill>
                  <a:schemeClr val="bg1"/>
                </a:solidFill>
                <a:effectLst/>
                <a:latin typeface=""/>
                <a:ea typeface="Calibri" panose="020F0502020204030204" pitchFamily="34" charset="0"/>
                <a:cs typeface="Times New Roman" panose="02020603050405020304" pitchFamily="18" charset="0"/>
              </a:rPr>
              <a:t>Collect data on the experiences and outcomes of newcomers with intellectual disabilities, with a focus on cultural and religious aspects.</a:t>
            </a:r>
          </a:p>
          <a:p>
            <a:pPr marL="742950" lvl="1" indent="-285750">
              <a:buClr>
                <a:schemeClr val="bg1"/>
              </a:buClr>
              <a:buSzPct val="100000"/>
              <a:buFont typeface="Arial" panose="020B0604020202020204" pitchFamily="34" charset="0"/>
              <a:buChar char="•"/>
              <a:tabLst>
                <a:tab pos="914400" algn="l"/>
              </a:tabLst>
            </a:pPr>
            <a:r>
              <a:rPr lang="en-CA" kern="100" dirty="0">
                <a:solidFill>
                  <a:schemeClr val="bg1"/>
                </a:solidFill>
                <a:effectLst/>
                <a:latin typeface=""/>
                <a:ea typeface="Calibri" panose="020F0502020204030204" pitchFamily="34" charset="0"/>
                <a:cs typeface="Times New Roman" panose="02020603050405020304" pitchFamily="18" charset="0"/>
              </a:rPr>
              <a:t>Use research findings to inform policies and strategies for improved support.</a:t>
            </a:r>
          </a:p>
          <a:p>
            <a:pPr marL="742950" lvl="1" indent="-285750">
              <a:buClr>
                <a:schemeClr val="bg1"/>
              </a:buClr>
              <a:buSzPct val="100000"/>
              <a:buFont typeface="Arial" panose="020B0604020202020204" pitchFamily="34" charset="0"/>
              <a:buChar char="•"/>
              <a:tabLst>
                <a:tab pos="914400" algn="l"/>
              </a:tabLst>
            </a:pPr>
            <a:endParaRPr lang="en-CA" kern="100" dirty="0">
              <a:solidFill>
                <a:schemeClr val="bg1"/>
              </a:solidFill>
              <a:effectLst/>
              <a:latin typeface=""/>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2670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718;p34">
            <a:extLst>
              <a:ext uri="{FF2B5EF4-FFF2-40B4-BE49-F238E27FC236}">
                <a16:creationId xmlns:a16="http://schemas.microsoft.com/office/drawing/2014/main" id="{06405599-0EF5-ABF9-FE00-949B5F08332D}"/>
              </a:ext>
            </a:extLst>
          </p:cNvPr>
          <p:cNvSpPr txBox="1">
            <a:spLocks noGrp="1"/>
          </p:cNvSpPr>
          <p:nvPr>
            <p:ph type="title"/>
          </p:nvPr>
        </p:nvSpPr>
        <p:spPr>
          <a:xfrm>
            <a:off x="359229" y="232683"/>
            <a:ext cx="8229600" cy="47187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CA" sz="3500" dirty="0">
                <a:solidFill>
                  <a:srgbClr val="93ACCA"/>
                </a:solidFill>
              </a:rPr>
              <a:t>SOLUTIONS</a:t>
            </a:r>
          </a:p>
        </p:txBody>
      </p:sp>
      <p:sp>
        <p:nvSpPr>
          <p:cNvPr id="5" name="Google Shape;152;p19">
            <a:extLst>
              <a:ext uri="{FF2B5EF4-FFF2-40B4-BE49-F238E27FC236}">
                <a16:creationId xmlns:a16="http://schemas.microsoft.com/office/drawing/2014/main" id="{D57CB5F4-97C5-91A9-9CC1-17011DB555C8}"/>
              </a:ext>
            </a:extLst>
          </p:cNvPr>
          <p:cNvSpPr/>
          <p:nvPr/>
        </p:nvSpPr>
        <p:spPr>
          <a:xfrm>
            <a:off x="587941" y="902970"/>
            <a:ext cx="7968117" cy="3337560"/>
          </a:xfrm>
          <a:custGeom>
            <a:avLst/>
            <a:gdLst/>
            <a:ahLst/>
            <a:cxnLst/>
            <a:rect l="l" t="t" r="r" b="b"/>
            <a:pathLst>
              <a:path w="2085" h="1142" extrusionOk="0">
                <a:moveTo>
                  <a:pt x="2085" y="0"/>
                </a:moveTo>
                <a:lnTo>
                  <a:pt x="0" y="0"/>
                </a:lnTo>
                <a:lnTo>
                  <a:pt x="0" y="798"/>
                </a:lnTo>
                <a:lnTo>
                  <a:pt x="1591" y="798"/>
                </a:lnTo>
                <a:lnTo>
                  <a:pt x="1763" y="1142"/>
                </a:lnTo>
                <a:lnTo>
                  <a:pt x="1935" y="798"/>
                </a:lnTo>
                <a:lnTo>
                  <a:pt x="2085" y="798"/>
                </a:lnTo>
                <a:lnTo>
                  <a:pt x="2085" y="0"/>
                </a:lnTo>
                <a:close/>
              </a:path>
            </a:pathLst>
          </a:custGeom>
          <a:solidFill>
            <a:schemeClr val="accent1"/>
          </a:solidFill>
          <a:ln w="19050" cap="flat" cmpd="sng">
            <a:noFill/>
            <a:prstDash val="solid"/>
            <a:round/>
            <a:headEnd type="none" w="sm" len="sm"/>
            <a:tailEnd type="none" w="sm" len="sm"/>
          </a:ln>
          <a:effectLst>
            <a:outerShdw blurRad="57150" dist="19050" dir="5400000" algn="bl" rotWithShape="0">
              <a:srgbClr val="000000">
                <a:alpha val="28000"/>
              </a:srgbClr>
            </a:outerShdw>
          </a:effectLst>
        </p:spPr>
        <p:txBody>
          <a:bodyPr spcFirstLastPara="1" wrap="square" lIns="91425" tIns="45700" rIns="91425" bIns="45700" anchor="t" anchorCtr="0">
            <a:noAutofit/>
          </a:bodyPr>
          <a:lstStyle/>
          <a:p>
            <a:pPr marL="342900" lvl="0" indent="-342900">
              <a:buClr>
                <a:schemeClr val="bg1"/>
              </a:buClr>
              <a:buFont typeface="+mj-lt"/>
              <a:buAutoNum type="arabicPeriod" startAt="9"/>
              <a:tabLst>
                <a:tab pos="457200" algn="l"/>
              </a:tabLst>
            </a:pPr>
            <a:endParaRPr lang="en-CA" b="1" kern="100" dirty="0">
              <a:solidFill>
                <a:schemeClr val="bg1"/>
              </a:solidFill>
              <a:effectLst/>
              <a:latin typeface=""/>
              <a:ea typeface="Calibri" panose="020F0502020204030204" pitchFamily="34" charset="0"/>
              <a:cs typeface="Times New Roman" panose="02020603050405020304" pitchFamily="18" charset="0"/>
            </a:endParaRPr>
          </a:p>
          <a:p>
            <a:pPr marL="342900" lvl="0" indent="-342900">
              <a:buClr>
                <a:schemeClr val="bg1"/>
              </a:buClr>
              <a:buFont typeface="+mj-lt"/>
              <a:buAutoNum type="arabicPeriod" startAt="9"/>
              <a:tabLst>
                <a:tab pos="457200" algn="l"/>
              </a:tabLst>
            </a:pPr>
            <a:r>
              <a:rPr lang="en-CA" b="1" kern="100" dirty="0">
                <a:solidFill>
                  <a:schemeClr val="bg1"/>
                </a:solidFill>
                <a:effectLst/>
                <a:latin typeface=""/>
                <a:ea typeface="Calibri" panose="020F0502020204030204" pitchFamily="34" charset="0"/>
                <a:cs typeface="Times New Roman" panose="02020603050405020304" pitchFamily="18" charset="0"/>
              </a:rPr>
              <a:t>Collaboration and Partnerships:</a:t>
            </a:r>
            <a:endParaRPr lang="en-CA" kern="100" dirty="0">
              <a:solidFill>
                <a:schemeClr val="bg1"/>
              </a:solidFill>
              <a:effectLst/>
              <a:latin typeface=""/>
              <a:ea typeface="Calibri" panose="020F0502020204030204" pitchFamily="34" charset="0"/>
              <a:cs typeface="Times New Roman" panose="02020603050405020304" pitchFamily="18" charset="0"/>
            </a:endParaRPr>
          </a:p>
          <a:p>
            <a:pPr marL="742950" lvl="1" indent="-285750">
              <a:buClr>
                <a:schemeClr val="bg1"/>
              </a:buClr>
              <a:buSzPct val="100000"/>
              <a:buFont typeface="Arial" panose="020B0604020202020204" pitchFamily="34" charset="0"/>
              <a:buChar char="•"/>
              <a:tabLst>
                <a:tab pos="914400" algn="l"/>
              </a:tabLst>
            </a:pPr>
            <a:r>
              <a:rPr lang="en-CA" kern="100" dirty="0">
                <a:solidFill>
                  <a:schemeClr val="bg1"/>
                </a:solidFill>
                <a:effectLst/>
                <a:latin typeface=""/>
                <a:ea typeface="Calibri" panose="020F0502020204030204" pitchFamily="34" charset="0"/>
                <a:cs typeface="Times New Roman" panose="02020603050405020304" pitchFamily="18" charset="0"/>
              </a:rPr>
              <a:t>Foster collaboration between government agencies, cultural organizations, religious institutions, and disability advocacy groups to coordinate efforts in supporting newcomers with intellectual disabilities.</a:t>
            </a:r>
          </a:p>
          <a:p>
            <a:pPr marL="457200" lvl="1">
              <a:buClr>
                <a:schemeClr val="bg1"/>
              </a:buClr>
              <a:buSzPct val="100000"/>
              <a:tabLst>
                <a:tab pos="914400" algn="l"/>
              </a:tabLst>
            </a:pPr>
            <a:endParaRPr lang="en-CA" kern="100" dirty="0">
              <a:solidFill>
                <a:schemeClr val="bg1"/>
              </a:solidFill>
              <a:effectLst/>
              <a:latin typeface=""/>
              <a:ea typeface="Calibri" panose="020F0502020204030204" pitchFamily="34" charset="0"/>
              <a:cs typeface="Times New Roman" panose="02020603050405020304" pitchFamily="18" charset="0"/>
            </a:endParaRPr>
          </a:p>
          <a:p>
            <a:pPr marL="342900" lvl="0" indent="-342900">
              <a:buClr>
                <a:schemeClr val="bg1"/>
              </a:buClr>
              <a:buFont typeface="+mj-lt"/>
              <a:buAutoNum type="arabicPeriod" startAt="9"/>
              <a:tabLst>
                <a:tab pos="457200" algn="l"/>
              </a:tabLst>
            </a:pPr>
            <a:r>
              <a:rPr lang="en-CA" b="1" kern="100" dirty="0">
                <a:solidFill>
                  <a:schemeClr val="bg1"/>
                </a:solidFill>
                <a:effectLst/>
                <a:latin typeface=""/>
                <a:ea typeface="Calibri" panose="020F0502020204030204" pitchFamily="34" charset="0"/>
                <a:cs typeface="Times New Roman" panose="02020603050405020304" pitchFamily="18" charset="0"/>
              </a:rPr>
              <a:t>Accessible Information and Resources:</a:t>
            </a:r>
            <a:endParaRPr lang="en-CA" kern="100" dirty="0">
              <a:solidFill>
                <a:schemeClr val="bg1"/>
              </a:solidFill>
              <a:effectLst/>
              <a:latin typeface=""/>
              <a:ea typeface="Calibri" panose="020F0502020204030204" pitchFamily="34" charset="0"/>
              <a:cs typeface="Times New Roman" panose="02020603050405020304" pitchFamily="18" charset="0"/>
            </a:endParaRPr>
          </a:p>
          <a:p>
            <a:pPr marL="742950" lvl="1" indent="-285750">
              <a:buClr>
                <a:schemeClr val="bg1"/>
              </a:buClr>
              <a:buSzPct val="100000"/>
              <a:buFont typeface="Arial" panose="020B0604020202020204" pitchFamily="34" charset="0"/>
              <a:buChar char="•"/>
              <a:tabLst>
                <a:tab pos="914400" algn="l"/>
              </a:tabLst>
            </a:pPr>
            <a:r>
              <a:rPr lang="en-CA" kern="100" dirty="0">
                <a:solidFill>
                  <a:schemeClr val="bg1"/>
                </a:solidFill>
                <a:effectLst/>
                <a:latin typeface=""/>
                <a:ea typeface="Calibri" panose="020F0502020204030204" pitchFamily="34" charset="0"/>
                <a:cs typeface="Times New Roman" panose="02020603050405020304" pitchFamily="18" charset="0"/>
              </a:rPr>
              <a:t>Create easily accessible online and offline resources in multiple languages and formats, covering topics such as disability rights, available services, and cultural considerations.</a:t>
            </a:r>
          </a:p>
        </p:txBody>
      </p:sp>
    </p:spTree>
    <p:extLst>
      <p:ext uri="{BB962C8B-B14F-4D97-AF65-F5344CB8AC3E}">
        <p14:creationId xmlns:p14="http://schemas.microsoft.com/office/powerpoint/2010/main" val="2169638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52;p19">
            <a:extLst>
              <a:ext uri="{FF2B5EF4-FFF2-40B4-BE49-F238E27FC236}">
                <a16:creationId xmlns:a16="http://schemas.microsoft.com/office/drawing/2014/main" id="{578AF0E0-6802-5EB6-7E10-7AFA55EDD77F}"/>
              </a:ext>
            </a:extLst>
          </p:cNvPr>
          <p:cNvSpPr/>
          <p:nvPr/>
        </p:nvSpPr>
        <p:spPr>
          <a:xfrm>
            <a:off x="502920" y="950648"/>
            <a:ext cx="8229600" cy="3584776"/>
          </a:xfrm>
          <a:custGeom>
            <a:avLst/>
            <a:gdLst/>
            <a:ahLst/>
            <a:cxnLst/>
            <a:rect l="l" t="t" r="r" b="b"/>
            <a:pathLst>
              <a:path w="2085" h="1142" extrusionOk="0">
                <a:moveTo>
                  <a:pt x="2085" y="0"/>
                </a:moveTo>
                <a:lnTo>
                  <a:pt x="0" y="0"/>
                </a:lnTo>
                <a:lnTo>
                  <a:pt x="0" y="798"/>
                </a:lnTo>
                <a:lnTo>
                  <a:pt x="1591" y="798"/>
                </a:lnTo>
                <a:lnTo>
                  <a:pt x="1763" y="1142"/>
                </a:lnTo>
                <a:lnTo>
                  <a:pt x="1935" y="798"/>
                </a:lnTo>
                <a:lnTo>
                  <a:pt x="2085" y="798"/>
                </a:lnTo>
                <a:lnTo>
                  <a:pt x="2085" y="0"/>
                </a:lnTo>
                <a:close/>
              </a:path>
            </a:pathLst>
          </a:custGeom>
          <a:solidFill>
            <a:schemeClr val="accent1"/>
          </a:solidFill>
          <a:ln w="19050" cap="flat" cmpd="sng">
            <a:noFill/>
            <a:prstDash val="solid"/>
            <a:round/>
            <a:headEnd type="none" w="sm" len="sm"/>
            <a:tailEnd type="none" w="sm" len="sm"/>
          </a:ln>
          <a:effectLst>
            <a:outerShdw blurRad="57150" dist="19050" dir="5400000" algn="bl" rotWithShape="0">
              <a:srgbClr val="000000">
                <a:alpha val="28000"/>
              </a:srgbClr>
            </a:outerShdw>
          </a:effectLst>
        </p:spPr>
        <p:txBody>
          <a:bodyPr spcFirstLastPara="1" wrap="square" lIns="91425" tIns="45700" rIns="91425" bIns="45700" anchor="t" anchorCtr="0">
            <a:noAutofit/>
          </a:bodyPr>
          <a:lstStyle/>
          <a:p>
            <a:pPr marL="285750" indent="-285750" algn="l">
              <a:buClr>
                <a:schemeClr val="bg1"/>
              </a:buClr>
              <a:buFont typeface="Arial" panose="020B0604020202020204" pitchFamily="34" charset="0"/>
              <a:buChar char="•"/>
            </a:pPr>
            <a:endParaRPr lang="en-CA" dirty="0">
              <a:solidFill>
                <a:schemeClr val="bg1"/>
              </a:solidFill>
              <a:latin typeface=""/>
            </a:endParaRPr>
          </a:p>
          <a:p>
            <a:pPr marL="285750" indent="-285750" algn="l">
              <a:buClr>
                <a:schemeClr val="bg1"/>
              </a:buClr>
              <a:buFont typeface="Arial" panose="020B0604020202020204" pitchFamily="34" charset="0"/>
              <a:buChar char="•"/>
            </a:pPr>
            <a:r>
              <a:rPr lang="en-CA" dirty="0">
                <a:solidFill>
                  <a:schemeClr val="bg1"/>
                </a:solidFill>
                <a:latin typeface=""/>
              </a:rPr>
              <a:t>A</a:t>
            </a:r>
            <a:r>
              <a:rPr lang="en-CA" b="0" i="0" dirty="0">
                <a:solidFill>
                  <a:schemeClr val="bg1"/>
                </a:solidFill>
                <a:effectLst/>
                <a:latin typeface=""/>
              </a:rPr>
              <a:t>ddressing the needs of newcomers with intellectual disabilities in Canada while considering their religious and cultural backgrounds is a multifaceted endeavor that requires a holistic approach. </a:t>
            </a:r>
          </a:p>
          <a:p>
            <a:pPr marL="285750" indent="-285750" algn="l">
              <a:buClr>
                <a:schemeClr val="bg1"/>
              </a:buClr>
              <a:buFont typeface="Arial" panose="020B0604020202020204" pitchFamily="34" charset="0"/>
              <a:buChar char="•"/>
            </a:pPr>
            <a:endParaRPr lang="en-CA" b="0" i="0" dirty="0">
              <a:solidFill>
                <a:schemeClr val="bg1"/>
              </a:solidFill>
              <a:effectLst/>
              <a:latin typeface=""/>
            </a:endParaRPr>
          </a:p>
          <a:p>
            <a:pPr marL="285750" indent="-285750" algn="l">
              <a:buClr>
                <a:schemeClr val="bg1"/>
              </a:buClr>
              <a:buFont typeface="Arial" panose="020B0604020202020204" pitchFamily="34" charset="0"/>
              <a:buChar char="•"/>
            </a:pPr>
            <a:r>
              <a:rPr lang="en-CA" b="0" i="0" dirty="0">
                <a:solidFill>
                  <a:schemeClr val="bg1"/>
                </a:solidFill>
                <a:effectLst/>
                <a:latin typeface=""/>
              </a:rPr>
              <a:t>By fostering cultural competence, creating supportive communities, and encouraging collaboration between stakeholders, we can pave the way for a more inclusive and respectful society where these individuals can thrive and access the services and opportunities they deserve. </a:t>
            </a:r>
          </a:p>
          <a:p>
            <a:pPr marL="285750" indent="-285750" algn="l">
              <a:buClr>
                <a:schemeClr val="bg1"/>
              </a:buClr>
              <a:buFont typeface="Arial" panose="020B0604020202020204" pitchFamily="34" charset="0"/>
              <a:buChar char="•"/>
            </a:pPr>
            <a:endParaRPr lang="en-CA" b="0" i="0" dirty="0">
              <a:solidFill>
                <a:schemeClr val="bg1"/>
              </a:solidFill>
              <a:effectLst/>
              <a:latin typeface=""/>
            </a:endParaRPr>
          </a:p>
          <a:p>
            <a:pPr marL="285750" indent="-285750" algn="l">
              <a:buClr>
                <a:schemeClr val="bg1"/>
              </a:buClr>
              <a:buFont typeface="Arial" panose="020B0604020202020204" pitchFamily="34" charset="0"/>
              <a:buChar char="•"/>
            </a:pPr>
            <a:r>
              <a:rPr lang="en-CA" b="0" i="0" dirty="0">
                <a:solidFill>
                  <a:schemeClr val="bg1"/>
                </a:solidFill>
                <a:effectLst/>
                <a:latin typeface=""/>
              </a:rPr>
              <a:t>Embracing diversity and promoting cultural sensitivity will not only enhance the well-being of newcomers with intellectual disabilities but also enrich the fabric of Canadian society as a whole.</a:t>
            </a:r>
          </a:p>
        </p:txBody>
      </p:sp>
      <p:sp>
        <p:nvSpPr>
          <p:cNvPr id="8" name="Google Shape;718;p34">
            <a:extLst>
              <a:ext uri="{FF2B5EF4-FFF2-40B4-BE49-F238E27FC236}">
                <a16:creationId xmlns:a16="http://schemas.microsoft.com/office/drawing/2014/main" id="{DDE46FA2-D4EE-D849-2BC0-0AB332AF8421}"/>
              </a:ext>
            </a:extLst>
          </p:cNvPr>
          <p:cNvSpPr txBox="1">
            <a:spLocks/>
          </p:cNvSpPr>
          <p:nvPr/>
        </p:nvSpPr>
        <p:spPr>
          <a:xfrm>
            <a:off x="359229" y="265339"/>
            <a:ext cx="8229600" cy="47187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Fira Sans Extra Condensed Medium"/>
              <a:buNone/>
              <a:defRPr sz="29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1100"/>
              <a:buFont typeface="Arial"/>
              <a:buNone/>
            </a:pPr>
            <a:r>
              <a:rPr lang="en-CA" sz="3500" dirty="0">
                <a:solidFill>
                  <a:srgbClr val="93ACCA"/>
                </a:solidFill>
              </a:rPr>
              <a:t>CONCLUSION</a:t>
            </a:r>
          </a:p>
        </p:txBody>
      </p:sp>
    </p:spTree>
    <p:extLst>
      <p:ext uri="{BB962C8B-B14F-4D97-AF65-F5344CB8AC3E}">
        <p14:creationId xmlns:p14="http://schemas.microsoft.com/office/powerpoint/2010/main" val="3815773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9"/>
          <p:cNvSpPr txBox="1">
            <a:spLocks noGrp="1"/>
          </p:cNvSpPr>
          <p:nvPr>
            <p:ph type="title"/>
          </p:nvPr>
        </p:nvSpPr>
        <p:spPr>
          <a:xfrm>
            <a:off x="449036" y="247740"/>
            <a:ext cx="8229600" cy="27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3500" dirty="0">
                <a:solidFill>
                  <a:srgbClr val="93ACCA"/>
                </a:solidFill>
              </a:rPr>
              <a:t>OBJECTIVES</a:t>
            </a:r>
            <a:endParaRPr sz="3500" dirty="0">
              <a:solidFill>
                <a:srgbClr val="93ACCA"/>
              </a:solidFill>
            </a:endParaRPr>
          </a:p>
        </p:txBody>
      </p:sp>
      <p:sp>
        <p:nvSpPr>
          <p:cNvPr id="151" name="Google Shape;151;p19"/>
          <p:cNvSpPr/>
          <p:nvPr/>
        </p:nvSpPr>
        <p:spPr>
          <a:xfrm>
            <a:off x="472762" y="790749"/>
            <a:ext cx="1938000" cy="770400"/>
          </a:xfrm>
          <a:prstGeom prst="rect">
            <a:avLst/>
          </a:prstGeom>
          <a:solidFill>
            <a:schemeClr val="accent1"/>
          </a:solidFill>
          <a:ln w="19050" cap="flat" cmpd="sng">
            <a:solidFill>
              <a:srgbClr val="FFFFFF"/>
            </a:solidFill>
            <a:prstDash val="solid"/>
            <a:round/>
            <a:headEnd type="none" w="sm" len="sm"/>
            <a:tailEnd type="none" w="sm" len="sm"/>
          </a:ln>
          <a:effectLst>
            <a:outerShdw blurRad="57150" dist="19050" dir="5400000" algn="bl" rotWithShape="0">
              <a:srgbClr val="000000">
                <a:alpha val="28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52" name="Google Shape;152;p19"/>
          <p:cNvSpPr/>
          <p:nvPr/>
        </p:nvSpPr>
        <p:spPr>
          <a:xfrm>
            <a:off x="2736331" y="740691"/>
            <a:ext cx="4747175" cy="1102316"/>
          </a:xfrm>
          <a:custGeom>
            <a:avLst/>
            <a:gdLst/>
            <a:ahLst/>
            <a:cxnLst/>
            <a:rect l="l" t="t" r="r" b="b"/>
            <a:pathLst>
              <a:path w="2085" h="1142" extrusionOk="0">
                <a:moveTo>
                  <a:pt x="2085" y="0"/>
                </a:moveTo>
                <a:lnTo>
                  <a:pt x="0" y="0"/>
                </a:lnTo>
                <a:lnTo>
                  <a:pt x="0" y="798"/>
                </a:lnTo>
                <a:lnTo>
                  <a:pt x="1591" y="798"/>
                </a:lnTo>
                <a:lnTo>
                  <a:pt x="1763" y="1142"/>
                </a:lnTo>
                <a:lnTo>
                  <a:pt x="1935" y="798"/>
                </a:lnTo>
                <a:lnTo>
                  <a:pt x="2085" y="798"/>
                </a:lnTo>
                <a:lnTo>
                  <a:pt x="2085" y="0"/>
                </a:lnTo>
                <a:close/>
              </a:path>
            </a:pathLst>
          </a:custGeom>
          <a:solidFill>
            <a:schemeClr val="accent1"/>
          </a:solidFill>
          <a:ln w="19050" cap="flat" cmpd="sng">
            <a:solidFill>
              <a:srgbClr val="FFFFFF"/>
            </a:solidFill>
            <a:prstDash val="solid"/>
            <a:round/>
            <a:headEnd type="none" w="sm" len="sm"/>
            <a:tailEnd type="none" w="sm" len="sm"/>
          </a:ln>
          <a:effectLst>
            <a:outerShdw blurRad="57150" dist="19050" dir="5400000" algn="bl" rotWithShape="0">
              <a:srgbClr val="000000">
                <a:alpha val="28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82F39"/>
              </a:buClr>
              <a:buSzPts val="1800"/>
              <a:buFont typeface="Calibri"/>
              <a:buNone/>
            </a:pPr>
            <a:endParaRPr sz="1800" b="0" i="0" u="none" strike="noStrike" cap="none">
              <a:solidFill>
                <a:srgbClr val="282F39"/>
              </a:solidFill>
              <a:latin typeface="Calibri"/>
              <a:ea typeface="Calibri"/>
              <a:cs typeface="Calibri"/>
              <a:sym typeface="Calibri"/>
            </a:endParaRPr>
          </a:p>
        </p:txBody>
      </p:sp>
      <p:sp>
        <p:nvSpPr>
          <p:cNvPr id="153" name="Google Shape;153;p19"/>
          <p:cNvSpPr txBox="1"/>
          <p:nvPr/>
        </p:nvSpPr>
        <p:spPr>
          <a:xfrm>
            <a:off x="836293" y="879666"/>
            <a:ext cx="1211400" cy="592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000"/>
              <a:buFont typeface="Open Sans"/>
              <a:buNone/>
            </a:pPr>
            <a:r>
              <a:rPr lang="en" sz="2000" dirty="0">
                <a:solidFill>
                  <a:srgbClr val="FFFFFF"/>
                </a:solidFill>
                <a:latin typeface="Fira Sans Extra Condensed Medium"/>
                <a:ea typeface="Fira Sans Extra Condensed Medium"/>
                <a:cs typeface="Fira Sans Extra Condensed Medium"/>
                <a:sym typeface="Fira Sans Extra Condensed Medium"/>
              </a:rPr>
              <a:t>OVERVIEW</a:t>
            </a:r>
            <a:endParaRPr sz="2000" i="0" u="none" strike="noStrike" cap="none"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154" name="Google Shape;154;p19"/>
          <p:cNvSpPr txBox="1"/>
          <p:nvPr/>
        </p:nvSpPr>
        <p:spPr>
          <a:xfrm>
            <a:off x="2774293" y="789678"/>
            <a:ext cx="4637517" cy="71134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100"/>
              <a:buFont typeface="Arial"/>
              <a:buNone/>
            </a:pPr>
            <a:r>
              <a:rPr lang="en-CA" dirty="0">
                <a:solidFill>
                  <a:srgbClr val="FFFFFF"/>
                </a:solidFill>
                <a:latin typeface=""/>
                <a:ea typeface="Roboto"/>
                <a:cs typeface="Roboto"/>
                <a:sym typeface="Roboto"/>
              </a:rPr>
              <a:t>Newcomers with intellectual disabilities in Canada face unique challenges as they navigate the country's healthcare, education, and social systems.</a:t>
            </a:r>
          </a:p>
        </p:txBody>
      </p:sp>
      <p:sp>
        <p:nvSpPr>
          <p:cNvPr id="155" name="Google Shape;155;p19"/>
          <p:cNvSpPr/>
          <p:nvPr/>
        </p:nvSpPr>
        <p:spPr>
          <a:xfrm>
            <a:off x="7808910" y="741774"/>
            <a:ext cx="846000" cy="770400"/>
          </a:xfrm>
          <a:prstGeom prst="rect">
            <a:avLst/>
          </a:prstGeom>
          <a:solidFill>
            <a:schemeClr val="accent1"/>
          </a:solidFill>
          <a:ln w="19050" cap="flat" cmpd="sng">
            <a:solidFill>
              <a:srgbClr val="FFFFFF"/>
            </a:solidFill>
            <a:prstDash val="solid"/>
            <a:round/>
            <a:headEnd type="none" w="sm" len="sm"/>
            <a:tailEnd type="none" w="sm" len="sm"/>
          </a:ln>
          <a:effectLst>
            <a:outerShdw blurRad="57150" dist="19050" dir="5400000" algn="bl" rotWithShape="0">
              <a:srgbClr val="000000">
                <a:alpha val="28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2200" i="0" u="none" strike="noStrike" cap="none">
              <a:solidFill>
                <a:srgbClr val="FFFFFF"/>
              </a:solidFill>
              <a:latin typeface="Fira Sans Extra Condensed Medium"/>
              <a:ea typeface="Fira Sans Extra Condensed Medium"/>
              <a:cs typeface="Fira Sans Extra Condensed Medium"/>
              <a:sym typeface="Fira Sans Extra Condensed Medium"/>
            </a:endParaRPr>
          </a:p>
        </p:txBody>
      </p:sp>
      <p:sp>
        <p:nvSpPr>
          <p:cNvPr id="156" name="Google Shape;156;p19"/>
          <p:cNvSpPr/>
          <p:nvPr/>
        </p:nvSpPr>
        <p:spPr>
          <a:xfrm>
            <a:off x="2736331" y="1714178"/>
            <a:ext cx="4747175" cy="1672919"/>
          </a:xfrm>
          <a:custGeom>
            <a:avLst/>
            <a:gdLst/>
            <a:ahLst/>
            <a:cxnLst/>
            <a:rect l="l" t="t" r="r" b="b"/>
            <a:pathLst>
              <a:path w="2085" h="1146" extrusionOk="0">
                <a:moveTo>
                  <a:pt x="1956" y="0"/>
                </a:moveTo>
                <a:lnTo>
                  <a:pt x="1763" y="385"/>
                </a:lnTo>
                <a:lnTo>
                  <a:pt x="1571" y="0"/>
                </a:lnTo>
                <a:lnTo>
                  <a:pt x="0" y="0"/>
                </a:lnTo>
                <a:lnTo>
                  <a:pt x="0" y="798"/>
                </a:lnTo>
                <a:lnTo>
                  <a:pt x="1590" y="798"/>
                </a:lnTo>
                <a:lnTo>
                  <a:pt x="1764" y="1146"/>
                </a:lnTo>
                <a:lnTo>
                  <a:pt x="1938" y="798"/>
                </a:lnTo>
                <a:lnTo>
                  <a:pt x="2085" y="798"/>
                </a:lnTo>
                <a:lnTo>
                  <a:pt x="2085" y="0"/>
                </a:lnTo>
                <a:lnTo>
                  <a:pt x="1956" y="0"/>
                </a:lnTo>
                <a:close/>
              </a:path>
            </a:pathLst>
          </a:custGeom>
          <a:solidFill>
            <a:schemeClr val="accent2"/>
          </a:solidFill>
          <a:ln w="19050" cap="flat" cmpd="sng">
            <a:solidFill>
              <a:srgbClr val="FFFFFF"/>
            </a:solidFill>
            <a:prstDash val="solid"/>
            <a:round/>
            <a:headEnd type="none" w="sm" len="sm"/>
            <a:tailEnd type="none" w="sm" len="sm"/>
          </a:ln>
          <a:effectLst>
            <a:outerShdw blurRad="57150" dist="19050" dir="5400000" algn="bl" rotWithShape="0">
              <a:srgbClr val="000000">
                <a:alpha val="28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82F39"/>
              </a:buClr>
              <a:buSzPts val="1800"/>
              <a:buFont typeface="Calibri"/>
              <a:buNone/>
            </a:pPr>
            <a:endParaRPr sz="1800" b="0" i="0" u="none" strike="noStrike" cap="none">
              <a:solidFill>
                <a:srgbClr val="282F39"/>
              </a:solidFill>
              <a:latin typeface="Calibri"/>
              <a:ea typeface="Calibri"/>
              <a:cs typeface="Calibri"/>
              <a:sym typeface="Calibri"/>
            </a:endParaRPr>
          </a:p>
        </p:txBody>
      </p:sp>
      <p:sp>
        <p:nvSpPr>
          <p:cNvPr id="157" name="Google Shape;157;p19"/>
          <p:cNvSpPr/>
          <p:nvPr/>
        </p:nvSpPr>
        <p:spPr>
          <a:xfrm>
            <a:off x="472762" y="1873723"/>
            <a:ext cx="1938000" cy="770400"/>
          </a:xfrm>
          <a:prstGeom prst="rect">
            <a:avLst/>
          </a:prstGeom>
          <a:solidFill>
            <a:schemeClr val="accent2"/>
          </a:solidFill>
          <a:ln w="19050" cap="flat" cmpd="sng">
            <a:solidFill>
              <a:srgbClr val="FFFFFF"/>
            </a:solidFill>
            <a:prstDash val="solid"/>
            <a:round/>
            <a:headEnd type="none" w="sm" len="sm"/>
            <a:tailEnd type="none" w="sm" len="sm"/>
          </a:ln>
          <a:effectLst>
            <a:outerShdw blurRad="57150" dist="19050" dir="5400000" algn="bl" rotWithShape="0">
              <a:srgbClr val="000000">
                <a:alpha val="28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58" name="Google Shape;158;p19"/>
          <p:cNvSpPr txBox="1"/>
          <p:nvPr/>
        </p:nvSpPr>
        <p:spPr>
          <a:xfrm>
            <a:off x="2773303" y="1881445"/>
            <a:ext cx="4687531" cy="845296"/>
          </a:xfrm>
          <a:prstGeom prst="rect">
            <a:avLst/>
          </a:prstGeom>
          <a:noFill/>
          <a:ln>
            <a:noFill/>
          </a:ln>
        </p:spPr>
        <p:txBody>
          <a:bodyPr spcFirstLastPara="1" wrap="square" lIns="91425" tIns="45700" rIns="91425" bIns="45700" anchor="ctr" anchorCtr="0">
            <a:noAutofit/>
          </a:bodyPr>
          <a:lstStyle/>
          <a:p>
            <a:r>
              <a:rPr lang="en-CA" kern="100" dirty="0">
                <a:solidFill>
                  <a:schemeClr val="bg1"/>
                </a:solidFill>
                <a:effectLst/>
                <a:latin typeface=""/>
                <a:ea typeface="Calibri" panose="020F0502020204030204" pitchFamily="34" charset="0"/>
                <a:cs typeface="Times New Roman" panose="02020603050405020304" pitchFamily="18" charset="0"/>
              </a:rPr>
              <a:t>Limited Access to Services</a:t>
            </a:r>
          </a:p>
          <a:p>
            <a:r>
              <a:rPr lang="en-CA" kern="100" dirty="0">
                <a:solidFill>
                  <a:schemeClr val="bg1"/>
                </a:solidFill>
                <a:effectLst/>
                <a:latin typeface=""/>
                <a:ea typeface="Calibri" panose="020F0502020204030204" pitchFamily="34" charset="0"/>
                <a:cs typeface="Times New Roman" panose="02020603050405020304" pitchFamily="18" charset="0"/>
              </a:rPr>
              <a:t>Educational Barriers</a:t>
            </a:r>
          </a:p>
          <a:p>
            <a:r>
              <a:rPr lang="en-CA" kern="100" dirty="0">
                <a:solidFill>
                  <a:schemeClr val="bg1"/>
                </a:solidFill>
                <a:effectLst/>
                <a:latin typeface=""/>
                <a:ea typeface="Calibri" panose="020F0502020204030204" pitchFamily="34" charset="0"/>
                <a:cs typeface="Times New Roman" panose="02020603050405020304" pitchFamily="18" charset="0"/>
              </a:rPr>
              <a:t>Cultural Sensitivity</a:t>
            </a:r>
          </a:p>
          <a:p>
            <a:r>
              <a:rPr lang="en-CA" kern="100" dirty="0">
                <a:solidFill>
                  <a:schemeClr val="bg1"/>
                </a:solidFill>
                <a:effectLst/>
                <a:latin typeface=""/>
                <a:ea typeface="Calibri" panose="020F0502020204030204" pitchFamily="34" charset="0"/>
                <a:cs typeface="Times New Roman" panose="02020603050405020304" pitchFamily="18" charset="0"/>
              </a:rPr>
              <a:t>System Navigation</a:t>
            </a:r>
          </a:p>
          <a:p>
            <a:r>
              <a:rPr lang="en-CA" kern="100" dirty="0">
                <a:solidFill>
                  <a:schemeClr val="bg1"/>
                </a:solidFill>
                <a:effectLst/>
                <a:latin typeface=""/>
                <a:ea typeface="Calibri" panose="020F0502020204030204" pitchFamily="34" charset="0"/>
                <a:cs typeface="Times New Roman" panose="02020603050405020304" pitchFamily="18" charset="0"/>
              </a:rPr>
              <a:t>Employment Opportunities</a:t>
            </a:r>
          </a:p>
        </p:txBody>
      </p:sp>
      <p:sp>
        <p:nvSpPr>
          <p:cNvPr id="159" name="Google Shape;159;p19"/>
          <p:cNvSpPr/>
          <p:nvPr/>
        </p:nvSpPr>
        <p:spPr>
          <a:xfrm>
            <a:off x="7808910" y="1873726"/>
            <a:ext cx="846000" cy="770400"/>
          </a:xfrm>
          <a:prstGeom prst="rect">
            <a:avLst/>
          </a:prstGeom>
          <a:solidFill>
            <a:schemeClr val="accent2"/>
          </a:solidFill>
          <a:ln w="19050" cap="flat" cmpd="sng">
            <a:solidFill>
              <a:srgbClr val="FFFFFF"/>
            </a:solidFill>
            <a:prstDash val="solid"/>
            <a:round/>
            <a:headEnd type="none" w="sm" len="sm"/>
            <a:tailEnd type="none" w="sm" len="sm"/>
          </a:ln>
          <a:effectLst>
            <a:outerShdw blurRad="57150" dist="19050" dir="5400000" algn="bl" rotWithShape="0">
              <a:srgbClr val="000000">
                <a:alpha val="28000"/>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1800"/>
              <a:buFont typeface="Calibri"/>
              <a:buNone/>
            </a:pPr>
            <a:endParaRPr sz="1800">
              <a:solidFill>
                <a:srgbClr val="FFFFFF"/>
              </a:solidFill>
              <a:latin typeface="Calibri"/>
              <a:ea typeface="Calibri"/>
              <a:cs typeface="Calibri"/>
              <a:sym typeface="Calibri"/>
            </a:endParaRPr>
          </a:p>
        </p:txBody>
      </p:sp>
      <p:sp>
        <p:nvSpPr>
          <p:cNvPr id="164" name="Google Shape;164;p19"/>
          <p:cNvSpPr/>
          <p:nvPr/>
        </p:nvSpPr>
        <p:spPr>
          <a:xfrm>
            <a:off x="2736166" y="3071133"/>
            <a:ext cx="4747175" cy="2064205"/>
          </a:xfrm>
          <a:custGeom>
            <a:avLst/>
            <a:gdLst/>
            <a:ahLst/>
            <a:cxnLst/>
            <a:rect l="l" t="t" r="r" b="b"/>
            <a:pathLst>
              <a:path w="2085" h="1146" extrusionOk="0">
                <a:moveTo>
                  <a:pt x="1956" y="0"/>
                </a:moveTo>
                <a:lnTo>
                  <a:pt x="1763" y="385"/>
                </a:lnTo>
                <a:lnTo>
                  <a:pt x="1571" y="0"/>
                </a:lnTo>
                <a:lnTo>
                  <a:pt x="0" y="0"/>
                </a:lnTo>
                <a:lnTo>
                  <a:pt x="0" y="798"/>
                </a:lnTo>
                <a:lnTo>
                  <a:pt x="1590" y="798"/>
                </a:lnTo>
                <a:lnTo>
                  <a:pt x="1764" y="1146"/>
                </a:lnTo>
                <a:lnTo>
                  <a:pt x="1938" y="798"/>
                </a:lnTo>
                <a:lnTo>
                  <a:pt x="2085" y="798"/>
                </a:lnTo>
                <a:lnTo>
                  <a:pt x="2085" y="0"/>
                </a:lnTo>
                <a:lnTo>
                  <a:pt x="1956" y="0"/>
                </a:lnTo>
                <a:close/>
              </a:path>
            </a:pathLst>
          </a:custGeom>
          <a:solidFill>
            <a:schemeClr val="accent3"/>
          </a:solidFill>
          <a:ln w="19050" cap="flat" cmpd="sng">
            <a:solidFill>
              <a:srgbClr val="FFFFFF"/>
            </a:solidFill>
            <a:prstDash val="solid"/>
            <a:round/>
            <a:headEnd type="none" w="sm" len="sm"/>
            <a:tailEnd type="none" w="sm" len="sm"/>
          </a:ln>
          <a:effectLst>
            <a:outerShdw blurRad="57150" dist="19050" dir="5400000" algn="bl" rotWithShape="0">
              <a:srgbClr val="000000">
                <a:alpha val="28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82F39"/>
              </a:buClr>
              <a:buSzPts val="1800"/>
              <a:buFont typeface="Calibri"/>
              <a:buNone/>
            </a:pPr>
            <a:endParaRPr sz="1800" b="0" i="0" u="none" strike="noStrike" cap="none">
              <a:solidFill>
                <a:srgbClr val="282F39"/>
              </a:solidFill>
              <a:latin typeface="Calibri"/>
              <a:ea typeface="Calibri"/>
              <a:cs typeface="Calibri"/>
              <a:sym typeface="Calibri"/>
            </a:endParaRPr>
          </a:p>
        </p:txBody>
      </p:sp>
      <p:sp>
        <p:nvSpPr>
          <p:cNvPr id="165" name="Google Shape;165;p19"/>
          <p:cNvSpPr/>
          <p:nvPr/>
        </p:nvSpPr>
        <p:spPr>
          <a:xfrm>
            <a:off x="472762" y="3244636"/>
            <a:ext cx="1938000" cy="770400"/>
          </a:xfrm>
          <a:prstGeom prst="rect">
            <a:avLst/>
          </a:prstGeom>
          <a:solidFill>
            <a:schemeClr val="accent3"/>
          </a:solidFill>
          <a:ln w="19050" cap="flat" cmpd="sng">
            <a:solidFill>
              <a:srgbClr val="FFFFFF"/>
            </a:solidFill>
            <a:prstDash val="solid"/>
            <a:round/>
            <a:headEnd type="none" w="sm" len="sm"/>
            <a:tailEnd type="none" w="sm" len="sm"/>
          </a:ln>
          <a:effectLst>
            <a:outerShdw blurRad="57150" dist="19050" dir="5400000" algn="bl" rotWithShape="0">
              <a:srgbClr val="000000">
                <a:alpha val="28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6" name="Google Shape;166;p19"/>
          <p:cNvSpPr txBox="1"/>
          <p:nvPr/>
        </p:nvSpPr>
        <p:spPr>
          <a:xfrm>
            <a:off x="2736166" y="3137340"/>
            <a:ext cx="4769721" cy="129568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100"/>
              <a:buFont typeface="Arial"/>
              <a:buNone/>
            </a:pPr>
            <a:r>
              <a:rPr lang="en-CA" dirty="0">
                <a:solidFill>
                  <a:srgbClr val="FFFFFF"/>
                </a:solidFill>
                <a:latin typeface=""/>
                <a:ea typeface="Roboto"/>
                <a:cs typeface="Roboto"/>
                <a:sym typeface="Roboto"/>
              </a:rPr>
              <a:t>Implementing these solutions with a focus on  </a:t>
            </a:r>
          </a:p>
          <a:p>
            <a:pPr marL="0" lvl="0" indent="0" algn="l" rtl="0">
              <a:spcBef>
                <a:spcPts val="0"/>
              </a:spcBef>
              <a:spcAft>
                <a:spcPts val="0"/>
              </a:spcAft>
              <a:buClr>
                <a:srgbClr val="000000"/>
              </a:buClr>
              <a:buSzPts val="1100"/>
              <a:buFont typeface="Arial"/>
              <a:buNone/>
            </a:pPr>
            <a:r>
              <a:rPr lang="en-CA" dirty="0">
                <a:solidFill>
                  <a:srgbClr val="FFFFFF"/>
                </a:solidFill>
                <a:latin typeface=""/>
                <a:ea typeface="Roboto"/>
                <a:cs typeface="Roboto"/>
                <a:sym typeface="Roboto"/>
              </a:rPr>
              <a:t>cultural sensitivity and respect for religious </a:t>
            </a:r>
          </a:p>
          <a:p>
            <a:pPr marL="0" lvl="0" indent="0" algn="l" rtl="0">
              <a:spcBef>
                <a:spcPts val="0"/>
              </a:spcBef>
              <a:spcAft>
                <a:spcPts val="0"/>
              </a:spcAft>
              <a:buClr>
                <a:srgbClr val="000000"/>
              </a:buClr>
              <a:buSzPts val="1100"/>
              <a:buFont typeface="Arial"/>
              <a:buNone/>
            </a:pPr>
            <a:r>
              <a:rPr lang="en-CA" dirty="0">
                <a:solidFill>
                  <a:srgbClr val="FFFFFF"/>
                </a:solidFill>
                <a:latin typeface=""/>
                <a:ea typeface="Roboto"/>
                <a:cs typeface="Roboto"/>
                <a:sym typeface="Roboto"/>
              </a:rPr>
              <a:t>beliefs can help address the unique challenges </a:t>
            </a:r>
          </a:p>
          <a:p>
            <a:pPr marL="0" lvl="0" indent="0" algn="l" rtl="0">
              <a:spcBef>
                <a:spcPts val="0"/>
              </a:spcBef>
              <a:spcAft>
                <a:spcPts val="0"/>
              </a:spcAft>
              <a:buClr>
                <a:srgbClr val="000000"/>
              </a:buClr>
              <a:buSzPts val="1100"/>
              <a:buFont typeface="Arial"/>
              <a:buNone/>
            </a:pPr>
            <a:r>
              <a:rPr lang="en-CA" dirty="0">
                <a:solidFill>
                  <a:srgbClr val="FFFFFF"/>
                </a:solidFill>
                <a:latin typeface=""/>
                <a:ea typeface="Roboto"/>
                <a:cs typeface="Roboto"/>
                <a:sym typeface="Roboto"/>
              </a:rPr>
              <a:t>faced by newcomers with intellectual disabilities and promote their integration, well-being, and inclusion in Canadian society.</a:t>
            </a:r>
            <a:endParaRPr dirty="0">
              <a:solidFill>
                <a:srgbClr val="FFFFFF"/>
              </a:solidFill>
              <a:latin typeface=""/>
              <a:ea typeface="Roboto"/>
              <a:cs typeface="Roboto"/>
              <a:sym typeface="Roboto"/>
            </a:endParaRPr>
          </a:p>
        </p:txBody>
      </p:sp>
      <p:sp>
        <p:nvSpPr>
          <p:cNvPr id="167" name="Google Shape;167;p19"/>
          <p:cNvSpPr/>
          <p:nvPr/>
        </p:nvSpPr>
        <p:spPr>
          <a:xfrm>
            <a:off x="7808910" y="3162989"/>
            <a:ext cx="846000" cy="770400"/>
          </a:xfrm>
          <a:prstGeom prst="rect">
            <a:avLst/>
          </a:prstGeom>
          <a:solidFill>
            <a:schemeClr val="accent3"/>
          </a:solidFill>
          <a:ln w="19050" cap="flat" cmpd="sng">
            <a:solidFill>
              <a:srgbClr val="FFFFFF"/>
            </a:solidFill>
            <a:prstDash val="solid"/>
            <a:round/>
            <a:headEnd type="none" w="sm" len="sm"/>
            <a:tailEnd type="none" w="sm" len="sm"/>
          </a:ln>
          <a:effectLst>
            <a:outerShdw blurRad="57150" dist="19050" dir="5400000" algn="bl" rotWithShape="0">
              <a:srgbClr val="000000">
                <a:alpha val="28000"/>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1800"/>
              <a:buFont typeface="Calibri"/>
              <a:buNone/>
            </a:pPr>
            <a:endParaRPr sz="1800">
              <a:solidFill>
                <a:srgbClr val="FFFFFF"/>
              </a:solidFill>
              <a:latin typeface="Calibri"/>
              <a:ea typeface="Calibri"/>
              <a:cs typeface="Calibri"/>
              <a:sym typeface="Calibri"/>
            </a:endParaRPr>
          </a:p>
        </p:txBody>
      </p:sp>
      <p:sp>
        <p:nvSpPr>
          <p:cNvPr id="168" name="Google Shape;168;p19"/>
          <p:cNvSpPr txBox="1"/>
          <p:nvPr/>
        </p:nvSpPr>
        <p:spPr>
          <a:xfrm>
            <a:off x="722782" y="1962639"/>
            <a:ext cx="1440753" cy="592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000"/>
              <a:buFont typeface="Open Sans"/>
              <a:buNone/>
            </a:pPr>
            <a:r>
              <a:rPr lang="en" sz="2000" dirty="0">
                <a:solidFill>
                  <a:srgbClr val="FFFFFF"/>
                </a:solidFill>
                <a:latin typeface="Fira Sans Extra Condensed Medium"/>
                <a:ea typeface="Fira Sans Extra Condensed Medium"/>
                <a:cs typeface="Fira Sans Extra Condensed Medium"/>
                <a:sym typeface="Fira Sans Extra Condensed Medium"/>
              </a:rPr>
              <a:t>CHALLENGES</a:t>
            </a:r>
            <a:endParaRPr sz="2000" i="0" u="none" strike="noStrike" cap="none"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169" name="Google Shape;169;p19"/>
          <p:cNvSpPr txBox="1"/>
          <p:nvPr/>
        </p:nvSpPr>
        <p:spPr>
          <a:xfrm>
            <a:off x="747275" y="3333550"/>
            <a:ext cx="1324910" cy="592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000"/>
              <a:buFont typeface="Open Sans"/>
              <a:buNone/>
            </a:pPr>
            <a:r>
              <a:rPr lang="en" sz="2000" dirty="0">
                <a:solidFill>
                  <a:srgbClr val="FFFFFF"/>
                </a:solidFill>
                <a:latin typeface="Fira Sans Extra Condensed Medium"/>
                <a:ea typeface="Fira Sans Extra Condensed Medium"/>
                <a:cs typeface="Fira Sans Extra Condensed Medium"/>
                <a:sym typeface="Fira Sans Extra Condensed Medium"/>
              </a:rPr>
              <a:t>SOLUTIONS</a:t>
            </a:r>
            <a:endParaRPr sz="2000" i="0" u="none" strike="noStrike" cap="none" dirty="0">
              <a:solidFill>
                <a:srgbClr val="FFFFFF"/>
              </a:solidFill>
              <a:latin typeface="Fira Sans Extra Condensed Medium"/>
              <a:ea typeface="Fira Sans Extra Condensed Medium"/>
              <a:cs typeface="Fira Sans Extra Condensed Medium"/>
              <a:sym typeface="Fira Sans Extra Condensed Medium"/>
            </a:endParaRPr>
          </a:p>
        </p:txBody>
      </p:sp>
      <p:grpSp>
        <p:nvGrpSpPr>
          <p:cNvPr id="171" name="Google Shape;171;p19"/>
          <p:cNvGrpSpPr/>
          <p:nvPr/>
        </p:nvGrpSpPr>
        <p:grpSpPr>
          <a:xfrm>
            <a:off x="8049162" y="1079969"/>
            <a:ext cx="365399" cy="191966"/>
            <a:chOff x="2080675" y="352325"/>
            <a:chExt cx="485000" cy="254800"/>
          </a:xfrm>
        </p:grpSpPr>
        <p:sp>
          <p:nvSpPr>
            <p:cNvPr id="172" name="Google Shape;172;p19"/>
            <p:cNvSpPr/>
            <p:nvPr/>
          </p:nvSpPr>
          <p:spPr>
            <a:xfrm>
              <a:off x="2080675" y="352325"/>
              <a:ext cx="485000" cy="254800"/>
            </a:xfrm>
            <a:custGeom>
              <a:avLst/>
              <a:gdLst/>
              <a:ahLst/>
              <a:cxnLst/>
              <a:rect l="l" t="t" r="r" b="b"/>
              <a:pathLst>
                <a:path w="19400" h="10192" extrusionOk="0">
                  <a:moveTo>
                    <a:pt x="5514" y="2183"/>
                  </a:moveTo>
                  <a:cubicBezTo>
                    <a:pt x="4291" y="3932"/>
                    <a:pt x="4291" y="6254"/>
                    <a:pt x="5514" y="8002"/>
                  </a:cubicBezTo>
                  <a:cubicBezTo>
                    <a:pt x="4858" y="7685"/>
                    <a:pt x="4230" y="7320"/>
                    <a:pt x="3632" y="6909"/>
                  </a:cubicBezTo>
                  <a:cubicBezTo>
                    <a:pt x="2841" y="6368"/>
                    <a:pt x="2099" y="5762"/>
                    <a:pt x="1410" y="5097"/>
                  </a:cubicBezTo>
                  <a:cubicBezTo>
                    <a:pt x="2071" y="4454"/>
                    <a:pt x="3572" y="3126"/>
                    <a:pt x="5514" y="2183"/>
                  </a:cubicBezTo>
                  <a:close/>
                  <a:moveTo>
                    <a:pt x="13865" y="2171"/>
                  </a:moveTo>
                  <a:cubicBezTo>
                    <a:pt x="14527" y="2491"/>
                    <a:pt x="15167" y="2866"/>
                    <a:pt x="15774" y="3283"/>
                  </a:cubicBezTo>
                  <a:cubicBezTo>
                    <a:pt x="16562" y="3823"/>
                    <a:pt x="17304" y="4430"/>
                    <a:pt x="17996" y="5094"/>
                  </a:cubicBezTo>
                  <a:cubicBezTo>
                    <a:pt x="17307" y="5759"/>
                    <a:pt x="16565" y="6365"/>
                    <a:pt x="15774" y="6909"/>
                  </a:cubicBezTo>
                  <a:cubicBezTo>
                    <a:pt x="15167" y="7326"/>
                    <a:pt x="14530" y="7697"/>
                    <a:pt x="13865" y="8017"/>
                  </a:cubicBezTo>
                  <a:cubicBezTo>
                    <a:pt x="15097" y="6263"/>
                    <a:pt x="15097" y="3926"/>
                    <a:pt x="13865" y="2171"/>
                  </a:cubicBezTo>
                  <a:close/>
                  <a:moveTo>
                    <a:pt x="9801" y="1133"/>
                  </a:moveTo>
                  <a:cubicBezTo>
                    <a:pt x="11948" y="1190"/>
                    <a:pt x="13657" y="2947"/>
                    <a:pt x="13657" y="5091"/>
                  </a:cubicBezTo>
                  <a:cubicBezTo>
                    <a:pt x="13657" y="7238"/>
                    <a:pt x="11948" y="8995"/>
                    <a:pt x="9801" y="9053"/>
                  </a:cubicBezTo>
                  <a:lnTo>
                    <a:pt x="9566" y="9053"/>
                  </a:lnTo>
                  <a:cubicBezTo>
                    <a:pt x="7431" y="8983"/>
                    <a:pt x="5734" y="7232"/>
                    <a:pt x="5728" y="5094"/>
                  </a:cubicBezTo>
                  <a:cubicBezTo>
                    <a:pt x="5731" y="2947"/>
                    <a:pt x="7440" y="1190"/>
                    <a:pt x="9587" y="1133"/>
                  </a:cubicBezTo>
                  <a:close/>
                  <a:moveTo>
                    <a:pt x="9557" y="0"/>
                  </a:moveTo>
                  <a:cubicBezTo>
                    <a:pt x="7440" y="37"/>
                    <a:pt x="5166" y="852"/>
                    <a:pt x="2965" y="2362"/>
                  </a:cubicBezTo>
                  <a:cubicBezTo>
                    <a:pt x="1283" y="3518"/>
                    <a:pt x="239" y="4665"/>
                    <a:pt x="196" y="4714"/>
                  </a:cubicBezTo>
                  <a:cubicBezTo>
                    <a:pt x="0" y="4928"/>
                    <a:pt x="0" y="5257"/>
                    <a:pt x="196" y="5472"/>
                  </a:cubicBezTo>
                  <a:cubicBezTo>
                    <a:pt x="239" y="5523"/>
                    <a:pt x="1283" y="6670"/>
                    <a:pt x="2965" y="7827"/>
                  </a:cubicBezTo>
                  <a:cubicBezTo>
                    <a:pt x="5166" y="9337"/>
                    <a:pt x="7440" y="10149"/>
                    <a:pt x="9557" y="10188"/>
                  </a:cubicBezTo>
                  <a:cubicBezTo>
                    <a:pt x="9602" y="10188"/>
                    <a:pt x="9647" y="10191"/>
                    <a:pt x="9692" y="10191"/>
                  </a:cubicBezTo>
                  <a:lnTo>
                    <a:pt x="9717" y="10191"/>
                  </a:lnTo>
                  <a:cubicBezTo>
                    <a:pt x="11869" y="10185"/>
                    <a:pt x="14194" y="9367"/>
                    <a:pt x="16435" y="7827"/>
                  </a:cubicBezTo>
                  <a:cubicBezTo>
                    <a:pt x="18120" y="6670"/>
                    <a:pt x="19161" y="5523"/>
                    <a:pt x="19207" y="5475"/>
                  </a:cubicBezTo>
                  <a:cubicBezTo>
                    <a:pt x="19400" y="5257"/>
                    <a:pt x="19400" y="4931"/>
                    <a:pt x="19207" y="4714"/>
                  </a:cubicBezTo>
                  <a:cubicBezTo>
                    <a:pt x="19161" y="4665"/>
                    <a:pt x="18120" y="3521"/>
                    <a:pt x="16435" y="2365"/>
                  </a:cubicBezTo>
                  <a:cubicBezTo>
                    <a:pt x="14191" y="822"/>
                    <a:pt x="11869" y="6"/>
                    <a:pt x="97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3" name="Google Shape;173;p19"/>
            <p:cNvSpPr/>
            <p:nvPr/>
          </p:nvSpPr>
          <p:spPr>
            <a:xfrm>
              <a:off x="2246650" y="408900"/>
              <a:ext cx="147075" cy="141600"/>
            </a:xfrm>
            <a:custGeom>
              <a:avLst/>
              <a:gdLst/>
              <a:ahLst/>
              <a:cxnLst/>
              <a:rect l="l" t="t" r="r" b="b"/>
              <a:pathLst>
                <a:path w="5883" h="5664" extrusionOk="0">
                  <a:moveTo>
                    <a:pt x="3054" y="1132"/>
                  </a:moveTo>
                  <a:cubicBezTo>
                    <a:pt x="3495" y="1132"/>
                    <a:pt x="3930" y="1304"/>
                    <a:pt x="4255" y="1630"/>
                  </a:cubicBezTo>
                  <a:cubicBezTo>
                    <a:pt x="4738" y="2116"/>
                    <a:pt x="4886" y="2846"/>
                    <a:pt x="4624" y="3480"/>
                  </a:cubicBezTo>
                  <a:cubicBezTo>
                    <a:pt x="4358" y="4115"/>
                    <a:pt x="3739" y="4531"/>
                    <a:pt x="3053" y="4531"/>
                  </a:cubicBezTo>
                  <a:cubicBezTo>
                    <a:pt x="2114" y="4528"/>
                    <a:pt x="1357" y="3770"/>
                    <a:pt x="1353" y="2831"/>
                  </a:cubicBezTo>
                  <a:cubicBezTo>
                    <a:pt x="1353" y="2143"/>
                    <a:pt x="1767" y="1524"/>
                    <a:pt x="2404" y="1261"/>
                  </a:cubicBezTo>
                  <a:cubicBezTo>
                    <a:pt x="2614" y="1174"/>
                    <a:pt x="2835" y="1132"/>
                    <a:pt x="3054" y="1132"/>
                  </a:cubicBezTo>
                  <a:close/>
                  <a:moveTo>
                    <a:pt x="3053" y="1"/>
                  </a:moveTo>
                  <a:cubicBezTo>
                    <a:pt x="2316" y="1"/>
                    <a:pt x="1593" y="288"/>
                    <a:pt x="1052" y="829"/>
                  </a:cubicBezTo>
                  <a:cubicBezTo>
                    <a:pt x="242" y="1639"/>
                    <a:pt x="1" y="2855"/>
                    <a:pt x="439" y="3915"/>
                  </a:cubicBezTo>
                  <a:cubicBezTo>
                    <a:pt x="876" y="4972"/>
                    <a:pt x="1909" y="5663"/>
                    <a:pt x="3053" y="5663"/>
                  </a:cubicBezTo>
                  <a:cubicBezTo>
                    <a:pt x="4614" y="5660"/>
                    <a:pt x="5883" y="4395"/>
                    <a:pt x="5883" y="2831"/>
                  </a:cubicBezTo>
                  <a:cubicBezTo>
                    <a:pt x="5883" y="1687"/>
                    <a:pt x="5194" y="654"/>
                    <a:pt x="4137" y="216"/>
                  </a:cubicBezTo>
                  <a:cubicBezTo>
                    <a:pt x="3786" y="71"/>
                    <a:pt x="3418" y="1"/>
                    <a:pt x="30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74" name="Google Shape;174;p19"/>
          <p:cNvGrpSpPr/>
          <p:nvPr/>
        </p:nvGrpSpPr>
        <p:grpSpPr>
          <a:xfrm>
            <a:off x="8026359" y="2067300"/>
            <a:ext cx="394858" cy="391083"/>
            <a:chOff x="-59889100" y="2671925"/>
            <a:chExt cx="319000" cy="315950"/>
          </a:xfrm>
        </p:grpSpPr>
        <p:sp>
          <p:nvSpPr>
            <p:cNvPr id="175" name="Google Shape;175;p19"/>
            <p:cNvSpPr/>
            <p:nvPr/>
          </p:nvSpPr>
          <p:spPr>
            <a:xfrm>
              <a:off x="-59889100" y="2672000"/>
              <a:ext cx="149675" cy="256025"/>
            </a:xfrm>
            <a:custGeom>
              <a:avLst/>
              <a:gdLst/>
              <a:ahLst/>
              <a:cxnLst/>
              <a:rect l="l" t="t" r="r" b="b"/>
              <a:pathLst>
                <a:path w="5987" h="10241" extrusionOk="0">
                  <a:moveTo>
                    <a:pt x="5073" y="946"/>
                  </a:moveTo>
                  <a:lnTo>
                    <a:pt x="5073" y="2647"/>
                  </a:lnTo>
                  <a:lnTo>
                    <a:pt x="5104" y="2647"/>
                  </a:lnTo>
                  <a:cubicBezTo>
                    <a:pt x="3623" y="3151"/>
                    <a:pt x="2489" y="4569"/>
                    <a:pt x="2489" y="6302"/>
                  </a:cubicBezTo>
                  <a:cubicBezTo>
                    <a:pt x="2489" y="6900"/>
                    <a:pt x="2647" y="7499"/>
                    <a:pt x="2867" y="8034"/>
                  </a:cubicBezTo>
                  <a:lnTo>
                    <a:pt x="1639" y="9263"/>
                  </a:lnTo>
                  <a:cubicBezTo>
                    <a:pt x="1103" y="8381"/>
                    <a:pt x="788" y="7373"/>
                    <a:pt x="788" y="6302"/>
                  </a:cubicBezTo>
                  <a:cubicBezTo>
                    <a:pt x="788" y="3750"/>
                    <a:pt x="2584" y="1513"/>
                    <a:pt x="5073" y="946"/>
                  </a:cubicBezTo>
                  <a:close/>
                  <a:moveTo>
                    <a:pt x="5482" y="1"/>
                  </a:moveTo>
                  <a:cubicBezTo>
                    <a:pt x="2395" y="442"/>
                    <a:pt x="0" y="3088"/>
                    <a:pt x="0" y="6270"/>
                  </a:cubicBezTo>
                  <a:cubicBezTo>
                    <a:pt x="0" y="7688"/>
                    <a:pt x="441" y="8979"/>
                    <a:pt x="1292" y="10082"/>
                  </a:cubicBezTo>
                  <a:cubicBezTo>
                    <a:pt x="1377" y="10184"/>
                    <a:pt x="1500" y="10241"/>
                    <a:pt x="1624" y="10241"/>
                  </a:cubicBezTo>
                  <a:cubicBezTo>
                    <a:pt x="1729" y="10241"/>
                    <a:pt x="1835" y="10200"/>
                    <a:pt x="1922" y="10114"/>
                  </a:cubicBezTo>
                  <a:lnTo>
                    <a:pt x="3718" y="8349"/>
                  </a:lnTo>
                  <a:cubicBezTo>
                    <a:pt x="3812" y="8223"/>
                    <a:pt x="3844" y="8003"/>
                    <a:pt x="3781" y="7845"/>
                  </a:cubicBezTo>
                  <a:cubicBezTo>
                    <a:pt x="3497" y="7373"/>
                    <a:pt x="3340" y="6806"/>
                    <a:pt x="3340" y="6270"/>
                  </a:cubicBezTo>
                  <a:cubicBezTo>
                    <a:pt x="3340" y="4884"/>
                    <a:pt x="4285" y="3655"/>
                    <a:pt x="5671" y="3309"/>
                  </a:cubicBezTo>
                  <a:cubicBezTo>
                    <a:pt x="5860" y="3277"/>
                    <a:pt x="5986" y="3120"/>
                    <a:pt x="5986" y="2899"/>
                  </a:cubicBezTo>
                  <a:lnTo>
                    <a:pt x="5986" y="379"/>
                  </a:lnTo>
                  <a:cubicBezTo>
                    <a:pt x="5955" y="190"/>
                    <a:pt x="5703" y="1"/>
                    <a:pt x="54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9"/>
            <p:cNvSpPr/>
            <p:nvPr/>
          </p:nvSpPr>
          <p:spPr>
            <a:xfrm>
              <a:off x="-59830825" y="2892525"/>
              <a:ext cx="201650" cy="95350"/>
            </a:xfrm>
            <a:custGeom>
              <a:avLst/>
              <a:gdLst/>
              <a:ahLst/>
              <a:cxnLst/>
              <a:rect l="l" t="t" r="r" b="b"/>
              <a:pathLst>
                <a:path w="8066" h="3814" extrusionOk="0">
                  <a:moveTo>
                    <a:pt x="5735" y="946"/>
                  </a:moveTo>
                  <a:lnTo>
                    <a:pt x="6963" y="2175"/>
                  </a:lnTo>
                  <a:cubicBezTo>
                    <a:pt x="6113" y="2710"/>
                    <a:pt x="5073" y="2994"/>
                    <a:pt x="4065" y="2994"/>
                  </a:cubicBezTo>
                  <a:cubicBezTo>
                    <a:pt x="3025" y="2994"/>
                    <a:pt x="2017" y="2710"/>
                    <a:pt x="1135" y="2175"/>
                  </a:cubicBezTo>
                  <a:lnTo>
                    <a:pt x="2364" y="946"/>
                  </a:lnTo>
                  <a:cubicBezTo>
                    <a:pt x="2868" y="1198"/>
                    <a:pt x="3466" y="1356"/>
                    <a:pt x="4065" y="1356"/>
                  </a:cubicBezTo>
                  <a:cubicBezTo>
                    <a:pt x="4600" y="1356"/>
                    <a:pt x="5199" y="1198"/>
                    <a:pt x="5735" y="946"/>
                  </a:cubicBezTo>
                  <a:close/>
                  <a:moveTo>
                    <a:pt x="5758" y="1"/>
                  </a:moveTo>
                  <a:cubicBezTo>
                    <a:pt x="5693" y="1"/>
                    <a:pt x="5630" y="11"/>
                    <a:pt x="5577" y="32"/>
                  </a:cubicBezTo>
                  <a:cubicBezTo>
                    <a:pt x="5105" y="316"/>
                    <a:pt x="4569" y="474"/>
                    <a:pt x="4002" y="474"/>
                  </a:cubicBezTo>
                  <a:cubicBezTo>
                    <a:pt x="3956" y="476"/>
                    <a:pt x="3911" y="478"/>
                    <a:pt x="3865" y="478"/>
                  </a:cubicBezTo>
                  <a:cubicBezTo>
                    <a:pt x="3376" y="478"/>
                    <a:pt x="2890" y="326"/>
                    <a:pt x="2458" y="95"/>
                  </a:cubicBezTo>
                  <a:cubicBezTo>
                    <a:pt x="2389" y="54"/>
                    <a:pt x="2315" y="31"/>
                    <a:pt x="2239" y="31"/>
                  </a:cubicBezTo>
                  <a:cubicBezTo>
                    <a:pt x="2142" y="31"/>
                    <a:pt x="2043" y="70"/>
                    <a:pt x="1954" y="158"/>
                  </a:cubicBezTo>
                  <a:lnTo>
                    <a:pt x="190" y="1923"/>
                  </a:lnTo>
                  <a:cubicBezTo>
                    <a:pt x="1" y="2143"/>
                    <a:pt x="32" y="2395"/>
                    <a:pt x="221" y="2553"/>
                  </a:cubicBezTo>
                  <a:cubicBezTo>
                    <a:pt x="1324" y="3403"/>
                    <a:pt x="2616" y="3813"/>
                    <a:pt x="4002" y="3813"/>
                  </a:cubicBezTo>
                  <a:cubicBezTo>
                    <a:pt x="5388" y="3813"/>
                    <a:pt x="6711" y="3403"/>
                    <a:pt x="7814" y="2521"/>
                  </a:cubicBezTo>
                  <a:cubicBezTo>
                    <a:pt x="8035" y="2364"/>
                    <a:pt x="8066" y="2080"/>
                    <a:pt x="7877" y="1891"/>
                  </a:cubicBezTo>
                  <a:lnTo>
                    <a:pt x="6113" y="127"/>
                  </a:lnTo>
                  <a:cubicBezTo>
                    <a:pt x="6029" y="43"/>
                    <a:pt x="5889" y="1"/>
                    <a:pt x="57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9"/>
            <p:cNvSpPr/>
            <p:nvPr/>
          </p:nvSpPr>
          <p:spPr>
            <a:xfrm>
              <a:off x="-59719775" y="2671925"/>
              <a:ext cx="149675" cy="256425"/>
            </a:xfrm>
            <a:custGeom>
              <a:avLst/>
              <a:gdLst/>
              <a:ahLst/>
              <a:cxnLst/>
              <a:rect l="l" t="t" r="r" b="b"/>
              <a:pathLst>
                <a:path w="5987" h="10257" extrusionOk="0">
                  <a:moveTo>
                    <a:pt x="820" y="917"/>
                  </a:moveTo>
                  <a:cubicBezTo>
                    <a:pt x="3309" y="1453"/>
                    <a:pt x="5105" y="3690"/>
                    <a:pt x="5105" y="6273"/>
                  </a:cubicBezTo>
                  <a:cubicBezTo>
                    <a:pt x="5073" y="7344"/>
                    <a:pt x="4790" y="8352"/>
                    <a:pt x="4254" y="9235"/>
                  </a:cubicBezTo>
                  <a:lnTo>
                    <a:pt x="3025" y="8006"/>
                  </a:lnTo>
                  <a:cubicBezTo>
                    <a:pt x="3309" y="7502"/>
                    <a:pt x="3435" y="6903"/>
                    <a:pt x="3435" y="6305"/>
                  </a:cubicBezTo>
                  <a:cubicBezTo>
                    <a:pt x="3435" y="4572"/>
                    <a:pt x="2332" y="3154"/>
                    <a:pt x="820" y="2650"/>
                  </a:cubicBezTo>
                  <a:lnTo>
                    <a:pt x="820" y="917"/>
                  </a:lnTo>
                  <a:close/>
                  <a:moveTo>
                    <a:pt x="419" y="0"/>
                  </a:moveTo>
                  <a:cubicBezTo>
                    <a:pt x="190" y="0"/>
                    <a:pt x="1" y="180"/>
                    <a:pt x="1" y="413"/>
                  </a:cubicBezTo>
                  <a:lnTo>
                    <a:pt x="1" y="2934"/>
                  </a:lnTo>
                  <a:cubicBezTo>
                    <a:pt x="1" y="3123"/>
                    <a:pt x="127" y="3280"/>
                    <a:pt x="316" y="3312"/>
                  </a:cubicBezTo>
                  <a:cubicBezTo>
                    <a:pt x="1639" y="3658"/>
                    <a:pt x="2647" y="4855"/>
                    <a:pt x="2647" y="6273"/>
                  </a:cubicBezTo>
                  <a:cubicBezTo>
                    <a:pt x="2647" y="6809"/>
                    <a:pt x="2490" y="7376"/>
                    <a:pt x="2206" y="7848"/>
                  </a:cubicBezTo>
                  <a:cubicBezTo>
                    <a:pt x="2080" y="8006"/>
                    <a:pt x="2112" y="8195"/>
                    <a:pt x="2269" y="8352"/>
                  </a:cubicBezTo>
                  <a:lnTo>
                    <a:pt x="4065" y="10117"/>
                  </a:lnTo>
                  <a:cubicBezTo>
                    <a:pt x="4149" y="10214"/>
                    <a:pt x="4251" y="10257"/>
                    <a:pt x="4353" y="10257"/>
                  </a:cubicBezTo>
                  <a:cubicBezTo>
                    <a:pt x="4481" y="10257"/>
                    <a:pt x="4608" y="10190"/>
                    <a:pt x="4695" y="10085"/>
                  </a:cubicBezTo>
                  <a:cubicBezTo>
                    <a:pt x="5514" y="8982"/>
                    <a:pt x="5987" y="7659"/>
                    <a:pt x="5987" y="6273"/>
                  </a:cubicBezTo>
                  <a:cubicBezTo>
                    <a:pt x="5892" y="3123"/>
                    <a:pt x="3529" y="445"/>
                    <a:pt x="474" y="4"/>
                  </a:cubicBezTo>
                  <a:cubicBezTo>
                    <a:pt x="455" y="1"/>
                    <a:pt x="437" y="0"/>
                    <a:pt x="4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9"/>
            <p:cNvSpPr/>
            <p:nvPr/>
          </p:nvSpPr>
          <p:spPr>
            <a:xfrm>
              <a:off x="-59762300" y="2757075"/>
              <a:ext cx="63025" cy="145725"/>
            </a:xfrm>
            <a:custGeom>
              <a:avLst/>
              <a:gdLst/>
              <a:ahLst/>
              <a:cxnLst/>
              <a:rect l="l" t="t" r="r" b="b"/>
              <a:pathLst>
                <a:path w="2521" h="5829" extrusionOk="0">
                  <a:moveTo>
                    <a:pt x="1261" y="0"/>
                  </a:moveTo>
                  <a:cubicBezTo>
                    <a:pt x="1040" y="0"/>
                    <a:pt x="820" y="189"/>
                    <a:pt x="820" y="378"/>
                  </a:cubicBezTo>
                  <a:lnTo>
                    <a:pt x="820" y="662"/>
                  </a:lnTo>
                  <a:cubicBezTo>
                    <a:pt x="347" y="819"/>
                    <a:pt x="1" y="1292"/>
                    <a:pt x="1" y="1827"/>
                  </a:cubicBezTo>
                  <a:cubicBezTo>
                    <a:pt x="1" y="2521"/>
                    <a:pt x="568" y="2899"/>
                    <a:pt x="977" y="3214"/>
                  </a:cubicBezTo>
                  <a:cubicBezTo>
                    <a:pt x="1292" y="3466"/>
                    <a:pt x="1670" y="3686"/>
                    <a:pt x="1670" y="3938"/>
                  </a:cubicBezTo>
                  <a:cubicBezTo>
                    <a:pt x="1670" y="4159"/>
                    <a:pt x="1450" y="4348"/>
                    <a:pt x="1261" y="4348"/>
                  </a:cubicBezTo>
                  <a:cubicBezTo>
                    <a:pt x="1072" y="4348"/>
                    <a:pt x="820" y="4159"/>
                    <a:pt x="820" y="3938"/>
                  </a:cubicBezTo>
                  <a:cubicBezTo>
                    <a:pt x="820" y="3686"/>
                    <a:pt x="631" y="3497"/>
                    <a:pt x="442" y="3497"/>
                  </a:cubicBezTo>
                  <a:cubicBezTo>
                    <a:pt x="253" y="3497"/>
                    <a:pt x="32" y="3686"/>
                    <a:pt x="32" y="3938"/>
                  </a:cubicBezTo>
                  <a:cubicBezTo>
                    <a:pt x="32" y="4474"/>
                    <a:pt x="410" y="4915"/>
                    <a:pt x="883" y="5104"/>
                  </a:cubicBezTo>
                  <a:lnTo>
                    <a:pt x="883" y="5387"/>
                  </a:lnTo>
                  <a:cubicBezTo>
                    <a:pt x="883" y="5608"/>
                    <a:pt x="1072" y="5829"/>
                    <a:pt x="1292" y="5829"/>
                  </a:cubicBezTo>
                  <a:cubicBezTo>
                    <a:pt x="1544" y="5829"/>
                    <a:pt x="1702" y="5608"/>
                    <a:pt x="1702" y="5387"/>
                  </a:cubicBezTo>
                  <a:lnTo>
                    <a:pt x="1702" y="5104"/>
                  </a:lnTo>
                  <a:cubicBezTo>
                    <a:pt x="2175" y="4946"/>
                    <a:pt x="2521" y="4474"/>
                    <a:pt x="2521" y="3938"/>
                  </a:cubicBezTo>
                  <a:cubicBezTo>
                    <a:pt x="2521" y="3245"/>
                    <a:pt x="1985" y="2867"/>
                    <a:pt x="1544" y="2552"/>
                  </a:cubicBezTo>
                  <a:cubicBezTo>
                    <a:pt x="1229" y="2300"/>
                    <a:pt x="883" y="2079"/>
                    <a:pt x="883" y="1827"/>
                  </a:cubicBezTo>
                  <a:cubicBezTo>
                    <a:pt x="883" y="1607"/>
                    <a:pt x="1072" y="1418"/>
                    <a:pt x="1292" y="1418"/>
                  </a:cubicBezTo>
                  <a:cubicBezTo>
                    <a:pt x="1544" y="1418"/>
                    <a:pt x="1702" y="1607"/>
                    <a:pt x="1702" y="1827"/>
                  </a:cubicBezTo>
                  <a:cubicBezTo>
                    <a:pt x="1702" y="2079"/>
                    <a:pt x="1891" y="2268"/>
                    <a:pt x="2143" y="2268"/>
                  </a:cubicBezTo>
                  <a:cubicBezTo>
                    <a:pt x="2364" y="2268"/>
                    <a:pt x="2521" y="2079"/>
                    <a:pt x="2521" y="1827"/>
                  </a:cubicBezTo>
                  <a:cubicBezTo>
                    <a:pt x="2521" y="1292"/>
                    <a:pt x="2175" y="851"/>
                    <a:pt x="1702" y="662"/>
                  </a:cubicBezTo>
                  <a:lnTo>
                    <a:pt x="1702" y="378"/>
                  </a:lnTo>
                  <a:cubicBezTo>
                    <a:pt x="1702" y="189"/>
                    <a:pt x="1513" y="0"/>
                    <a:pt x="12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 name="Google Shape;179;p19"/>
          <p:cNvGrpSpPr/>
          <p:nvPr/>
        </p:nvGrpSpPr>
        <p:grpSpPr>
          <a:xfrm>
            <a:off x="8070756" y="3290460"/>
            <a:ext cx="322248" cy="363308"/>
            <a:chOff x="3299850" y="238575"/>
            <a:chExt cx="427725" cy="482225"/>
          </a:xfrm>
        </p:grpSpPr>
        <p:sp>
          <p:nvSpPr>
            <p:cNvPr id="180" name="Google Shape;180;p19"/>
            <p:cNvSpPr/>
            <p:nvPr/>
          </p:nvSpPr>
          <p:spPr>
            <a:xfrm>
              <a:off x="3299850" y="323500"/>
              <a:ext cx="427725" cy="397300"/>
            </a:xfrm>
            <a:custGeom>
              <a:avLst/>
              <a:gdLst/>
              <a:ahLst/>
              <a:cxnLst/>
              <a:rect l="l" t="t" r="r" b="b"/>
              <a:pathLst>
                <a:path w="17109" h="15892" extrusionOk="0">
                  <a:moveTo>
                    <a:pt x="3397" y="6794"/>
                  </a:moveTo>
                  <a:lnTo>
                    <a:pt x="3397" y="14759"/>
                  </a:lnTo>
                  <a:lnTo>
                    <a:pt x="1132" y="14759"/>
                  </a:lnTo>
                  <a:lnTo>
                    <a:pt x="1132" y="6794"/>
                  </a:lnTo>
                  <a:close/>
                  <a:moveTo>
                    <a:pt x="9034" y="1132"/>
                  </a:moveTo>
                  <a:cubicBezTo>
                    <a:pt x="9683" y="1175"/>
                    <a:pt x="10191" y="1712"/>
                    <a:pt x="10191" y="2364"/>
                  </a:cubicBezTo>
                  <a:cubicBezTo>
                    <a:pt x="10191" y="3346"/>
                    <a:pt x="9774" y="5275"/>
                    <a:pt x="9221" y="5828"/>
                  </a:cubicBezTo>
                  <a:cubicBezTo>
                    <a:pt x="8865" y="6184"/>
                    <a:pt x="9119" y="6794"/>
                    <a:pt x="9623" y="6794"/>
                  </a:cubicBezTo>
                  <a:lnTo>
                    <a:pt x="15285" y="6794"/>
                  </a:lnTo>
                  <a:cubicBezTo>
                    <a:pt x="15599" y="6794"/>
                    <a:pt x="15849" y="7047"/>
                    <a:pt x="15849" y="7361"/>
                  </a:cubicBezTo>
                  <a:cubicBezTo>
                    <a:pt x="15849" y="7672"/>
                    <a:pt x="15599" y="7926"/>
                    <a:pt x="15285" y="7926"/>
                  </a:cubicBezTo>
                  <a:lnTo>
                    <a:pt x="11888" y="7926"/>
                  </a:lnTo>
                  <a:cubicBezTo>
                    <a:pt x="11574" y="7926"/>
                    <a:pt x="11323" y="8180"/>
                    <a:pt x="11323" y="8494"/>
                  </a:cubicBezTo>
                  <a:cubicBezTo>
                    <a:pt x="11323" y="8805"/>
                    <a:pt x="11574" y="9058"/>
                    <a:pt x="11888" y="9058"/>
                  </a:cubicBezTo>
                  <a:lnTo>
                    <a:pt x="15285" y="9058"/>
                  </a:lnTo>
                  <a:cubicBezTo>
                    <a:pt x="15586" y="9058"/>
                    <a:pt x="15852" y="9342"/>
                    <a:pt x="15852" y="9662"/>
                  </a:cubicBezTo>
                  <a:cubicBezTo>
                    <a:pt x="15852" y="9976"/>
                    <a:pt x="15599" y="10230"/>
                    <a:pt x="15285" y="10230"/>
                  </a:cubicBezTo>
                  <a:lnTo>
                    <a:pt x="11888" y="10230"/>
                  </a:lnTo>
                  <a:cubicBezTo>
                    <a:pt x="11574" y="10230"/>
                    <a:pt x="11323" y="10484"/>
                    <a:pt x="11323" y="10795"/>
                  </a:cubicBezTo>
                  <a:cubicBezTo>
                    <a:pt x="11323" y="11109"/>
                    <a:pt x="11574" y="11362"/>
                    <a:pt x="11888" y="11362"/>
                  </a:cubicBezTo>
                  <a:lnTo>
                    <a:pt x="14152" y="11362"/>
                  </a:lnTo>
                  <a:cubicBezTo>
                    <a:pt x="14466" y="11362"/>
                    <a:pt x="14717" y="11616"/>
                    <a:pt x="14717" y="11927"/>
                  </a:cubicBezTo>
                  <a:cubicBezTo>
                    <a:pt x="14717" y="12241"/>
                    <a:pt x="14466" y="12494"/>
                    <a:pt x="14152" y="12494"/>
                  </a:cubicBezTo>
                  <a:lnTo>
                    <a:pt x="11888" y="12494"/>
                  </a:lnTo>
                  <a:cubicBezTo>
                    <a:pt x="11574" y="12494"/>
                    <a:pt x="11323" y="12748"/>
                    <a:pt x="11323" y="13059"/>
                  </a:cubicBezTo>
                  <a:cubicBezTo>
                    <a:pt x="11323" y="13373"/>
                    <a:pt x="11574" y="13627"/>
                    <a:pt x="11888" y="13627"/>
                  </a:cubicBezTo>
                  <a:lnTo>
                    <a:pt x="13020" y="13627"/>
                  </a:lnTo>
                  <a:cubicBezTo>
                    <a:pt x="13334" y="13627"/>
                    <a:pt x="13585" y="13880"/>
                    <a:pt x="13585" y="14191"/>
                  </a:cubicBezTo>
                  <a:cubicBezTo>
                    <a:pt x="13585" y="14505"/>
                    <a:pt x="13334" y="14759"/>
                    <a:pt x="13020" y="14759"/>
                  </a:cubicBezTo>
                  <a:lnTo>
                    <a:pt x="9197" y="14759"/>
                  </a:lnTo>
                  <a:cubicBezTo>
                    <a:pt x="8041" y="14759"/>
                    <a:pt x="6890" y="14572"/>
                    <a:pt x="5794" y="14207"/>
                  </a:cubicBezTo>
                  <a:lnTo>
                    <a:pt x="4529" y="13784"/>
                  </a:lnTo>
                  <a:lnTo>
                    <a:pt x="4529" y="7712"/>
                  </a:lnTo>
                  <a:lnTo>
                    <a:pt x="5686" y="7132"/>
                  </a:lnTo>
                  <a:cubicBezTo>
                    <a:pt x="6265" y="6842"/>
                    <a:pt x="6797" y="6459"/>
                    <a:pt x="7253" y="6003"/>
                  </a:cubicBezTo>
                  <a:lnTo>
                    <a:pt x="7289" y="5963"/>
                  </a:lnTo>
                  <a:cubicBezTo>
                    <a:pt x="8352" y="4901"/>
                    <a:pt x="8917" y="2654"/>
                    <a:pt x="9034" y="1132"/>
                  </a:cubicBezTo>
                  <a:close/>
                  <a:moveTo>
                    <a:pt x="8491" y="0"/>
                  </a:moveTo>
                  <a:cubicBezTo>
                    <a:pt x="8177" y="0"/>
                    <a:pt x="7926" y="254"/>
                    <a:pt x="7926" y="568"/>
                  </a:cubicBezTo>
                  <a:cubicBezTo>
                    <a:pt x="7926" y="1887"/>
                    <a:pt x="7380" y="4276"/>
                    <a:pt x="6492" y="5166"/>
                  </a:cubicBezTo>
                  <a:lnTo>
                    <a:pt x="6456" y="5203"/>
                  </a:lnTo>
                  <a:cubicBezTo>
                    <a:pt x="6081" y="5574"/>
                    <a:pt x="5652" y="5885"/>
                    <a:pt x="5181" y="6120"/>
                  </a:cubicBezTo>
                  <a:lnTo>
                    <a:pt x="4529" y="6444"/>
                  </a:lnTo>
                  <a:lnTo>
                    <a:pt x="4529" y="6229"/>
                  </a:lnTo>
                  <a:cubicBezTo>
                    <a:pt x="4529" y="5915"/>
                    <a:pt x="4276" y="5661"/>
                    <a:pt x="3962" y="5661"/>
                  </a:cubicBezTo>
                  <a:lnTo>
                    <a:pt x="565" y="5661"/>
                  </a:lnTo>
                  <a:cubicBezTo>
                    <a:pt x="251" y="5661"/>
                    <a:pt x="0" y="5915"/>
                    <a:pt x="0" y="6229"/>
                  </a:cubicBezTo>
                  <a:lnTo>
                    <a:pt x="0" y="15324"/>
                  </a:lnTo>
                  <a:cubicBezTo>
                    <a:pt x="0" y="15638"/>
                    <a:pt x="251" y="15891"/>
                    <a:pt x="565" y="15891"/>
                  </a:cubicBezTo>
                  <a:lnTo>
                    <a:pt x="3962" y="15891"/>
                  </a:lnTo>
                  <a:cubicBezTo>
                    <a:pt x="4276" y="15891"/>
                    <a:pt x="4529" y="15638"/>
                    <a:pt x="4529" y="15324"/>
                  </a:cubicBezTo>
                  <a:lnTo>
                    <a:pt x="4529" y="14976"/>
                  </a:lnTo>
                  <a:lnTo>
                    <a:pt x="5435" y="15278"/>
                  </a:lnTo>
                  <a:cubicBezTo>
                    <a:pt x="6649" y="15683"/>
                    <a:pt x="7917" y="15888"/>
                    <a:pt x="9197" y="15888"/>
                  </a:cubicBezTo>
                  <a:lnTo>
                    <a:pt x="13020" y="15888"/>
                  </a:lnTo>
                  <a:cubicBezTo>
                    <a:pt x="14219" y="15888"/>
                    <a:pt x="15040" y="14681"/>
                    <a:pt x="14599" y="13566"/>
                  </a:cubicBezTo>
                  <a:cubicBezTo>
                    <a:pt x="15577" y="13298"/>
                    <a:pt x="16106" y="12241"/>
                    <a:pt x="15731" y="11302"/>
                  </a:cubicBezTo>
                  <a:cubicBezTo>
                    <a:pt x="16468" y="11100"/>
                    <a:pt x="16981" y="10429"/>
                    <a:pt x="16984" y="9662"/>
                  </a:cubicBezTo>
                  <a:cubicBezTo>
                    <a:pt x="16981" y="9233"/>
                    <a:pt x="16824" y="8823"/>
                    <a:pt x="16541" y="8503"/>
                  </a:cubicBezTo>
                  <a:cubicBezTo>
                    <a:pt x="16994" y="8005"/>
                    <a:pt x="17108" y="7289"/>
                    <a:pt x="16837" y="6673"/>
                  </a:cubicBezTo>
                  <a:cubicBezTo>
                    <a:pt x="16565" y="6060"/>
                    <a:pt x="15958" y="5661"/>
                    <a:pt x="15285" y="5661"/>
                  </a:cubicBezTo>
                  <a:lnTo>
                    <a:pt x="10635" y="5661"/>
                  </a:lnTo>
                  <a:cubicBezTo>
                    <a:pt x="11109" y="4577"/>
                    <a:pt x="11323" y="3104"/>
                    <a:pt x="11323" y="2364"/>
                  </a:cubicBezTo>
                  <a:cubicBezTo>
                    <a:pt x="11320" y="1060"/>
                    <a:pt x="10263" y="3"/>
                    <a:pt x="89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1" name="Google Shape;181;p19"/>
            <p:cNvSpPr/>
            <p:nvPr/>
          </p:nvSpPr>
          <p:spPr>
            <a:xfrm>
              <a:off x="3467650" y="238575"/>
              <a:ext cx="46525" cy="56650"/>
            </a:xfrm>
            <a:custGeom>
              <a:avLst/>
              <a:gdLst/>
              <a:ahLst/>
              <a:cxnLst/>
              <a:rect l="l" t="t" r="r" b="b"/>
              <a:pathLst>
                <a:path w="1861" h="2266" extrusionOk="0">
                  <a:moveTo>
                    <a:pt x="646" y="1"/>
                  </a:moveTo>
                  <a:cubicBezTo>
                    <a:pt x="561" y="1"/>
                    <a:pt x="475" y="20"/>
                    <a:pt x="393" y="61"/>
                  </a:cubicBezTo>
                  <a:cubicBezTo>
                    <a:pt x="112" y="199"/>
                    <a:pt x="0" y="541"/>
                    <a:pt x="139" y="821"/>
                  </a:cubicBezTo>
                  <a:lnTo>
                    <a:pt x="707" y="1954"/>
                  </a:lnTo>
                  <a:cubicBezTo>
                    <a:pt x="805" y="2150"/>
                    <a:pt x="1005" y="2265"/>
                    <a:pt x="1212" y="2265"/>
                  </a:cubicBezTo>
                  <a:cubicBezTo>
                    <a:pt x="1297" y="2265"/>
                    <a:pt x="1384" y="2246"/>
                    <a:pt x="1465" y="2204"/>
                  </a:cubicBezTo>
                  <a:cubicBezTo>
                    <a:pt x="1746" y="2065"/>
                    <a:pt x="1860" y="1727"/>
                    <a:pt x="1718" y="1446"/>
                  </a:cubicBezTo>
                  <a:lnTo>
                    <a:pt x="1154" y="314"/>
                  </a:lnTo>
                  <a:cubicBezTo>
                    <a:pt x="1053" y="115"/>
                    <a:pt x="854" y="1"/>
                    <a:pt x="6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2" name="Google Shape;182;p19"/>
            <p:cNvSpPr/>
            <p:nvPr/>
          </p:nvSpPr>
          <p:spPr>
            <a:xfrm>
              <a:off x="3566675" y="238575"/>
              <a:ext cx="46525" cy="56675"/>
            </a:xfrm>
            <a:custGeom>
              <a:avLst/>
              <a:gdLst/>
              <a:ahLst/>
              <a:cxnLst/>
              <a:rect l="l" t="t" r="r" b="b"/>
              <a:pathLst>
                <a:path w="1861" h="2267" extrusionOk="0">
                  <a:moveTo>
                    <a:pt x="1215" y="1"/>
                  </a:moveTo>
                  <a:cubicBezTo>
                    <a:pt x="1007" y="1"/>
                    <a:pt x="808" y="115"/>
                    <a:pt x="707" y="314"/>
                  </a:cubicBezTo>
                  <a:lnTo>
                    <a:pt x="143" y="1446"/>
                  </a:lnTo>
                  <a:cubicBezTo>
                    <a:pt x="1" y="1727"/>
                    <a:pt x="116" y="2065"/>
                    <a:pt x="396" y="2207"/>
                  </a:cubicBezTo>
                  <a:cubicBezTo>
                    <a:pt x="477" y="2247"/>
                    <a:pt x="562" y="2266"/>
                    <a:pt x="646" y="2266"/>
                  </a:cubicBezTo>
                  <a:cubicBezTo>
                    <a:pt x="854" y="2266"/>
                    <a:pt x="1055" y="2151"/>
                    <a:pt x="1154" y="1954"/>
                  </a:cubicBezTo>
                  <a:lnTo>
                    <a:pt x="1722" y="821"/>
                  </a:lnTo>
                  <a:cubicBezTo>
                    <a:pt x="1861" y="541"/>
                    <a:pt x="1749" y="199"/>
                    <a:pt x="1468" y="61"/>
                  </a:cubicBezTo>
                  <a:cubicBezTo>
                    <a:pt x="1387" y="20"/>
                    <a:pt x="1300" y="1"/>
                    <a:pt x="1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3" name="Google Shape;183;p19"/>
            <p:cNvSpPr/>
            <p:nvPr/>
          </p:nvSpPr>
          <p:spPr>
            <a:xfrm>
              <a:off x="3611225" y="323500"/>
              <a:ext cx="56550" cy="28325"/>
            </a:xfrm>
            <a:custGeom>
              <a:avLst/>
              <a:gdLst/>
              <a:ahLst/>
              <a:cxnLst/>
              <a:rect l="l" t="t" r="r" b="b"/>
              <a:pathLst>
                <a:path w="2262" h="1133" extrusionOk="0">
                  <a:moveTo>
                    <a:pt x="565" y="0"/>
                  </a:moveTo>
                  <a:cubicBezTo>
                    <a:pt x="251" y="0"/>
                    <a:pt x="0" y="254"/>
                    <a:pt x="0" y="568"/>
                  </a:cubicBezTo>
                  <a:cubicBezTo>
                    <a:pt x="0" y="879"/>
                    <a:pt x="251" y="1132"/>
                    <a:pt x="565" y="1132"/>
                  </a:cubicBezTo>
                  <a:lnTo>
                    <a:pt x="1697" y="1132"/>
                  </a:lnTo>
                  <a:cubicBezTo>
                    <a:pt x="2011" y="1132"/>
                    <a:pt x="2262" y="879"/>
                    <a:pt x="2262" y="568"/>
                  </a:cubicBezTo>
                  <a:cubicBezTo>
                    <a:pt x="2262" y="254"/>
                    <a:pt x="2011" y="0"/>
                    <a:pt x="16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4" name="Google Shape;184;p19"/>
            <p:cNvSpPr/>
            <p:nvPr/>
          </p:nvSpPr>
          <p:spPr>
            <a:xfrm>
              <a:off x="3413075" y="323500"/>
              <a:ext cx="56550" cy="28325"/>
            </a:xfrm>
            <a:custGeom>
              <a:avLst/>
              <a:gdLst/>
              <a:ahLst/>
              <a:cxnLst/>
              <a:rect l="l" t="t" r="r" b="b"/>
              <a:pathLst>
                <a:path w="2262" h="1133" extrusionOk="0">
                  <a:moveTo>
                    <a:pt x="565" y="0"/>
                  </a:moveTo>
                  <a:cubicBezTo>
                    <a:pt x="251" y="0"/>
                    <a:pt x="0" y="254"/>
                    <a:pt x="0" y="568"/>
                  </a:cubicBezTo>
                  <a:cubicBezTo>
                    <a:pt x="0" y="879"/>
                    <a:pt x="251" y="1132"/>
                    <a:pt x="565" y="1132"/>
                  </a:cubicBezTo>
                  <a:lnTo>
                    <a:pt x="1697" y="1132"/>
                  </a:lnTo>
                  <a:cubicBezTo>
                    <a:pt x="2011" y="1132"/>
                    <a:pt x="2262" y="879"/>
                    <a:pt x="2262" y="568"/>
                  </a:cubicBezTo>
                  <a:cubicBezTo>
                    <a:pt x="2262" y="254"/>
                    <a:pt x="2011" y="0"/>
                    <a:pt x="16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52;p19">
            <a:extLst>
              <a:ext uri="{FF2B5EF4-FFF2-40B4-BE49-F238E27FC236}">
                <a16:creationId xmlns:a16="http://schemas.microsoft.com/office/drawing/2014/main" id="{050C0681-B92B-83E5-02BE-F22744E787A0}"/>
              </a:ext>
            </a:extLst>
          </p:cNvPr>
          <p:cNvSpPr/>
          <p:nvPr/>
        </p:nvSpPr>
        <p:spPr>
          <a:xfrm>
            <a:off x="603504" y="1084843"/>
            <a:ext cx="8020800" cy="3020400"/>
          </a:xfrm>
          <a:custGeom>
            <a:avLst/>
            <a:gdLst/>
            <a:ahLst/>
            <a:cxnLst/>
            <a:rect l="l" t="t" r="r" b="b"/>
            <a:pathLst>
              <a:path w="2085" h="1142" extrusionOk="0">
                <a:moveTo>
                  <a:pt x="2085" y="0"/>
                </a:moveTo>
                <a:lnTo>
                  <a:pt x="0" y="0"/>
                </a:lnTo>
                <a:lnTo>
                  <a:pt x="0" y="798"/>
                </a:lnTo>
                <a:lnTo>
                  <a:pt x="1591" y="798"/>
                </a:lnTo>
                <a:lnTo>
                  <a:pt x="1763" y="1142"/>
                </a:lnTo>
                <a:lnTo>
                  <a:pt x="1935" y="798"/>
                </a:lnTo>
                <a:lnTo>
                  <a:pt x="2085" y="798"/>
                </a:lnTo>
                <a:lnTo>
                  <a:pt x="2085" y="0"/>
                </a:lnTo>
                <a:close/>
              </a:path>
            </a:pathLst>
          </a:custGeom>
          <a:solidFill>
            <a:schemeClr val="accent1"/>
          </a:solidFill>
          <a:ln w="19050" cap="flat" cmpd="sng">
            <a:noFill/>
            <a:prstDash val="solid"/>
            <a:round/>
            <a:headEnd type="none" w="sm" len="sm"/>
            <a:tailEnd type="none" w="sm" len="sm"/>
          </a:ln>
          <a:effectLst>
            <a:outerShdw blurRad="57150" dist="19050" dir="5400000" algn="bl" rotWithShape="0">
              <a:srgbClr val="000000">
                <a:alpha val="28000"/>
              </a:srgbClr>
            </a:outerShdw>
          </a:effectLst>
        </p:spPr>
        <p:txBody>
          <a:bodyPr spcFirstLastPara="1" wrap="square" lIns="91425" tIns="45700" rIns="91425" bIns="45700" anchor="t" anchorCtr="0">
            <a:noAutofit/>
          </a:bodyPr>
          <a:lstStyle/>
          <a:p>
            <a:pPr marL="285750" lvl="0" indent="-285750" algn="l" rtl="0">
              <a:spcBef>
                <a:spcPts val="0"/>
              </a:spcBef>
              <a:spcAft>
                <a:spcPts val="0"/>
              </a:spcAft>
              <a:buClr>
                <a:schemeClr val="bg1"/>
              </a:buClr>
              <a:buSzPct val="100000"/>
              <a:buFont typeface="Arial" panose="020B0604020202020204" pitchFamily="34" charset="0"/>
              <a:buChar char="•"/>
            </a:pPr>
            <a:endParaRPr lang="en-CA" dirty="0">
              <a:solidFill>
                <a:schemeClr val="bg1"/>
              </a:solidFill>
              <a:latin typeface=""/>
              <a:ea typeface="Roboto"/>
              <a:cs typeface="Roboto"/>
              <a:sym typeface="Roboto"/>
            </a:endParaRPr>
          </a:p>
          <a:p>
            <a:pPr marL="285750" lvl="0" indent="-285750" algn="l" rtl="0">
              <a:spcBef>
                <a:spcPts val="0"/>
              </a:spcBef>
              <a:spcAft>
                <a:spcPts val="0"/>
              </a:spcAft>
              <a:buClr>
                <a:schemeClr val="bg1"/>
              </a:buClr>
              <a:buSzPct val="100000"/>
              <a:buFont typeface="Arial" panose="020B0604020202020204" pitchFamily="34" charset="0"/>
              <a:buChar char="•"/>
            </a:pPr>
            <a:r>
              <a:rPr lang="en-CA" dirty="0">
                <a:solidFill>
                  <a:schemeClr val="bg1"/>
                </a:solidFill>
                <a:latin typeface=""/>
                <a:ea typeface="Roboto"/>
                <a:cs typeface="Roboto"/>
                <a:sym typeface="Roboto"/>
              </a:rPr>
              <a:t>Newcomers with intellectual disabilities in Canada face unique challenges as they navigate the country's healthcare, education, and social systems.</a:t>
            </a:r>
          </a:p>
          <a:p>
            <a:pPr marL="285750" lvl="0" indent="-285750" algn="l" rtl="0">
              <a:spcBef>
                <a:spcPts val="0"/>
              </a:spcBef>
              <a:spcAft>
                <a:spcPts val="0"/>
              </a:spcAft>
              <a:buClr>
                <a:schemeClr val="bg1"/>
              </a:buClr>
              <a:buSzPct val="100000"/>
              <a:buFont typeface="Arial" panose="020B0604020202020204" pitchFamily="34" charset="0"/>
              <a:buChar char="•"/>
            </a:pPr>
            <a:endParaRPr lang="en-CA" dirty="0">
              <a:solidFill>
                <a:schemeClr val="bg1"/>
              </a:solidFill>
              <a:latin typeface=""/>
              <a:ea typeface="Roboto"/>
              <a:cs typeface="Roboto"/>
              <a:sym typeface="Roboto"/>
            </a:endParaRPr>
          </a:p>
          <a:p>
            <a:pPr marL="285750" indent="-285750">
              <a:buClr>
                <a:schemeClr val="bg1"/>
              </a:buClr>
              <a:buSzPct val="100000"/>
              <a:buFont typeface="Arial" panose="020B0604020202020204" pitchFamily="34" charset="0"/>
              <a:buChar char="•"/>
            </a:pPr>
            <a:r>
              <a:rPr lang="en-CA" dirty="0">
                <a:solidFill>
                  <a:schemeClr val="bg1"/>
                </a:solidFill>
                <a:latin typeface=""/>
                <a:ea typeface="Roboto"/>
                <a:cs typeface="Roboto"/>
                <a:sym typeface="Roboto"/>
              </a:rPr>
              <a:t>Caring for newcomer families who lack prior developmental screening can be challenging due to disruptions in education, decreased health literacy, traumatic experiences, and cultural barriers. Culturally sensitive surveillance and screening with evidence-based tools are essential for early intervention in developmental concerns among refugees and immigrants</a:t>
            </a:r>
          </a:p>
          <a:p>
            <a:pPr marL="0" marR="0" lvl="0" indent="0" algn="l" rtl="0">
              <a:lnSpc>
                <a:spcPct val="100000"/>
              </a:lnSpc>
              <a:spcBef>
                <a:spcPts val="0"/>
              </a:spcBef>
              <a:spcAft>
                <a:spcPts val="0"/>
              </a:spcAft>
              <a:buClr>
                <a:srgbClr val="282F39"/>
              </a:buClr>
              <a:buSzPts val="1800"/>
              <a:buFont typeface="Calibri"/>
              <a:buNone/>
            </a:pPr>
            <a:endParaRPr b="0" i="0" u="none" strike="noStrike" cap="none" dirty="0">
              <a:solidFill>
                <a:srgbClr val="282F39"/>
              </a:solidFill>
              <a:latin typeface=""/>
              <a:ea typeface="Calibri"/>
              <a:cs typeface="Calibri"/>
              <a:sym typeface="Calibri"/>
            </a:endParaRPr>
          </a:p>
        </p:txBody>
      </p:sp>
      <p:sp>
        <p:nvSpPr>
          <p:cNvPr id="11" name="Google Shape;718;p34">
            <a:extLst>
              <a:ext uri="{FF2B5EF4-FFF2-40B4-BE49-F238E27FC236}">
                <a16:creationId xmlns:a16="http://schemas.microsoft.com/office/drawing/2014/main" id="{06405599-0EF5-ABF9-FE00-949B5F08332D}"/>
              </a:ext>
            </a:extLst>
          </p:cNvPr>
          <p:cNvSpPr txBox="1">
            <a:spLocks noGrp="1"/>
          </p:cNvSpPr>
          <p:nvPr>
            <p:ph type="title"/>
          </p:nvPr>
        </p:nvSpPr>
        <p:spPr>
          <a:xfrm>
            <a:off x="433474" y="314326"/>
            <a:ext cx="8229600" cy="47187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CA" sz="3500" dirty="0">
                <a:solidFill>
                  <a:srgbClr val="93ACCA"/>
                </a:solidFill>
              </a:rPr>
              <a:t>OVERVIEW </a:t>
            </a:r>
          </a:p>
        </p:txBody>
      </p:sp>
    </p:spTree>
    <p:extLst>
      <p:ext uri="{BB962C8B-B14F-4D97-AF65-F5344CB8AC3E}">
        <p14:creationId xmlns:p14="http://schemas.microsoft.com/office/powerpoint/2010/main" val="3521533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633FC7-CA4C-6A62-09FC-E109BBA46762}"/>
              </a:ext>
            </a:extLst>
          </p:cNvPr>
          <p:cNvPicPr>
            <a:picLocks noChangeAspect="1"/>
          </p:cNvPicPr>
          <p:nvPr/>
        </p:nvPicPr>
        <p:blipFill>
          <a:blip r:embed="rId2"/>
          <a:stretch>
            <a:fillRect/>
          </a:stretch>
        </p:blipFill>
        <p:spPr>
          <a:xfrm>
            <a:off x="195943" y="73179"/>
            <a:ext cx="8670471" cy="4997141"/>
          </a:xfrm>
          <a:prstGeom prst="rect">
            <a:avLst/>
          </a:prstGeom>
        </p:spPr>
      </p:pic>
    </p:spTree>
    <p:extLst>
      <p:ext uri="{BB962C8B-B14F-4D97-AF65-F5344CB8AC3E}">
        <p14:creationId xmlns:p14="http://schemas.microsoft.com/office/powerpoint/2010/main" val="1130129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52;p19">
            <a:extLst>
              <a:ext uri="{FF2B5EF4-FFF2-40B4-BE49-F238E27FC236}">
                <a16:creationId xmlns:a16="http://schemas.microsoft.com/office/drawing/2014/main" id="{050C0681-B92B-83E5-02BE-F22744E787A0}"/>
              </a:ext>
            </a:extLst>
          </p:cNvPr>
          <p:cNvSpPr/>
          <p:nvPr/>
        </p:nvSpPr>
        <p:spPr>
          <a:xfrm>
            <a:off x="478762" y="996043"/>
            <a:ext cx="8020800" cy="3347357"/>
          </a:xfrm>
          <a:custGeom>
            <a:avLst/>
            <a:gdLst/>
            <a:ahLst/>
            <a:cxnLst/>
            <a:rect l="l" t="t" r="r" b="b"/>
            <a:pathLst>
              <a:path w="2085" h="1142" extrusionOk="0">
                <a:moveTo>
                  <a:pt x="2085" y="0"/>
                </a:moveTo>
                <a:lnTo>
                  <a:pt x="0" y="0"/>
                </a:lnTo>
                <a:lnTo>
                  <a:pt x="0" y="798"/>
                </a:lnTo>
                <a:lnTo>
                  <a:pt x="1591" y="798"/>
                </a:lnTo>
                <a:lnTo>
                  <a:pt x="1763" y="1142"/>
                </a:lnTo>
                <a:lnTo>
                  <a:pt x="1935" y="798"/>
                </a:lnTo>
                <a:lnTo>
                  <a:pt x="2085" y="798"/>
                </a:lnTo>
                <a:lnTo>
                  <a:pt x="2085" y="0"/>
                </a:lnTo>
                <a:close/>
              </a:path>
            </a:pathLst>
          </a:custGeom>
          <a:solidFill>
            <a:schemeClr val="accent1"/>
          </a:solidFill>
          <a:ln w="19050" cap="flat" cmpd="sng">
            <a:noFill/>
            <a:prstDash val="solid"/>
            <a:round/>
            <a:headEnd type="none" w="sm" len="sm"/>
            <a:tailEnd type="none" w="sm" len="sm"/>
          </a:ln>
          <a:effectLst>
            <a:outerShdw blurRad="57150" dist="19050" dir="5400000" algn="bl" rotWithShape="0">
              <a:srgbClr val="000000">
                <a:alpha val="28000"/>
              </a:srgbClr>
            </a:outerShdw>
          </a:effectLst>
        </p:spPr>
        <p:txBody>
          <a:bodyPr spcFirstLastPara="1" wrap="square" lIns="91425" tIns="45700" rIns="91425" bIns="45700" anchor="t" anchorCtr="0">
            <a:noAutofit/>
          </a:bodyPr>
          <a:lstStyle/>
          <a:p>
            <a:pPr marL="285750" lvl="0" indent="-285750" algn="l" rtl="0">
              <a:spcBef>
                <a:spcPts val="0"/>
              </a:spcBef>
              <a:spcAft>
                <a:spcPts val="0"/>
              </a:spcAft>
              <a:buClr>
                <a:schemeClr val="bg1"/>
              </a:buClr>
              <a:buSzPct val="100000"/>
              <a:buFont typeface="Arial" panose="020B0604020202020204" pitchFamily="34" charset="0"/>
              <a:buChar char="•"/>
            </a:pPr>
            <a:endParaRPr lang="en-CA" dirty="0">
              <a:solidFill>
                <a:schemeClr val="bg1"/>
              </a:solidFill>
              <a:latin typeface=""/>
              <a:ea typeface="Roboto"/>
              <a:cs typeface="Roboto"/>
              <a:sym typeface="Roboto"/>
            </a:endParaRPr>
          </a:p>
          <a:p>
            <a:pPr marL="285750" lvl="0" indent="-285750" algn="l" rtl="0">
              <a:spcBef>
                <a:spcPts val="0"/>
              </a:spcBef>
              <a:spcAft>
                <a:spcPts val="0"/>
              </a:spcAft>
              <a:buClr>
                <a:schemeClr val="bg1"/>
              </a:buClr>
              <a:buSzPct val="100000"/>
              <a:buFont typeface="Arial" panose="020B0604020202020204" pitchFamily="34" charset="0"/>
              <a:buChar char="•"/>
            </a:pPr>
            <a:r>
              <a:rPr lang="en-CA" dirty="0">
                <a:solidFill>
                  <a:schemeClr val="bg1"/>
                </a:solidFill>
                <a:latin typeface=""/>
                <a:ea typeface="Roboto"/>
                <a:cs typeface="Roboto"/>
                <a:sym typeface="Roboto"/>
              </a:rPr>
              <a:t>According to Immigration, Refugees and Citizenship Canada (IRCC), Canada admitted over 400,000 new permanent residents in 2021.</a:t>
            </a:r>
          </a:p>
          <a:p>
            <a:pPr marL="285750" lvl="0" indent="-285750" algn="l" rtl="0">
              <a:spcBef>
                <a:spcPts val="0"/>
              </a:spcBef>
              <a:spcAft>
                <a:spcPts val="0"/>
              </a:spcAft>
              <a:buClr>
                <a:schemeClr val="bg1"/>
              </a:buClr>
              <a:buSzPct val="100000"/>
              <a:buFont typeface="Arial" panose="020B0604020202020204" pitchFamily="34" charset="0"/>
              <a:buChar char="•"/>
            </a:pPr>
            <a:endParaRPr lang="en-CA" dirty="0">
              <a:solidFill>
                <a:schemeClr val="bg1"/>
              </a:solidFill>
              <a:latin typeface=""/>
              <a:ea typeface="Roboto"/>
              <a:cs typeface="Roboto"/>
              <a:sym typeface="Roboto"/>
            </a:endParaRPr>
          </a:p>
          <a:p>
            <a:pPr marL="285750" lvl="0" indent="-285750" algn="l" rtl="0">
              <a:spcBef>
                <a:spcPts val="0"/>
              </a:spcBef>
              <a:spcAft>
                <a:spcPts val="0"/>
              </a:spcAft>
              <a:buClr>
                <a:schemeClr val="bg1"/>
              </a:buClr>
              <a:buSzPct val="100000"/>
              <a:buFont typeface="Arial" panose="020B0604020202020204" pitchFamily="34" charset="0"/>
              <a:buChar char="•"/>
            </a:pPr>
            <a:r>
              <a:rPr lang="en-CA" dirty="0">
                <a:solidFill>
                  <a:schemeClr val="bg1"/>
                </a:solidFill>
                <a:latin typeface=""/>
                <a:ea typeface="Roboto"/>
                <a:cs typeface="Roboto"/>
                <a:sym typeface="Roboto"/>
              </a:rPr>
              <a:t>The prevalence of intellectual disabilities among newcomers varies but is estimated to be in line with the general population, which is around 1-3%.</a:t>
            </a:r>
          </a:p>
          <a:p>
            <a:pPr marL="285750" lvl="0" indent="-285750" algn="l" rtl="0">
              <a:spcBef>
                <a:spcPts val="0"/>
              </a:spcBef>
              <a:spcAft>
                <a:spcPts val="0"/>
              </a:spcAft>
              <a:buClr>
                <a:schemeClr val="bg1"/>
              </a:buClr>
              <a:buSzPct val="100000"/>
              <a:buFont typeface="Arial" panose="020B0604020202020204" pitchFamily="34" charset="0"/>
              <a:buChar char="•"/>
            </a:pPr>
            <a:endParaRPr lang="en-CA" dirty="0">
              <a:solidFill>
                <a:schemeClr val="bg1"/>
              </a:solidFill>
              <a:latin typeface=""/>
              <a:ea typeface="Roboto"/>
              <a:cs typeface="Roboto"/>
              <a:sym typeface="Roboto"/>
            </a:endParaRPr>
          </a:p>
          <a:p>
            <a:pPr marL="285750" lvl="0" indent="-285750" algn="l" rtl="0">
              <a:spcBef>
                <a:spcPts val="0"/>
              </a:spcBef>
              <a:spcAft>
                <a:spcPts val="0"/>
              </a:spcAft>
              <a:buClr>
                <a:schemeClr val="bg1"/>
              </a:buClr>
              <a:buSzPct val="100000"/>
              <a:buFont typeface="Arial" panose="020B0604020202020204" pitchFamily="34" charset="0"/>
              <a:buChar char="•"/>
            </a:pPr>
            <a:r>
              <a:rPr lang="en-CA" dirty="0">
                <a:solidFill>
                  <a:schemeClr val="bg1"/>
                </a:solidFill>
                <a:latin typeface=""/>
                <a:ea typeface="Roboto"/>
                <a:cs typeface="Roboto"/>
                <a:sym typeface="Roboto"/>
              </a:rPr>
              <a:t>Specific statistics related to intellectual disabilities among newcomers may be challenging to ascertain due to a lack of comprehensive data collection and reporting.</a:t>
            </a:r>
          </a:p>
          <a:p>
            <a:pPr marL="0" marR="0" lvl="0" indent="0" algn="l" rtl="0">
              <a:lnSpc>
                <a:spcPct val="100000"/>
              </a:lnSpc>
              <a:spcBef>
                <a:spcPts val="0"/>
              </a:spcBef>
              <a:spcAft>
                <a:spcPts val="0"/>
              </a:spcAft>
              <a:buClr>
                <a:srgbClr val="282F39"/>
              </a:buClr>
              <a:buSzPts val="1800"/>
              <a:buFont typeface="Calibri"/>
              <a:buNone/>
            </a:pPr>
            <a:endParaRPr b="0" i="0" u="none" strike="noStrike" cap="none" dirty="0">
              <a:solidFill>
                <a:srgbClr val="282F39"/>
              </a:solidFill>
              <a:latin typeface=""/>
              <a:ea typeface="Calibri"/>
              <a:cs typeface="Calibri"/>
              <a:sym typeface="Calibri"/>
            </a:endParaRPr>
          </a:p>
        </p:txBody>
      </p:sp>
      <p:sp>
        <p:nvSpPr>
          <p:cNvPr id="11" name="Google Shape;718;p34">
            <a:extLst>
              <a:ext uri="{FF2B5EF4-FFF2-40B4-BE49-F238E27FC236}">
                <a16:creationId xmlns:a16="http://schemas.microsoft.com/office/drawing/2014/main" id="{06405599-0EF5-ABF9-FE00-949B5F08332D}"/>
              </a:ext>
            </a:extLst>
          </p:cNvPr>
          <p:cNvSpPr txBox="1">
            <a:spLocks noGrp="1"/>
          </p:cNvSpPr>
          <p:nvPr>
            <p:ph type="title"/>
          </p:nvPr>
        </p:nvSpPr>
        <p:spPr>
          <a:xfrm>
            <a:off x="433474" y="314326"/>
            <a:ext cx="8229600" cy="47187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CA" sz="3500" dirty="0">
                <a:solidFill>
                  <a:srgbClr val="93ACCA"/>
                </a:solidFill>
              </a:rPr>
              <a:t>STATISTICS</a:t>
            </a:r>
          </a:p>
        </p:txBody>
      </p:sp>
    </p:spTree>
    <p:extLst>
      <p:ext uri="{BB962C8B-B14F-4D97-AF65-F5344CB8AC3E}">
        <p14:creationId xmlns:p14="http://schemas.microsoft.com/office/powerpoint/2010/main" val="3009228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52;p19">
            <a:extLst>
              <a:ext uri="{FF2B5EF4-FFF2-40B4-BE49-F238E27FC236}">
                <a16:creationId xmlns:a16="http://schemas.microsoft.com/office/drawing/2014/main" id="{050C0681-B92B-83E5-02BE-F22744E787A0}"/>
              </a:ext>
            </a:extLst>
          </p:cNvPr>
          <p:cNvSpPr/>
          <p:nvPr/>
        </p:nvSpPr>
        <p:spPr>
          <a:xfrm>
            <a:off x="478762" y="859537"/>
            <a:ext cx="8020800" cy="4283964"/>
          </a:xfrm>
          <a:custGeom>
            <a:avLst/>
            <a:gdLst/>
            <a:ahLst/>
            <a:cxnLst/>
            <a:rect l="l" t="t" r="r" b="b"/>
            <a:pathLst>
              <a:path w="2085" h="1142" extrusionOk="0">
                <a:moveTo>
                  <a:pt x="2085" y="0"/>
                </a:moveTo>
                <a:lnTo>
                  <a:pt x="0" y="0"/>
                </a:lnTo>
                <a:lnTo>
                  <a:pt x="0" y="798"/>
                </a:lnTo>
                <a:lnTo>
                  <a:pt x="1591" y="798"/>
                </a:lnTo>
                <a:lnTo>
                  <a:pt x="1763" y="1142"/>
                </a:lnTo>
                <a:lnTo>
                  <a:pt x="1935" y="798"/>
                </a:lnTo>
                <a:lnTo>
                  <a:pt x="2085" y="798"/>
                </a:lnTo>
                <a:lnTo>
                  <a:pt x="2085" y="0"/>
                </a:lnTo>
                <a:close/>
              </a:path>
            </a:pathLst>
          </a:custGeom>
          <a:solidFill>
            <a:schemeClr val="accent1"/>
          </a:solidFill>
          <a:ln w="19050" cap="flat" cmpd="sng">
            <a:noFill/>
            <a:prstDash val="solid"/>
            <a:round/>
            <a:headEnd type="none" w="sm" len="sm"/>
            <a:tailEnd type="none" w="sm" len="sm"/>
          </a:ln>
          <a:effectLst>
            <a:outerShdw blurRad="57150" dist="19050" dir="5400000" algn="bl" rotWithShape="0">
              <a:srgbClr val="000000">
                <a:alpha val="28000"/>
              </a:srgbClr>
            </a:outerShdw>
          </a:effectLst>
        </p:spPr>
        <p:txBody>
          <a:bodyPr spcFirstLastPara="1" wrap="square" lIns="91425" tIns="45700" rIns="91425" bIns="45700" anchor="t" anchorCtr="0">
            <a:noAutofit/>
          </a:bodyPr>
          <a:lstStyle/>
          <a:p>
            <a:pPr marL="342900" lvl="0" indent="-342900">
              <a:buClr>
                <a:schemeClr val="bg1"/>
              </a:buClr>
              <a:buSzPct val="100000"/>
              <a:buFont typeface="+mj-lt"/>
              <a:buAutoNum type="arabicPeriod"/>
              <a:tabLst>
                <a:tab pos="457200" algn="l"/>
              </a:tabLst>
            </a:pPr>
            <a:endParaRPr lang="en-CA" b="1" kern="100" dirty="0">
              <a:solidFill>
                <a:schemeClr val="bg1"/>
              </a:solidFill>
              <a:effectLst/>
              <a:latin typeface=""/>
              <a:ea typeface="Calibri" panose="020F0502020204030204" pitchFamily="34" charset="0"/>
              <a:cs typeface="Times New Roman" panose="02020603050405020304" pitchFamily="18" charset="0"/>
            </a:endParaRPr>
          </a:p>
          <a:p>
            <a:pPr marL="342900" lvl="0" indent="-342900">
              <a:buClr>
                <a:schemeClr val="bg1"/>
              </a:buClr>
              <a:buSzPct val="100000"/>
              <a:buFont typeface="+mj-lt"/>
              <a:buAutoNum type="arabicPeriod"/>
              <a:tabLst>
                <a:tab pos="457200" algn="l"/>
              </a:tabLst>
            </a:pPr>
            <a:r>
              <a:rPr lang="en-CA" b="1" kern="100" dirty="0">
                <a:solidFill>
                  <a:schemeClr val="bg1"/>
                </a:solidFill>
                <a:effectLst/>
                <a:latin typeface=""/>
                <a:ea typeface="Calibri" panose="020F0502020204030204" pitchFamily="34" charset="0"/>
                <a:cs typeface="Times New Roman" panose="02020603050405020304" pitchFamily="18" charset="0"/>
              </a:rPr>
              <a:t>Limited Access to Services:</a:t>
            </a:r>
          </a:p>
          <a:p>
            <a:pPr marL="1073150" lvl="8" indent="-341313">
              <a:buClr>
                <a:schemeClr val="bg1"/>
              </a:buClr>
              <a:buSzPct val="100000"/>
              <a:buFont typeface="Arial" panose="020B0604020202020204" pitchFamily="34" charset="0"/>
              <a:buChar char="•"/>
              <a:tabLst>
                <a:tab pos="457200" algn="l"/>
              </a:tabLst>
            </a:pPr>
            <a:r>
              <a:rPr lang="en-CA" kern="100" dirty="0">
                <a:solidFill>
                  <a:schemeClr val="bg1"/>
                </a:solidFill>
                <a:effectLst/>
                <a:latin typeface=""/>
                <a:ea typeface="Calibri" panose="020F0502020204030204" pitchFamily="34" charset="0"/>
                <a:cs typeface="Times New Roman" panose="02020603050405020304" pitchFamily="18" charset="0"/>
              </a:rPr>
              <a:t>Newcomers often experience barriers in accessing healthcare and support services, particularly when language and cultural differences are involved.</a:t>
            </a:r>
          </a:p>
          <a:p>
            <a:pPr marL="1073150" lvl="8" indent="-341313">
              <a:buClr>
                <a:schemeClr val="bg1"/>
              </a:buClr>
              <a:buSzPct val="100000"/>
              <a:buFont typeface="Arial" panose="020B0604020202020204" pitchFamily="34" charset="0"/>
              <a:buChar char="•"/>
              <a:tabLst>
                <a:tab pos="457200" algn="l"/>
              </a:tabLst>
            </a:pPr>
            <a:endParaRPr lang="en-CA" kern="100" dirty="0">
              <a:solidFill>
                <a:schemeClr val="bg1"/>
              </a:solidFill>
              <a:effectLst/>
              <a:latin typeface=""/>
              <a:ea typeface="Calibri" panose="020F0502020204030204" pitchFamily="34" charset="0"/>
              <a:cs typeface="Times New Roman" panose="02020603050405020304" pitchFamily="18" charset="0"/>
            </a:endParaRPr>
          </a:p>
          <a:p>
            <a:pPr marL="342900" lvl="0" indent="-342900">
              <a:buClr>
                <a:schemeClr val="bg1"/>
              </a:buClr>
              <a:buSzPct val="100000"/>
              <a:buFont typeface="+mj-lt"/>
              <a:buAutoNum type="arabicPeriod"/>
              <a:tabLst>
                <a:tab pos="457200" algn="l"/>
              </a:tabLst>
            </a:pPr>
            <a:r>
              <a:rPr lang="en-CA" b="1" kern="100" dirty="0">
                <a:solidFill>
                  <a:schemeClr val="bg1"/>
                </a:solidFill>
                <a:effectLst/>
                <a:latin typeface=""/>
                <a:ea typeface="Calibri" panose="020F0502020204030204" pitchFamily="34" charset="0"/>
                <a:cs typeface="Times New Roman" panose="02020603050405020304" pitchFamily="18" charset="0"/>
              </a:rPr>
              <a:t>Educational Barriers: </a:t>
            </a:r>
          </a:p>
          <a:p>
            <a:pPr marL="1073150" lvl="0" indent="-341313">
              <a:buClr>
                <a:schemeClr val="bg1"/>
              </a:buClr>
              <a:buSzPct val="100000"/>
              <a:buFont typeface="Arial" panose="020B0604020202020204" pitchFamily="34" charset="0"/>
              <a:buChar char="•"/>
              <a:tabLst>
                <a:tab pos="457200" algn="l"/>
              </a:tabLst>
            </a:pPr>
            <a:r>
              <a:rPr lang="en-CA" kern="100" dirty="0">
                <a:solidFill>
                  <a:schemeClr val="bg1"/>
                </a:solidFill>
                <a:effectLst/>
                <a:latin typeface=""/>
                <a:ea typeface="Calibri" panose="020F0502020204030204" pitchFamily="34" charset="0"/>
                <a:cs typeface="Times New Roman" panose="02020603050405020304" pitchFamily="18" charset="0"/>
              </a:rPr>
              <a:t>Children with intellectual disabilities may face challenges in integrating into the Canadian education system, requiring specialized support and accommodations.</a:t>
            </a:r>
          </a:p>
          <a:p>
            <a:pPr marL="1073150" lvl="0" indent="-341313">
              <a:buClr>
                <a:schemeClr val="bg1"/>
              </a:buClr>
              <a:buSzPct val="100000"/>
              <a:buFont typeface="Arial" panose="020B0604020202020204" pitchFamily="34" charset="0"/>
              <a:buChar char="•"/>
              <a:tabLst>
                <a:tab pos="457200" algn="l"/>
              </a:tabLst>
            </a:pPr>
            <a:endParaRPr lang="en-CA" kern="100" dirty="0">
              <a:solidFill>
                <a:schemeClr val="bg1"/>
              </a:solidFill>
              <a:effectLst/>
              <a:latin typeface=""/>
              <a:ea typeface="Calibri" panose="020F0502020204030204" pitchFamily="34" charset="0"/>
              <a:cs typeface="Times New Roman" panose="02020603050405020304" pitchFamily="18" charset="0"/>
            </a:endParaRPr>
          </a:p>
          <a:p>
            <a:pPr marL="342900" lvl="0" indent="-342900">
              <a:buClr>
                <a:schemeClr val="bg1"/>
              </a:buClr>
              <a:buSzPct val="100000"/>
              <a:buFont typeface="+mj-lt"/>
              <a:buAutoNum type="arabicPeriod" startAt="3"/>
              <a:tabLst>
                <a:tab pos="457200" algn="l"/>
              </a:tabLst>
            </a:pPr>
            <a:r>
              <a:rPr lang="en-CA" b="1" kern="100" dirty="0">
                <a:solidFill>
                  <a:schemeClr val="bg1"/>
                </a:solidFill>
                <a:effectLst/>
                <a:latin typeface=""/>
                <a:ea typeface="Calibri" panose="020F0502020204030204" pitchFamily="34" charset="0"/>
                <a:cs typeface="Times New Roman" panose="02020603050405020304" pitchFamily="18" charset="0"/>
              </a:rPr>
              <a:t>Cultural Sensitivity: </a:t>
            </a:r>
          </a:p>
          <a:p>
            <a:pPr marL="1073150" lvl="0" indent="-292100">
              <a:buClr>
                <a:schemeClr val="bg1"/>
              </a:buClr>
              <a:buSzPct val="100000"/>
              <a:buFont typeface="Arial" panose="020B0604020202020204" pitchFamily="34" charset="0"/>
              <a:buChar char="•"/>
              <a:tabLst>
                <a:tab pos="457200" algn="l"/>
              </a:tabLst>
            </a:pPr>
            <a:r>
              <a:rPr lang="en-CA" kern="100" dirty="0">
                <a:solidFill>
                  <a:schemeClr val="bg1"/>
                </a:solidFill>
                <a:effectLst/>
                <a:latin typeface=""/>
                <a:ea typeface="Calibri" panose="020F0502020204030204" pitchFamily="34" charset="0"/>
                <a:cs typeface="Times New Roman" panose="02020603050405020304" pitchFamily="18" charset="0"/>
              </a:rPr>
              <a:t>Healthcare and educational professionals need to be culturally sensitive to the diverse backgrounds of newcomers, as beliefs and practices related to disability may vary significantly.</a:t>
            </a:r>
          </a:p>
          <a:p>
            <a:pPr lvl="0">
              <a:buClr>
                <a:schemeClr val="bg1"/>
              </a:buClr>
              <a:buSzPct val="100000"/>
              <a:tabLst>
                <a:tab pos="457200" algn="l"/>
              </a:tabLst>
            </a:pPr>
            <a:endParaRPr lang="en-CA" kern="100" dirty="0">
              <a:solidFill>
                <a:schemeClr val="bg1"/>
              </a:solidFill>
              <a:effectLst/>
              <a:latin typeface=""/>
              <a:ea typeface="Calibri" panose="020F0502020204030204" pitchFamily="34" charset="0"/>
              <a:cs typeface="Times New Roman" panose="02020603050405020304" pitchFamily="18" charset="0"/>
            </a:endParaRPr>
          </a:p>
          <a:p>
            <a:pPr marL="0" marR="0" lvl="0" indent="0" algn="l" rtl="0">
              <a:lnSpc>
                <a:spcPct val="100000"/>
              </a:lnSpc>
              <a:spcBef>
                <a:spcPts val="0"/>
              </a:spcBef>
              <a:spcAft>
                <a:spcPts val="0"/>
              </a:spcAft>
              <a:buClr>
                <a:srgbClr val="282F39"/>
              </a:buClr>
              <a:buSzPts val="1800"/>
              <a:buFont typeface="Calibri"/>
              <a:buNone/>
            </a:pPr>
            <a:endParaRPr sz="1800" b="0" i="0" u="none" strike="noStrike" cap="none" dirty="0">
              <a:solidFill>
                <a:srgbClr val="282F39"/>
              </a:solidFill>
              <a:latin typeface="Calibri"/>
              <a:ea typeface="Calibri"/>
              <a:cs typeface="Calibri"/>
              <a:sym typeface="Calibri"/>
            </a:endParaRPr>
          </a:p>
        </p:txBody>
      </p:sp>
      <p:sp>
        <p:nvSpPr>
          <p:cNvPr id="11" name="Google Shape;718;p34">
            <a:extLst>
              <a:ext uri="{FF2B5EF4-FFF2-40B4-BE49-F238E27FC236}">
                <a16:creationId xmlns:a16="http://schemas.microsoft.com/office/drawing/2014/main" id="{06405599-0EF5-ABF9-FE00-949B5F08332D}"/>
              </a:ext>
            </a:extLst>
          </p:cNvPr>
          <p:cNvSpPr txBox="1">
            <a:spLocks noGrp="1"/>
          </p:cNvSpPr>
          <p:nvPr>
            <p:ph type="title"/>
          </p:nvPr>
        </p:nvSpPr>
        <p:spPr>
          <a:xfrm>
            <a:off x="433474" y="314326"/>
            <a:ext cx="8229600" cy="47187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CA" sz="3500" dirty="0">
                <a:solidFill>
                  <a:srgbClr val="93ACCA"/>
                </a:solidFill>
              </a:rPr>
              <a:t>CHALLENGES</a:t>
            </a:r>
          </a:p>
        </p:txBody>
      </p:sp>
    </p:spTree>
    <p:extLst>
      <p:ext uri="{BB962C8B-B14F-4D97-AF65-F5344CB8AC3E}">
        <p14:creationId xmlns:p14="http://schemas.microsoft.com/office/powerpoint/2010/main" val="3540846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52;p19">
            <a:extLst>
              <a:ext uri="{FF2B5EF4-FFF2-40B4-BE49-F238E27FC236}">
                <a16:creationId xmlns:a16="http://schemas.microsoft.com/office/drawing/2014/main" id="{050C0681-B92B-83E5-02BE-F22744E787A0}"/>
              </a:ext>
            </a:extLst>
          </p:cNvPr>
          <p:cNvSpPr/>
          <p:nvPr/>
        </p:nvSpPr>
        <p:spPr>
          <a:xfrm>
            <a:off x="676656" y="996043"/>
            <a:ext cx="7941132" cy="2661557"/>
          </a:xfrm>
          <a:custGeom>
            <a:avLst/>
            <a:gdLst/>
            <a:ahLst/>
            <a:cxnLst/>
            <a:rect l="l" t="t" r="r" b="b"/>
            <a:pathLst>
              <a:path w="2085" h="1142" extrusionOk="0">
                <a:moveTo>
                  <a:pt x="2085" y="0"/>
                </a:moveTo>
                <a:lnTo>
                  <a:pt x="0" y="0"/>
                </a:lnTo>
                <a:lnTo>
                  <a:pt x="0" y="798"/>
                </a:lnTo>
                <a:lnTo>
                  <a:pt x="1591" y="798"/>
                </a:lnTo>
                <a:lnTo>
                  <a:pt x="1763" y="1142"/>
                </a:lnTo>
                <a:lnTo>
                  <a:pt x="1935" y="798"/>
                </a:lnTo>
                <a:lnTo>
                  <a:pt x="2085" y="798"/>
                </a:lnTo>
                <a:lnTo>
                  <a:pt x="2085" y="0"/>
                </a:lnTo>
                <a:close/>
              </a:path>
            </a:pathLst>
          </a:custGeom>
          <a:solidFill>
            <a:schemeClr val="accent1"/>
          </a:solidFill>
          <a:ln w="19050" cap="flat" cmpd="sng">
            <a:noFill/>
            <a:prstDash val="solid"/>
            <a:round/>
            <a:headEnd type="none" w="sm" len="sm"/>
            <a:tailEnd type="none" w="sm" len="sm"/>
          </a:ln>
          <a:effectLst>
            <a:outerShdw blurRad="57150" dist="19050" dir="5400000" algn="bl" rotWithShape="0">
              <a:srgbClr val="000000">
                <a:alpha val="28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82F39"/>
              </a:buClr>
              <a:buSzPts val="1800"/>
              <a:buFont typeface="Calibri"/>
              <a:buNone/>
            </a:pPr>
            <a:endParaRPr sz="1800" b="0" i="0" u="none" strike="noStrike" cap="none">
              <a:solidFill>
                <a:srgbClr val="282F39"/>
              </a:solidFill>
              <a:latin typeface="Calibri"/>
              <a:ea typeface="Calibri"/>
              <a:cs typeface="Calibri"/>
              <a:sym typeface="Calibri"/>
            </a:endParaRPr>
          </a:p>
        </p:txBody>
      </p:sp>
      <p:sp>
        <p:nvSpPr>
          <p:cNvPr id="6" name="Google Shape;154;p19">
            <a:extLst>
              <a:ext uri="{FF2B5EF4-FFF2-40B4-BE49-F238E27FC236}">
                <a16:creationId xmlns:a16="http://schemas.microsoft.com/office/drawing/2014/main" id="{5AF91B15-4C6C-AC72-8674-D52D3A6A2DF0}"/>
              </a:ext>
            </a:extLst>
          </p:cNvPr>
          <p:cNvSpPr txBox="1"/>
          <p:nvPr/>
        </p:nvSpPr>
        <p:spPr>
          <a:xfrm>
            <a:off x="676656" y="171450"/>
            <a:ext cx="7781544" cy="3659886"/>
          </a:xfrm>
          <a:prstGeom prst="rect">
            <a:avLst/>
          </a:prstGeom>
          <a:noFill/>
          <a:ln>
            <a:noFill/>
          </a:ln>
        </p:spPr>
        <p:txBody>
          <a:bodyPr spcFirstLastPara="1" wrap="square" lIns="91425" tIns="45700" rIns="91425" bIns="45700" anchor="ctr" anchorCtr="0">
            <a:noAutofit/>
          </a:bodyPr>
          <a:lstStyle/>
          <a:p>
            <a:pPr marL="342900" lvl="0" indent="-342900">
              <a:buClr>
                <a:schemeClr val="bg1"/>
              </a:buClr>
              <a:buSzPct val="100000"/>
              <a:buFont typeface="+mj-lt"/>
              <a:buAutoNum type="arabicPeriod" startAt="4"/>
              <a:tabLst>
                <a:tab pos="457200" algn="l"/>
              </a:tabLst>
            </a:pPr>
            <a:r>
              <a:rPr lang="en-CA" b="1" kern="100" dirty="0">
                <a:solidFill>
                  <a:schemeClr val="bg1"/>
                </a:solidFill>
                <a:effectLst/>
                <a:latin typeface=""/>
                <a:ea typeface="Calibri" panose="020F0502020204030204" pitchFamily="34" charset="0"/>
                <a:cs typeface="Times New Roman" panose="02020603050405020304" pitchFamily="18" charset="0"/>
              </a:rPr>
              <a:t>System Navigation: </a:t>
            </a:r>
          </a:p>
          <a:p>
            <a:pPr marL="1123950" lvl="0" indent="-342900">
              <a:buClr>
                <a:schemeClr val="bg1"/>
              </a:buClr>
              <a:buSzPct val="100000"/>
              <a:buFont typeface="Arial" panose="020B0604020202020204" pitchFamily="34" charset="0"/>
              <a:buChar char="•"/>
              <a:tabLst>
                <a:tab pos="457200" algn="l"/>
              </a:tabLst>
            </a:pPr>
            <a:r>
              <a:rPr lang="en-CA" kern="100" dirty="0">
                <a:solidFill>
                  <a:schemeClr val="bg1"/>
                </a:solidFill>
                <a:effectLst/>
                <a:latin typeface=""/>
                <a:ea typeface="Calibri" panose="020F0502020204030204" pitchFamily="34" charset="0"/>
                <a:cs typeface="Times New Roman" panose="02020603050405020304" pitchFamily="18" charset="0"/>
              </a:rPr>
              <a:t>Navigating the Canadian healthcare and social support systems can be complex and overwhelming for newcomers with intellectual disabilities and their families.</a:t>
            </a:r>
          </a:p>
          <a:p>
            <a:pPr marL="1123950" lvl="0" indent="-342900">
              <a:buClr>
                <a:schemeClr val="bg1"/>
              </a:buClr>
              <a:buSzPct val="100000"/>
              <a:buFont typeface="Arial" panose="020B0604020202020204" pitchFamily="34" charset="0"/>
              <a:buChar char="•"/>
              <a:tabLst>
                <a:tab pos="457200" algn="l"/>
              </a:tabLst>
            </a:pPr>
            <a:endParaRPr lang="en-CA" kern="100" dirty="0">
              <a:solidFill>
                <a:schemeClr val="bg1"/>
              </a:solidFill>
              <a:effectLst/>
              <a:latin typeface=""/>
              <a:ea typeface="Calibri" panose="020F0502020204030204" pitchFamily="34" charset="0"/>
              <a:cs typeface="Times New Roman" panose="02020603050405020304" pitchFamily="18" charset="0"/>
            </a:endParaRPr>
          </a:p>
          <a:p>
            <a:pPr marL="342900" lvl="0" indent="-342900">
              <a:buClr>
                <a:schemeClr val="bg1"/>
              </a:buClr>
              <a:buSzPct val="100000"/>
              <a:buFont typeface="+mj-lt"/>
              <a:buAutoNum type="arabicPeriod" startAt="5"/>
              <a:tabLst>
                <a:tab pos="457200" algn="l"/>
              </a:tabLst>
            </a:pPr>
            <a:r>
              <a:rPr lang="en-CA" b="1" kern="100" dirty="0">
                <a:solidFill>
                  <a:schemeClr val="bg1"/>
                </a:solidFill>
                <a:effectLst/>
                <a:latin typeface=""/>
                <a:ea typeface="Calibri" panose="020F0502020204030204" pitchFamily="34" charset="0"/>
                <a:cs typeface="Times New Roman" panose="02020603050405020304" pitchFamily="18" charset="0"/>
              </a:rPr>
              <a:t>Employment Opportunities: </a:t>
            </a:r>
          </a:p>
          <a:p>
            <a:pPr marL="1066800" lvl="0" indent="-285750">
              <a:buClr>
                <a:schemeClr val="bg1"/>
              </a:buClr>
              <a:buSzPct val="100000"/>
              <a:buFont typeface="Arial" panose="020B0604020202020204" pitchFamily="34" charset="0"/>
              <a:buChar char="•"/>
              <a:tabLst>
                <a:tab pos="457200" algn="l"/>
              </a:tabLst>
            </a:pPr>
            <a:r>
              <a:rPr lang="en-CA" kern="100" dirty="0">
                <a:solidFill>
                  <a:schemeClr val="bg1"/>
                </a:solidFill>
                <a:effectLst/>
                <a:latin typeface=""/>
                <a:ea typeface="Calibri" panose="020F0502020204030204" pitchFamily="34" charset="0"/>
                <a:cs typeface="Times New Roman" panose="02020603050405020304" pitchFamily="18" charset="0"/>
              </a:rPr>
              <a:t>Finding suitable employment can be a significant challenge for adults with intellectual disabilities among newcomers.</a:t>
            </a:r>
          </a:p>
          <a:p>
            <a:pPr marL="342900" lvl="0" indent="-342900">
              <a:buClr>
                <a:schemeClr val="bg1"/>
              </a:buClr>
              <a:buSzPct val="100000"/>
              <a:buFont typeface="+mj-lt"/>
              <a:buAutoNum type="arabicPeriod" startAt="4"/>
              <a:tabLst>
                <a:tab pos="457200" algn="l"/>
              </a:tabLst>
            </a:pPr>
            <a:endParaRPr lang="en-CA" kern="100" dirty="0">
              <a:solidFill>
                <a:schemeClr val="bg1"/>
              </a:solidFill>
              <a:effectLst/>
              <a:latin typeface=""/>
              <a:ea typeface="Calibri" panose="020F0502020204030204" pitchFamily="34" charset="0"/>
              <a:cs typeface="Times New Roman" panose="02020603050405020304" pitchFamily="18" charset="0"/>
            </a:endParaRPr>
          </a:p>
        </p:txBody>
      </p:sp>
      <p:sp>
        <p:nvSpPr>
          <p:cNvPr id="11" name="Google Shape;718;p34">
            <a:extLst>
              <a:ext uri="{FF2B5EF4-FFF2-40B4-BE49-F238E27FC236}">
                <a16:creationId xmlns:a16="http://schemas.microsoft.com/office/drawing/2014/main" id="{06405599-0EF5-ABF9-FE00-949B5F08332D}"/>
              </a:ext>
            </a:extLst>
          </p:cNvPr>
          <p:cNvSpPr txBox="1">
            <a:spLocks noGrp="1"/>
          </p:cNvSpPr>
          <p:nvPr>
            <p:ph type="title"/>
          </p:nvPr>
        </p:nvSpPr>
        <p:spPr>
          <a:xfrm>
            <a:off x="433474" y="314326"/>
            <a:ext cx="8229600" cy="47187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CA" sz="3500" dirty="0">
                <a:solidFill>
                  <a:srgbClr val="93ACCA"/>
                </a:solidFill>
              </a:rPr>
              <a:t>CHALLENGES</a:t>
            </a:r>
          </a:p>
        </p:txBody>
      </p:sp>
    </p:spTree>
    <p:extLst>
      <p:ext uri="{BB962C8B-B14F-4D97-AF65-F5344CB8AC3E}">
        <p14:creationId xmlns:p14="http://schemas.microsoft.com/office/powerpoint/2010/main" val="2567304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718;p34">
            <a:extLst>
              <a:ext uri="{FF2B5EF4-FFF2-40B4-BE49-F238E27FC236}">
                <a16:creationId xmlns:a16="http://schemas.microsoft.com/office/drawing/2014/main" id="{06405599-0EF5-ABF9-FE00-949B5F08332D}"/>
              </a:ext>
            </a:extLst>
          </p:cNvPr>
          <p:cNvSpPr txBox="1">
            <a:spLocks noGrp="1"/>
          </p:cNvSpPr>
          <p:nvPr>
            <p:ph type="title"/>
          </p:nvPr>
        </p:nvSpPr>
        <p:spPr>
          <a:xfrm>
            <a:off x="359229" y="232683"/>
            <a:ext cx="8229600" cy="47187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CA" sz="3500" dirty="0">
                <a:solidFill>
                  <a:srgbClr val="93ACCA"/>
                </a:solidFill>
              </a:rPr>
              <a:t>SOLUTIONS</a:t>
            </a:r>
          </a:p>
        </p:txBody>
      </p:sp>
      <p:sp>
        <p:nvSpPr>
          <p:cNvPr id="5" name="Google Shape;152;p19">
            <a:extLst>
              <a:ext uri="{FF2B5EF4-FFF2-40B4-BE49-F238E27FC236}">
                <a16:creationId xmlns:a16="http://schemas.microsoft.com/office/drawing/2014/main" id="{D57CB5F4-97C5-91A9-9CC1-17011DB555C8}"/>
              </a:ext>
            </a:extLst>
          </p:cNvPr>
          <p:cNvSpPr/>
          <p:nvPr/>
        </p:nvSpPr>
        <p:spPr>
          <a:xfrm>
            <a:off x="521208" y="813816"/>
            <a:ext cx="8067621" cy="4645152"/>
          </a:xfrm>
          <a:custGeom>
            <a:avLst/>
            <a:gdLst/>
            <a:ahLst/>
            <a:cxnLst/>
            <a:rect l="l" t="t" r="r" b="b"/>
            <a:pathLst>
              <a:path w="2085" h="1142" extrusionOk="0">
                <a:moveTo>
                  <a:pt x="2085" y="0"/>
                </a:moveTo>
                <a:lnTo>
                  <a:pt x="0" y="0"/>
                </a:lnTo>
                <a:lnTo>
                  <a:pt x="0" y="798"/>
                </a:lnTo>
                <a:lnTo>
                  <a:pt x="1591" y="798"/>
                </a:lnTo>
                <a:lnTo>
                  <a:pt x="1763" y="1142"/>
                </a:lnTo>
                <a:lnTo>
                  <a:pt x="1935" y="798"/>
                </a:lnTo>
                <a:lnTo>
                  <a:pt x="2085" y="798"/>
                </a:lnTo>
                <a:lnTo>
                  <a:pt x="2085" y="0"/>
                </a:lnTo>
                <a:close/>
              </a:path>
            </a:pathLst>
          </a:custGeom>
          <a:solidFill>
            <a:schemeClr val="accent1"/>
          </a:solidFill>
          <a:ln w="19050" cap="flat" cmpd="sng">
            <a:noFill/>
            <a:prstDash val="solid"/>
            <a:round/>
            <a:headEnd type="none" w="sm" len="sm"/>
            <a:tailEnd type="none" w="sm" len="sm"/>
          </a:ln>
          <a:effectLst>
            <a:outerShdw blurRad="57150" dist="19050" dir="5400000" algn="bl" rotWithShape="0">
              <a:srgbClr val="000000">
                <a:alpha val="28000"/>
              </a:srgbClr>
            </a:outerShdw>
          </a:effectLst>
        </p:spPr>
        <p:txBody>
          <a:bodyPr spcFirstLastPara="1" wrap="square" lIns="91425" tIns="45700" rIns="91425" bIns="45700" anchor="t" anchorCtr="0">
            <a:noAutofit/>
          </a:bodyPr>
          <a:lstStyle/>
          <a:p>
            <a:pPr marL="342900" lvl="0" indent="-342900">
              <a:buClr>
                <a:schemeClr val="bg1"/>
              </a:buClr>
              <a:buFont typeface="+mj-lt"/>
              <a:buAutoNum type="arabicPeriod"/>
              <a:tabLst>
                <a:tab pos="457200" algn="l"/>
              </a:tabLst>
            </a:pPr>
            <a:endParaRPr lang="en-CA" b="1" kern="100" dirty="0">
              <a:solidFill>
                <a:schemeClr val="bg1"/>
              </a:solidFill>
              <a:effectLst/>
              <a:latin typeface=""/>
              <a:ea typeface="Calibri" panose="020F0502020204030204" pitchFamily="34" charset="0"/>
              <a:cs typeface="Times New Roman" panose="02020603050405020304" pitchFamily="18" charset="0"/>
            </a:endParaRPr>
          </a:p>
          <a:p>
            <a:pPr marL="342900" lvl="0" indent="-342900">
              <a:buClr>
                <a:schemeClr val="bg1"/>
              </a:buClr>
              <a:buFont typeface="+mj-lt"/>
              <a:buAutoNum type="arabicPeriod"/>
              <a:tabLst>
                <a:tab pos="457200" algn="l"/>
              </a:tabLst>
            </a:pPr>
            <a:r>
              <a:rPr lang="en-CA" b="1" kern="100" dirty="0">
                <a:solidFill>
                  <a:schemeClr val="bg1"/>
                </a:solidFill>
                <a:effectLst/>
                <a:latin typeface=""/>
                <a:ea typeface="Calibri" panose="020F0502020204030204" pitchFamily="34" charset="0"/>
                <a:cs typeface="Times New Roman" panose="02020603050405020304" pitchFamily="18" charset="0"/>
              </a:rPr>
              <a:t>Culturally Competent Healthcare and Education:</a:t>
            </a:r>
            <a:endParaRPr lang="en-CA" kern="100" dirty="0">
              <a:solidFill>
                <a:schemeClr val="bg1"/>
              </a:solidFill>
              <a:effectLst/>
              <a:latin typeface=""/>
              <a:ea typeface="Calibri" panose="020F0502020204030204" pitchFamily="34" charset="0"/>
              <a:cs typeface="Times New Roman" panose="02020603050405020304" pitchFamily="18" charset="0"/>
            </a:endParaRPr>
          </a:p>
          <a:p>
            <a:pPr marL="742950" lvl="1" indent="-285750">
              <a:buClr>
                <a:schemeClr val="bg1"/>
              </a:buClr>
              <a:buSzPts val="1000"/>
              <a:buFont typeface="Symbol" pitchFamily="2" charset="2"/>
              <a:buChar char=""/>
              <a:tabLst>
                <a:tab pos="914400" algn="l"/>
              </a:tabLst>
            </a:pPr>
            <a:r>
              <a:rPr lang="en-CA" kern="100" dirty="0">
                <a:solidFill>
                  <a:schemeClr val="bg1"/>
                </a:solidFill>
                <a:effectLst/>
                <a:latin typeface=""/>
                <a:ea typeface="Calibri" panose="020F0502020204030204" pitchFamily="34" charset="0"/>
                <a:cs typeface="Times New Roman" panose="02020603050405020304" pitchFamily="18" charset="0"/>
              </a:rPr>
              <a:t>Training and education programs for healthcare professionals, educators, and service providers to enhance cultural competence.</a:t>
            </a:r>
          </a:p>
          <a:p>
            <a:pPr marL="742950" lvl="1" indent="-285750">
              <a:buClr>
                <a:schemeClr val="bg1"/>
              </a:buClr>
              <a:buSzPts val="1000"/>
              <a:buFont typeface="Symbol" pitchFamily="2" charset="2"/>
              <a:buChar char=""/>
              <a:tabLst>
                <a:tab pos="914400" algn="l"/>
              </a:tabLst>
            </a:pPr>
            <a:r>
              <a:rPr lang="en-CA" kern="100" dirty="0">
                <a:solidFill>
                  <a:schemeClr val="bg1"/>
                </a:solidFill>
                <a:effectLst/>
                <a:latin typeface=""/>
                <a:ea typeface="Calibri" panose="020F0502020204030204" pitchFamily="34" charset="0"/>
                <a:cs typeface="Times New Roman" panose="02020603050405020304" pitchFamily="18" charset="0"/>
              </a:rPr>
              <a:t>Develop and provide resources on common cultural beliefs and practices related to intellectual disabilities.</a:t>
            </a:r>
          </a:p>
          <a:p>
            <a:pPr marL="742950" lvl="1" indent="-285750">
              <a:buClr>
                <a:schemeClr val="bg1"/>
              </a:buClr>
              <a:buSzPts val="1000"/>
              <a:buFont typeface="Symbol" pitchFamily="2" charset="2"/>
              <a:buChar char=""/>
              <a:tabLst>
                <a:tab pos="914400" algn="l"/>
              </a:tabLst>
            </a:pPr>
            <a:r>
              <a:rPr lang="en-CA" kern="100" dirty="0">
                <a:solidFill>
                  <a:schemeClr val="bg1"/>
                </a:solidFill>
                <a:effectLst/>
                <a:latin typeface=""/>
                <a:ea typeface="Calibri" panose="020F0502020204030204" pitchFamily="34" charset="0"/>
                <a:cs typeface="Times New Roman" panose="02020603050405020304" pitchFamily="18" charset="0"/>
              </a:rPr>
              <a:t>Encourage open and respectful communication to bridge cultural gaps and build trust with newcomer families.</a:t>
            </a:r>
          </a:p>
          <a:p>
            <a:pPr marL="742950" lvl="1" indent="-285750">
              <a:buClr>
                <a:schemeClr val="bg1"/>
              </a:buClr>
              <a:buSzPts val="1000"/>
              <a:buFont typeface="Symbol" pitchFamily="2" charset="2"/>
              <a:buChar char=""/>
              <a:tabLst>
                <a:tab pos="914400" algn="l"/>
              </a:tabLst>
            </a:pPr>
            <a:endParaRPr lang="en-CA" kern="100" dirty="0">
              <a:solidFill>
                <a:schemeClr val="bg1"/>
              </a:solidFill>
              <a:effectLst/>
              <a:latin typeface=""/>
              <a:ea typeface="Calibri" panose="020F0502020204030204" pitchFamily="34" charset="0"/>
              <a:cs typeface="Times New Roman" panose="02020603050405020304" pitchFamily="18" charset="0"/>
            </a:endParaRPr>
          </a:p>
          <a:p>
            <a:pPr marL="342900" lvl="0" indent="-342900">
              <a:buClr>
                <a:schemeClr val="bg1"/>
              </a:buClr>
              <a:buFont typeface="+mj-lt"/>
              <a:buAutoNum type="arabicPeriod"/>
              <a:tabLst>
                <a:tab pos="457200" algn="l"/>
              </a:tabLst>
            </a:pPr>
            <a:r>
              <a:rPr lang="en-CA" b="1" kern="100" dirty="0">
                <a:solidFill>
                  <a:schemeClr val="bg1"/>
                </a:solidFill>
                <a:effectLst/>
                <a:latin typeface=""/>
                <a:ea typeface="Calibri" panose="020F0502020204030204" pitchFamily="34" charset="0"/>
                <a:cs typeface="Times New Roman" panose="02020603050405020304" pitchFamily="18" charset="0"/>
              </a:rPr>
              <a:t>Community Engagement and Support:</a:t>
            </a:r>
            <a:endParaRPr lang="en-CA" kern="100" dirty="0">
              <a:solidFill>
                <a:schemeClr val="bg1"/>
              </a:solidFill>
              <a:effectLst/>
              <a:latin typeface=""/>
              <a:ea typeface="Calibri" panose="020F0502020204030204" pitchFamily="34" charset="0"/>
              <a:cs typeface="Times New Roman" panose="02020603050405020304" pitchFamily="18" charset="0"/>
            </a:endParaRPr>
          </a:p>
          <a:p>
            <a:pPr marL="742950" lvl="1" indent="-285750">
              <a:buClr>
                <a:schemeClr val="bg1"/>
              </a:buClr>
              <a:buSzPts val="1000"/>
              <a:buFont typeface="Symbol" pitchFamily="2" charset="2"/>
              <a:buChar char=""/>
              <a:tabLst>
                <a:tab pos="914400" algn="l"/>
              </a:tabLst>
            </a:pPr>
            <a:r>
              <a:rPr lang="en-CA" kern="100" dirty="0">
                <a:solidFill>
                  <a:schemeClr val="bg1"/>
                </a:solidFill>
                <a:effectLst/>
                <a:latin typeface=""/>
                <a:ea typeface="Calibri" panose="020F0502020204030204" pitchFamily="34" charset="0"/>
                <a:cs typeface="Times New Roman" panose="02020603050405020304" pitchFamily="18" charset="0"/>
              </a:rPr>
              <a:t>Establish community outreach programs to connect newcomers with intellectual disabilities and their families to support networks within their cultural and religious communities.</a:t>
            </a:r>
          </a:p>
          <a:p>
            <a:pPr marL="742950" lvl="1" indent="-285750">
              <a:buClr>
                <a:schemeClr val="bg1"/>
              </a:buClr>
              <a:buSzPts val="1000"/>
              <a:buFont typeface="Symbol" pitchFamily="2" charset="2"/>
              <a:buChar char=""/>
              <a:tabLst>
                <a:tab pos="914400" algn="l"/>
              </a:tabLst>
            </a:pPr>
            <a:r>
              <a:rPr lang="en-CA" kern="100" dirty="0">
                <a:solidFill>
                  <a:schemeClr val="bg1"/>
                </a:solidFill>
                <a:effectLst/>
                <a:latin typeface=""/>
                <a:ea typeface="Calibri" panose="020F0502020204030204" pitchFamily="34" charset="0"/>
                <a:cs typeface="Times New Roman" panose="02020603050405020304" pitchFamily="18" charset="0"/>
              </a:rPr>
              <a:t>Collaborate with religious and community leaders to raise awareness and provide guidance on supporting individuals with intellectual disabilities.</a:t>
            </a:r>
          </a:p>
        </p:txBody>
      </p:sp>
    </p:spTree>
    <p:extLst>
      <p:ext uri="{BB962C8B-B14F-4D97-AF65-F5344CB8AC3E}">
        <p14:creationId xmlns:p14="http://schemas.microsoft.com/office/powerpoint/2010/main" val="2363119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718;p34">
            <a:extLst>
              <a:ext uri="{FF2B5EF4-FFF2-40B4-BE49-F238E27FC236}">
                <a16:creationId xmlns:a16="http://schemas.microsoft.com/office/drawing/2014/main" id="{06405599-0EF5-ABF9-FE00-949B5F08332D}"/>
              </a:ext>
            </a:extLst>
          </p:cNvPr>
          <p:cNvSpPr txBox="1">
            <a:spLocks noGrp="1"/>
          </p:cNvSpPr>
          <p:nvPr>
            <p:ph type="title"/>
          </p:nvPr>
        </p:nvSpPr>
        <p:spPr>
          <a:xfrm>
            <a:off x="359229" y="232683"/>
            <a:ext cx="8229600" cy="47187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CA" sz="3500" dirty="0">
                <a:solidFill>
                  <a:srgbClr val="93ACCA"/>
                </a:solidFill>
              </a:rPr>
              <a:t>SOLUTIONS</a:t>
            </a:r>
          </a:p>
        </p:txBody>
      </p:sp>
      <p:sp>
        <p:nvSpPr>
          <p:cNvPr id="5" name="Google Shape;152;p19">
            <a:extLst>
              <a:ext uri="{FF2B5EF4-FFF2-40B4-BE49-F238E27FC236}">
                <a16:creationId xmlns:a16="http://schemas.microsoft.com/office/drawing/2014/main" id="{D57CB5F4-97C5-91A9-9CC1-17011DB555C8}"/>
              </a:ext>
            </a:extLst>
          </p:cNvPr>
          <p:cNvSpPr/>
          <p:nvPr/>
        </p:nvSpPr>
        <p:spPr>
          <a:xfrm>
            <a:off x="585216" y="822959"/>
            <a:ext cx="8003613" cy="4343401"/>
          </a:xfrm>
          <a:custGeom>
            <a:avLst/>
            <a:gdLst/>
            <a:ahLst/>
            <a:cxnLst/>
            <a:rect l="l" t="t" r="r" b="b"/>
            <a:pathLst>
              <a:path w="2085" h="1142" extrusionOk="0">
                <a:moveTo>
                  <a:pt x="2085" y="0"/>
                </a:moveTo>
                <a:lnTo>
                  <a:pt x="0" y="0"/>
                </a:lnTo>
                <a:lnTo>
                  <a:pt x="0" y="798"/>
                </a:lnTo>
                <a:lnTo>
                  <a:pt x="1591" y="798"/>
                </a:lnTo>
                <a:lnTo>
                  <a:pt x="1763" y="1142"/>
                </a:lnTo>
                <a:lnTo>
                  <a:pt x="1935" y="798"/>
                </a:lnTo>
                <a:lnTo>
                  <a:pt x="2085" y="798"/>
                </a:lnTo>
                <a:lnTo>
                  <a:pt x="2085" y="0"/>
                </a:lnTo>
                <a:close/>
              </a:path>
            </a:pathLst>
          </a:custGeom>
          <a:solidFill>
            <a:schemeClr val="accent1"/>
          </a:solidFill>
          <a:ln w="19050" cap="flat" cmpd="sng">
            <a:noFill/>
            <a:prstDash val="solid"/>
            <a:round/>
            <a:headEnd type="none" w="sm" len="sm"/>
            <a:tailEnd type="none" w="sm" len="sm"/>
          </a:ln>
          <a:effectLst>
            <a:outerShdw blurRad="57150" dist="19050" dir="5400000" algn="bl" rotWithShape="0">
              <a:srgbClr val="000000">
                <a:alpha val="28000"/>
              </a:srgbClr>
            </a:outerShdw>
          </a:effectLst>
        </p:spPr>
        <p:txBody>
          <a:bodyPr spcFirstLastPara="1" wrap="square" lIns="91425" tIns="45700" rIns="91425" bIns="45700" anchor="t" anchorCtr="0">
            <a:noAutofit/>
          </a:bodyPr>
          <a:lstStyle/>
          <a:p>
            <a:pPr marL="342900" lvl="0" indent="-342900">
              <a:buClr>
                <a:schemeClr val="bg1"/>
              </a:buClr>
              <a:buFont typeface="+mj-lt"/>
              <a:buAutoNum type="arabicPeriod" startAt="3"/>
              <a:tabLst>
                <a:tab pos="457200" algn="l"/>
              </a:tabLst>
            </a:pPr>
            <a:endParaRPr lang="en-CA" b="1" kern="100" dirty="0">
              <a:solidFill>
                <a:schemeClr val="bg1"/>
              </a:solidFill>
              <a:effectLst/>
              <a:latin typeface=""/>
              <a:ea typeface="Calibri" panose="020F0502020204030204" pitchFamily="34" charset="0"/>
              <a:cs typeface="Times New Roman" panose="02020603050405020304" pitchFamily="18" charset="0"/>
            </a:endParaRPr>
          </a:p>
          <a:p>
            <a:pPr marL="342900" lvl="0" indent="-342900">
              <a:buClr>
                <a:schemeClr val="bg1"/>
              </a:buClr>
              <a:buFont typeface="+mj-lt"/>
              <a:buAutoNum type="arabicPeriod" startAt="3"/>
              <a:tabLst>
                <a:tab pos="457200" algn="l"/>
              </a:tabLst>
            </a:pPr>
            <a:r>
              <a:rPr lang="en-CA" b="1" kern="100" dirty="0">
                <a:solidFill>
                  <a:schemeClr val="bg1"/>
                </a:solidFill>
                <a:effectLst/>
                <a:latin typeface=""/>
                <a:ea typeface="Calibri" panose="020F0502020204030204" pitchFamily="34" charset="0"/>
                <a:cs typeface="Times New Roman" panose="02020603050405020304" pitchFamily="18" charset="0"/>
              </a:rPr>
              <a:t>Language Access:</a:t>
            </a:r>
            <a:endParaRPr lang="en-CA" kern="100" dirty="0">
              <a:solidFill>
                <a:schemeClr val="bg1"/>
              </a:solidFill>
              <a:effectLst/>
              <a:latin typeface=""/>
              <a:ea typeface="Calibri" panose="020F0502020204030204" pitchFamily="34" charset="0"/>
              <a:cs typeface="Times New Roman" panose="02020603050405020304" pitchFamily="18" charset="0"/>
            </a:endParaRPr>
          </a:p>
          <a:p>
            <a:pPr marL="800100" lvl="1" indent="-342900">
              <a:buClr>
                <a:schemeClr val="bg1"/>
              </a:buClr>
              <a:buSzPct val="100000"/>
              <a:buFont typeface="Arial" panose="020B0604020202020204" pitchFamily="34" charset="0"/>
              <a:buChar char="•"/>
              <a:tabLst>
                <a:tab pos="914400" algn="l"/>
              </a:tabLst>
            </a:pPr>
            <a:r>
              <a:rPr lang="en-CA" kern="100" dirty="0">
                <a:solidFill>
                  <a:schemeClr val="bg1"/>
                </a:solidFill>
                <a:effectLst/>
                <a:latin typeface=""/>
                <a:ea typeface="Calibri" panose="020F0502020204030204" pitchFamily="34" charset="0"/>
                <a:cs typeface="Times New Roman" panose="02020603050405020304" pitchFamily="18" charset="0"/>
              </a:rPr>
              <a:t>Ensure access to interpreters and translated materials in healthcare and education settings to facilitate communication with families who may have limited English or French proficiency.</a:t>
            </a:r>
          </a:p>
          <a:p>
            <a:pPr marL="800100" lvl="1" indent="-342900">
              <a:buClr>
                <a:schemeClr val="bg1"/>
              </a:buClr>
              <a:buSzPct val="100000"/>
              <a:buFont typeface="Arial" panose="020B0604020202020204" pitchFamily="34" charset="0"/>
              <a:buChar char="•"/>
              <a:tabLst>
                <a:tab pos="914400" algn="l"/>
              </a:tabLst>
            </a:pPr>
            <a:r>
              <a:rPr lang="en-CA" kern="100" dirty="0">
                <a:solidFill>
                  <a:schemeClr val="bg1"/>
                </a:solidFill>
                <a:effectLst/>
                <a:latin typeface=""/>
                <a:ea typeface="Calibri" panose="020F0502020204030204" pitchFamily="34" charset="0"/>
                <a:cs typeface="Times New Roman" panose="02020603050405020304" pitchFamily="18" charset="0"/>
              </a:rPr>
              <a:t>Create language-specific informational resources about intellectual disabilities and available services.</a:t>
            </a:r>
          </a:p>
          <a:p>
            <a:pPr marL="800100" lvl="1" indent="-342900">
              <a:buClr>
                <a:schemeClr val="bg1"/>
              </a:buClr>
              <a:buSzPct val="100000"/>
              <a:buFont typeface="Arial" panose="020B0604020202020204" pitchFamily="34" charset="0"/>
              <a:buChar char="•"/>
              <a:tabLst>
                <a:tab pos="914400" algn="l"/>
              </a:tabLst>
            </a:pPr>
            <a:endParaRPr lang="en-CA" kern="100" dirty="0">
              <a:solidFill>
                <a:schemeClr val="bg1"/>
              </a:solidFill>
              <a:effectLst/>
              <a:latin typeface=""/>
              <a:ea typeface="Calibri" panose="020F0502020204030204" pitchFamily="34" charset="0"/>
              <a:cs typeface="Times New Roman" panose="02020603050405020304" pitchFamily="18" charset="0"/>
            </a:endParaRPr>
          </a:p>
          <a:p>
            <a:pPr marL="342900" lvl="0" indent="-342900">
              <a:buClr>
                <a:schemeClr val="bg1"/>
              </a:buClr>
              <a:buFont typeface="+mj-lt"/>
              <a:buAutoNum type="arabicPeriod" startAt="3"/>
              <a:tabLst>
                <a:tab pos="457200" algn="l"/>
              </a:tabLst>
            </a:pPr>
            <a:r>
              <a:rPr lang="en-CA" b="1" kern="100" dirty="0">
                <a:solidFill>
                  <a:schemeClr val="bg1"/>
                </a:solidFill>
                <a:effectLst/>
                <a:latin typeface=""/>
                <a:ea typeface="Calibri" panose="020F0502020204030204" pitchFamily="34" charset="0"/>
                <a:cs typeface="Times New Roman" panose="02020603050405020304" pitchFamily="18" charset="0"/>
              </a:rPr>
              <a:t>Culturally Sensitive Assessment and Diagnosis:</a:t>
            </a:r>
            <a:endParaRPr lang="en-CA" kern="100" dirty="0">
              <a:solidFill>
                <a:schemeClr val="bg1"/>
              </a:solidFill>
              <a:effectLst/>
              <a:latin typeface=""/>
              <a:ea typeface="Calibri" panose="020F0502020204030204" pitchFamily="34" charset="0"/>
              <a:cs typeface="Times New Roman" panose="02020603050405020304" pitchFamily="18" charset="0"/>
            </a:endParaRPr>
          </a:p>
          <a:p>
            <a:pPr marL="800100" lvl="1" indent="-342900">
              <a:buClr>
                <a:schemeClr val="bg1"/>
              </a:buClr>
              <a:buSzPct val="100000"/>
              <a:buFont typeface="Arial" panose="020B0604020202020204" pitchFamily="34" charset="0"/>
              <a:buChar char="•"/>
              <a:tabLst>
                <a:tab pos="914400" algn="l"/>
              </a:tabLst>
            </a:pPr>
            <a:r>
              <a:rPr lang="en-CA" kern="100" dirty="0">
                <a:solidFill>
                  <a:schemeClr val="bg1"/>
                </a:solidFill>
                <a:effectLst/>
                <a:latin typeface=""/>
                <a:ea typeface="Calibri" panose="020F0502020204030204" pitchFamily="34" charset="0"/>
                <a:cs typeface="Times New Roman" panose="02020603050405020304" pitchFamily="18" charset="0"/>
              </a:rPr>
              <a:t>Train diagnosticians and clinicians to approach assessments with cultural sensitivity, considering diverse family backgrounds and belief systems.</a:t>
            </a:r>
          </a:p>
          <a:p>
            <a:pPr marL="800100" lvl="1" indent="-342900">
              <a:buClr>
                <a:schemeClr val="bg1"/>
              </a:buClr>
              <a:buSzPct val="100000"/>
              <a:buFont typeface="Arial" panose="020B0604020202020204" pitchFamily="34" charset="0"/>
              <a:buChar char="•"/>
              <a:tabLst>
                <a:tab pos="914400" algn="l"/>
              </a:tabLst>
            </a:pPr>
            <a:r>
              <a:rPr lang="en-CA" kern="100" dirty="0">
                <a:solidFill>
                  <a:schemeClr val="bg1"/>
                </a:solidFill>
                <a:effectLst/>
                <a:latin typeface=""/>
                <a:ea typeface="Calibri" panose="020F0502020204030204" pitchFamily="34" charset="0"/>
                <a:cs typeface="Times New Roman" panose="02020603050405020304" pitchFamily="18" charset="0"/>
              </a:rPr>
              <a:t>Allow families to express their concerns and perspectives on their child's development and health.</a:t>
            </a:r>
          </a:p>
          <a:p>
            <a:pPr marL="457200" lvl="1">
              <a:buClr>
                <a:schemeClr val="bg1"/>
              </a:buClr>
              <a:buSzPct val="100000"/>
              <a:tabLst>
                <a:tab pos="914400" algn="l"/>
              </a:tabLst>
            </a:pPr>
            <a:endParaRPr lang="en-CA" kern="100" dirty="0">
              <a:solidFill>
                <a:schemeClr val="bg1"/>
              </a:solidFill>
              <a:effectLst/>
              <a:latin typeface=""/>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4745261"/>
      </p:ext>
    </p:extLst>
  </p:cSld>
  <p:clrMapOvr>
    <a:masterClrMapping/>
  </p:clrMapOvr>
</p:sld>
</file>

<file path=ppt/theme/theme1.xml><?xml version="1.0" encoding="utf-8"?>
<a:theme xmlns:a="http://schemas.openxmlformats.org/drawingml/2006/main" name="Case Study Infographics by Slidesgo">
  <a:themeElements>
    <a:clrScheme name="Simple Light">
      <a:dk1>
        <a:srgbClr val="000000"/>
      </a:dk1>
      <a:lt1>
        <a:srgbClr val="FFFFFF"/>
      </a:lt1>
      <a:dk2>
        <a:srgbClr val="858585"/>
      </a:dk2>
      <a:lt2>
        <a:srgbClr val="E9E9E9"/>
      </a:lt2>
      <a:accent1>
        <a:srgbClr val="93ABCA"/>
      </a:accent1>
      <a:accent2>
        <a:srgbClr val="6B7F9B"/>
      </a:accent2>
      <a:accent3>
        <a:srgbClr val="85B0BB"/>
      </a:accent3>
      <a:accent4>
        <a:srgbClr val="5D8994"/>
      </a:accent4>
      <a:accent5>
        <a:srgbClr val="8BC5BB"/>
      </a:accent5>
      <a:accent6>
        <a:srgbClr val="437570"/>
      </a:accent6>
      <a:hlink>
        <a:srgbClr val="93ABC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787</TotalTime>
  <Words>851</Words>
  <Application>Microsoft Macintosh PowerPoint</Application>
  <PresentationFormat>On-screen Show (16:9)</PresentationFormat>
  <Paragraphs>96</Paragraphs>
  <Slides>13</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Calibri</vt:lpstr>
      <vt:lpstr>Roboto</vt:lpstr>
      <vt:lpstr>Fira Sans Extra Condensed Medium</vt:lpstr>
      <vt:lpstr>Symbol</vt:lpstr>
      <vt:lpstr>Arial</vt:lpstr>
      <vt:lpstr>Open Sans</vt:lpstr>
      <vt:lpstr>Case Study Infographics by Slidesgo</vt:lpstr>
      <vt:lpstr>Disability Ethics of Newcomers </vt:lpstr>
      <vt:lpstr>OBJECTIVES</vt:lpstr>
      <vt:lpstr>OVERVIEW </vt:lpstr>
      <vt:lpstr>PowerPoint Presentation</vt:lpstr>
      <vt:lpstr>STATISTICS</vt:lpstr>
      <vt:lpstr>CHALLENGES</vt:lpstr>
      <vt:lpstr>CHALLENGES</vt:lpstr>
      <vt:lpstr>SOLUTIONS</vt:lpstr>
      <vt:lpstr>SOLUTIONS</vt:lpstr>
      <vt:lpstr>SOLUTIONS</vt:lpstr>
      <vt:lpstr>SOLUTIONS</vt:lpstr>
      <vt:lpstr>SOLUTIONS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Mobilizing Knowledge on Newcomers Symposium</dc:title>
  <cp:lastModifiedBy>Muna Farah</cp:lastModifiedBy>
  <cp:revision>3</cp:revision>
  <dcterms:modified xsi:type="dcterms:W3CDTF">2023-10-06T16:36:39Z</dcterms:modified>
</cp:coreProperties>
</file>