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82" r:id="rId3"/>
    <p:sldId id="283" r:id="rId4"/>
    <p:sldId id="284" r:id="rId5"/>
    <p:sldId id="258" r:id="rId6"/>
    <p:sldId id="267" r:id="rId7"/>
    <p:sldId id="285" r:id="rId8"/>
    <p:sldId id="260" r:id="rId9"/>
    <p:sldId id="261" r:id="rId10"/>
    <p:sldId id="262" r:id="rId11"/>
    <p:sldId id="265" r:id="rId12"/>
    <p:sldId id="281" r:id="rId13"/>
    <p:sldId id="266" r:id="rId14"/>
    <p:sldId id="286" r:id="rId15"/>
    <p:sldId id="287" r:id="rId16"/>
    <p:sldId id="288" r:id="rId17"/>
    <p:sldId id="289" r:id="rId18"/>
    <p:sldId id="290" r:id="rId19"/>
    <p:sldId id="291"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8" autoAdjust="0"/>
    <p:restoredTop sz="94660"/>
  </p:normalViewPr>
  <p:slideViewPr>
    <p:cSldViewPr snapToGrid="0">
      <p:cViewPr varScale="1">
        <p:scale>
          <a:sx n="82" d="100"/>
          <a:sy n="82" d="100"/>
        </p:scale>
        <p:origin x="691"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ksana Shirin Rashid" userId="7446a7b2-a762-4e95-bcf6-bbae7bd8760b" providerId="ADAL" clId="{FDCC8BC1-F2A4-40FE-9BF8-2991CD898E73}"/>
    <pc:docChg chg="modSld">
      <pc:chgData name="Ruksana Shirin Rashid" userId="7446a7b2-a762-4e95-bcf6-bbae7bd8760b" providerId="ADAL" clId="{FDCC8BC1-F2A4-40FE-9BF8-2991CD898E73}" dt="2023-10-05T19:41:57.709" v="1" actId="113"/>
      <pc:docMkLst>
        <pc:docMk/>
      </pc:docMkLst>
      <pc:sldChg chg="modSp mod">
        <pc:chgData name="Ruksana Shirin Rashid" userId="7446a7b2-a762-4e95-bcf6-bbae7bd8760b" providerId="ADAL" clId="{FDCC8BC1-F2A4-40FE-9BF8-2991CD898E73}" dt="2023-10-05T19:41:57.709" v="1" actId="113"/>
        <pc:sldMkLst>
          <pc:docMk/>
          <pc:sldMk cId="109857222" sldId="256"/>
        </pc:sldMkLst>
        <pc:spChg chg="mod">
          <ac:chgData name="Ruksana Shirin Rashid" userId="7446a7b2-a762-4e95-bcf6-bbae7bd8760b" providerId="ADAL" clId="{FDCC8BC1-F2A4-40FE-9BF8-2991CD898E73}" dt="2023-10-05T19:41:57.709" v="1" actId="113"/>
          <ac:spMkLst>
            <pc:docMk/>
            <pc:sldMk cId="109857222" sldId="256"/>
            <ac:spMk id="5" creationId="{945DF6F7-ACE0-13E2-087C-394CD998C0C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7AC805-A7C3-4D7D-A13F-55D1B51C394F}" type="datetimeFigureOut">
              <a:rPr lang="en-CA" smtClean="0"/>
              <a:t>2023-10-05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58124C-240F-420A-AAA9-10DABB280128}" type="slidenum">
              <a:rPr lang="en-CA" smtClean="0"/>
              <a:t>‹#›</a:t>
            </a:fld>
            <a:endParaRPr lang="en-CA"/>
          </a:p>
        </p:txBody>
      </p:sp>
    </p:spTree>
    <p:extLst>
      <p:ext uri="{BB962C8B-B14F-4D97-AF65-F5344CB8AC3E}">
        <p14:creationId xmlns:p14="http://schemas.microsoft.com/office/powerpoint/2010/main" val="3564833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E58124C-240F-420A-AAA9-10DABB280128}" type="slidenum">
              <a:rPr lang="en-CA" smtClean="0"/>
              <a:t>1</a:t>
            </a:fld>
            <a:endParaRPr lang="en-CA"/>
          </a:p>
        </p:txBody>
      </p:sp>
    </p:spTree>
    <p:extLst>
      <p:ext uri="{BB962C8B-B14F-4D97-AF65-F5344CB8AC3E}">
        <p14:creationId xmlns:p14="http://schemas.microsoft.com/office/powerpoint/2010/main" val="3560938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E58124C-240F-420A-AAA9-10DABB280128}" type="slidenum">
              <a:rPr lang="en-CA" smtClean="0"/>
              <a:t>3</a:t>
            </a:fld>
            <a:endParaRPr lang="en-CA"/>
          </a:p>
        </p:txBody>
      </p:sp>
    </p:spTree>
    <p:extLst>
      <p:ext uri="{BB962C8B-B14F-4D97-AF65-F5344CB8AC3E}">
        <p14:creationId xmlns:p14="http://schemas.microsoft.com/office/powerpoint/2010/main" val="106402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10/5/2023</a:t>
            </a:fld>
            <a:endParaRPr lang="en-US"/>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269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10/5/2023</a:t>
            </a:fld>
            <a:endParaRPr lang="en-US"/>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261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10/5/2023</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8771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10/5/2023</a:t>
            </a:fld>
            <a:endParaRPr lang="en-US"/>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8104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10/5/2023</a:t>
            </a:fld>
            <a:endParaRPr lang="en-US"/>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9650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10/5/2023</a:t>
            </a:fld>
            <a:endParaRPr lang="en-US"/>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2329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10/5/2023</a:t>
            </a:fld>
            <a:endParaRPr lang="en-US"/>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809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10/5/2023</a:t>
            </a:fld>
            <a:endParaRPr lang="en-US"/>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890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10/5/2023</a:t>
            </a:fld>
            <a:endParaRPr lang="en-US"/>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a:p>
        </p:txBody>
      </p:sp>
    </p:spTree>
    <p:extLst>
      <p:ext uri="{BB962C8B-B14F-4D97-AF65-F5344CB8AC3E}">
        <p14:creationId xmlns:p14="http://schemas.microsoft.com/office/powerpoint/2010/main" val="4284284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10/5/2023</a:t>
            </a:fld>
            <a:endParaRPr lang="en-US"/>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90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10/5/2023</a:t>
            </a:fld>
            <a:endParaRPr lang="en-US"/>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3214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10/5/2023</a:t>
            </a:fld>
            <a:endParaRPr lang="en-US"/>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a:p>
        </p:txBody>
      </p:sp>
    </p:spTree>
    <p:extLst>
      <p:ext uri="{BB962C8B-B14F-4D97-AF65-F5344CB8AC3E}">
        <p14:creationId xmlns:p14="http://schemas.microsoft.com/office/powerpoint/2010/main" val="3623613281"/>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28" name="Oval 27">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ctrTitle"/>
          </p:nvPr>
        </p:nvSpPr>
        <p:spPr>
          <a:xfrm>
            <a:off x="3769118" y="1410018"/>
            <a:ext cx="7450263" cy="2224721"/>
          </a:xfrm>
        </p:spPr>
        <p:txBody>
          <a:bodyPr>
            <a:normAutofit/>
          </a:bodyPr>
          <a:lstStyle/>
          <a:p>
            <a:pPr>
              <a:lnSpc>
                <a:spcPct val="90000"/>
              </a:lnSpc>
            </a:pPr>
            <a:r>
              <a:rPr lang="en-US" sz="4000" dirty="0">
                <a:ea typeface="Calibri Light"/>
                <a:cs typeface="Calibri Light"/>
              </a:rPr>
              <a:t>Digital Literacy for South Asian Seniors: Experience with Bangladeshi Community</a:t>
            </a:r>
            <a:endParaRPr lang="en-US" sz="4000" dirty="0"/>
          </a:p>
        </p:txBody>
      </p:sp>
      <p:sp>
        <p:nvSpPr>
          <p:cNvPr id="3" name="Subtitle 2"/>
          <p:cNvSpPr>
            <a:spLocks noGrp="1"/>
          </p:cNvSpPr>
          <p:nvPr>
            <p:ph type="subTitle" idx="1"/>
          </p:nvPr>
        </p:nvSpPr>
        <p:spPr>
          <a:xfrm>
            <a:off x="5065606" y="6208290"/>
            <a:ext cx="6018420" cy="502626"/>
          </a:xfrm>
        </p:spPr>
        <p:txBody>
          <a:bodyPr vert="horz" lIns="91440" tIns="45720" rIns="91440" bIns="45720" rtlCol="0">
            <a:normAutofit fontScale="77500" lnSpcReduction="20000"/>
          </a:bodyPr>
          <a:lstStyle/>
          <a:p>
            <a:pPr algn="ctr"/>
            <a:r>
              <a:rPr lang="en-US" b="1" dirty="0"/>
              <a:t>Foundation for the Voice of Immigrants in Canada for Empowerment (VOICE)</a:t>
            </a:r>
          </a:p>
        </p:txBody>
      </p:sp>
      <p:pic>
        <p:nvPicPr>
          <p:cNvPr id="6" name="Picture 5" descr="A picture containing text&#10;&#10;Description automatically generated">
            <a:extLst>
              <a:ext uri="{FF2B5EF4-FFF2-40B4-BE49-F238E27FC236}">
                <a16:creationId xmlns:a16="http://schemas.microsoft.com/office/drawing/2014/main" id="{D4525351-0B5B-43D6-9AF3-4ADE46C087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436" y="6167450"/>
            <a:ext cx="2241401" cy="491050"/>
          </a:xfrm>
          <a:prstGeom prst="rect">
            <a:avLst/>
          </a:prstGeom>
        </p:spPr>
      </p:pic>
      <p:cxnSp>
        <p:nvCxnSpPr>
          <p:cNvPr id="36" name="Straight Connector 35">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Logo, company name&#10;&#10;Description automatically generated">
            <a:extLst>
              <a:ext uri="{FF2B5EF4-FFF2-40B4-BE49-F238E27FC236}">
                <a16:creationId xmlns:a16="http://schemas.microsoft.com/office/drawing/2014/main" id="{0E397F8C-7355-4165-A5D7-BDD4870F5F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6403" y="6087380"/>
            <a:ext cx="892605" cy="503344"/>
          </a:xfrm>
          <a:prstGeom prst="rect">
            <a:avLst/>
          </a:prstGeom>
        </p:spPr>
      </p:pic>
      <p:sp>
        <p:nvSpPr>
          <p:cNvPr id="5" name="Subtitle 2">
            <a:extLst>
              <a:ext uri="{FF2B5EF4-FFF2-40B4-BE49-F238E27FC236}">
                <a16:creationId xmlns:a16="http://schemas.microsoft.com/office/drawing/2014/main" id="{945DF6F7-ACE0-13E2-087C-394CD998C0CC}"/>
              </a:ext>
            </a:extLst>
          </p:cNvPr>
          <p:cNvSpPr txBox="1">
            <a:spLocks/>
          </p:cNvSpPr>
          <p:nvPr/>
        </p:nvSpPr>
        <p:spPr>
          <a:xfrm>
            <a:off x="5248469" y="3909528"/>
            <a:ext cx="4394719" cy="1017029"/>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ts val="900"/>
              </a:spcBef>
              <a:buFont typeface="Arial" panose="020B0604020202020204" pitchFamily="34" charset="0"/>
              <a:buNone/>
              <a:defRPr sz="2000" b="0" i="0" kern="1200">
                <a:solidFill>
                  <a:schemeClr val="tx1"/>
                </a:solidFill>
                <a:latin typeface="+mn-lt"/>
                <a:ea typeface="+mn-ea"/>
                <a:cs typeface="+mn-cs"/>
              </a:defRPr>
            </a:lvl1pPr>
            <a:lvl2pPr marL="457200" indent="0" algn="ctr" defTabSz="914400" rtl="0" eaLnBrk="1" latinLnBrk="0" hangingPunct="1">
              <a:lnSpc>
                <a:spcPct val="100000"/>
              </a:lnSpc>
              <a:spcBef>
                <a:spcPts val="9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100000"/>
              </a:lnSpc>
              <a:spcBef>
                <a:spcPts val="9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100000"/>
              </a:lnSpc>
              <a:spcBef>
                <a:spcPts val="9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100000"/>
              </a:lnSpc>
              <a:spcBef>
                <a:spcPts val="9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b="1" dirty="0"/>
              <a:t>Ruksana Rashid </a:t>
            </a:r>
            <a:r>
              <a:rPr lang="en-US" sz="1600" dirty="0"/>
              <a:t>MBBS, MPH, MSc.</a:t>
            </a:r>
          </a:p>
          <a:p>
            <a:pPr algn="ctr"/>
            <a:r>
              <a:rPr lang="en-US" sz="1600" b="1" dirty="0"/>
              <a:t>Executive Director, VOICE</a:t>
            </a:r>
            <a:endParaRPr lang="en-US" b="1" dirty="0"/>
          </a:p>
        </p:txBody>
      </p:sp>
      <p:pic>
        <p:nvPicPr>
          <p:cNvPr id="3074" name="Picture 2" descr="No photo description available.">
            <a:extLst>
              <a:ext uri="{FF2B5EF4-FFF2-40B4-BE49-F238E27FC236}">
                <a16:creationId xmlns:a16="http://schemas.microsoft.com/office/drawing/2014/main" id="{81CBE87C-AA0D-E5EB-FFD4-C93DA4DDABD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6743" y="1180319"/>
            <a:ext cx="2510717" cy="334969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71F4-17AA-6B82-FD3F-7594DEC04872}"/>
              </a:ext>
            </a:extLst>
          </p:cNvPr>
          <p:cNvSpPr>
            <a:spLocks noGrp="1"/>
          </p:cNvSpPr>
          <p:nvPr>
            <p:ph type="title"/>
          </p:nvPr>
        </p:nvSpPr>
        <p:spPr/>
        <p:txBody>
          <a:bodyPr>
            <a:normAutofit/>
          </a:bodyPr>
          <a:lstStyle/>
          <a:p>
            <a:r>
              <a:rPr lang="en-US" sz="2400" dirty="0">
                <a:solidFill>
                  <a:srgbClr val="242424"/>
                </a:solidFill>
                <a:latin typeface="Neue Haas Grotesk Text Pro"/>
                <a:cs typeface="Segoe UI"/>
              </a:rPr>
              <a:t>Online Group Chats</a:t>
            </a:r>
          </a:p>
        </p:txBody>
      </p:sp>
      <p:sp>
        <p:nvSpPr>
          <p:cNvPr id="3" name="Content Placeholder 2">
            <a:extLst>
              <a:ext uri="{FF2B5EF4-FFF2-40B4-BE49-F238E27FC236}">
                <a16:creationId xmlns:a16="http://schemas.microsoft.com/office/drawing/2014/main" id="{5EFF332E-C947-91C7-2292-68FCE839C147}"/>
              </a:ext>
            </a:extLst>
          </p:cNvPr>
          <p:cNvSpPr>
            <a:spLocks noGrp="1"/>
          </p:cNvSpPr>
          <p:nvPr>
            <p:ph idx="1"/>
          </p:nvPr>
        </p:nvSpPr>
        <p:spPr>
          <a:xfrm>
            <a:off x="662220" y="1698934"/>
            <a:ext cx="8910988" cy="4076855"/>
          </a:xfrm>
        </p:spPr>
        <p:txBody>
          <a:bodyPr vert="horz" lIns="91440" tIns="45720" rIns="91440" bIns="45720" rtlCol="0" anchor="t">
            <a:normAutofit/>
          </a:bodyPr>
          <a:lstStyle/>
          <a:p>
            <a:pPr>
              <a:buFont typeface="Wingdings" panose="020B0604020202020204" pitchFamily="34" charset="0"/>
              <a:buChar char="§"/>
            </a:pPr>
            <a:endParaRPr lang="en-US" dirty="0"/>
          </a:p>
          <a:p>
            <a:pPr lvl="1">
              <a:buFont typeface="Wingdings" panose="020B0604020202020204" pitchFamily="34" charset="0"/>
              <a:buChar char="§"/>
            </a:pPr>
            <a:r>
              <a:rPr lang="en-CA" dirty="0">
                <a:ea typeface="+mn-lt"/>
                <a:cs typeface="+mn-lt"/>
              </a:rPr>
              <a:t>Online group chats for 3 months starting from July 2023</a:t>
            </a:r>
          </a:p>
          <a:p>
            <a:pPr lvl="1">
              <a:buFont typeface="Wingdings" panose="020B0604020202020204" pitchFamily="34" charset="0"/>
              <a:buChar char="§"/>
            </a:pPr>
            <a:r>
              <a:rPr lang="en-CA" dirty="0">
                <a:ea typeface="+mn-lt"/>
                <a:cs typeface="+mn-lt"/>
              </a:rPr>
              <a:t>Group chats are conducted in four languages (Bengali, Hindi, Urdu, &amp; Punjabi)</a:t>
            </a:r>
          </a:p>
          <a:p>
            <a:pPr lvl="1">
              <a:buFont typeface="Wingdings" panose="020B0604020202020204" pitchFamily="34" charset="0"/>
              <a:buChar char="§"/>
            </a:pPr>
            <a:r>
              <a:rPr lang="en-CA" dirty="0">
                <a:ea typeface="+mn-lt"/>
                <a:cs typeface="+mn-lt"/>
              </a:rPr>
              <a:t>Each group consists of 7-8 participants. </a:t>
            </a:r>
          </a:p>
          <a:p>
            <a:pPr lvl="1">
              <a:buFont typeface="Wingdings" panose="020B0604020202020204" pitchFamily="34" charset="0"/>
              <a:buChar char="§"/>
            </a:pPr>
            <a:r>
              <a:rPr lang="en-CA" dirty="0"/>
              <a:t>VOICE (Bengali), </a:t>
            </a:r>
            <a:r>
              <a:rPr lang="en-CA" dirty="0" err="1"/>
              <a:t>UTurn</a:t>
            </a:r>
            <a:r>
              <a:rPr lang="en-CA" dirty="0"/>
              <a:t> (Hindi &amp; Urdu) and Guru Nanak (Punjabi) </a:t>
            </a:r>
          </a:p>
        </p:txBody>
      </p:sp>
      <p:pic>
        <p:nvPicPr>
          <p:cNvPr id="4" name="Picture 3" descr="A picture containing text&#10;&#10;Description automatically generated">
            <a:extLst>
              <a:ext uri="{FF2B5EF4-FFF2-40B4-BE49-F238E27FC236}">
                <a16:creationId xmlns:a16="http://schemas.microsoft.com/office/drawing/2014/main" id="{BEE26897-ADBB-1EDB-0984-75DCE55B33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6408" y="6182861"/>
            <a:ext cx="1821706" cy="484356"/>
          </a:xfrm>
          <a:prstGeom prst="rect">
            <a:avLst/>
          </a:prstGeom>
        </p:spPr>
      </p:pic>
      <p:pic>
        <p:nvPicPr>
          <p:cNvPr id="5" name="Picture 4" descr="Logo, company name&#10;&#10;Description automatically generated">
            <a:extLst>
              <a:ext uri="{FF2B5EF4-FFF2-40B4-BE49-F238E27FC236}">
                <a16:creationId xmlns:a16="http://schemas.microsoft.com/office/drawing/2014/main" id="{4F66B128-0AA1-2714-7168-657B6E096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6062" y="6138899"/>
            <a:ext cx="1001826" cy="564934"/>
          </a:xfrm>
          <a:prstGeom prst="ellipse">
            <a:avLst/>
          </a:prstGeom>
          <a:ln>
            <a:noFill/>
          </a:ln>
          <a:effectLst>
            <a:softEdge rad="112500"/>
          </a:effectLst>
        </p:spPr>
      </p:pic>
    </p:spTree>
    <p:extLst>
      <p:ext uri="{BB962C8B-B14F-4D97-AF65-F5344CB8AC3E}">
        <p14:creationId xmlns:p14="http://schemas.microsoft.com/office/powerpoint/2010/main" val="2561920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5F50D-1991-4E20-66F0-87754FF55239}"/>
              </a:ext>
            </a:extLst>
          </p:cNvPr>
          <p:cNvSpPr>
            <a:spLocks noGrp="1"/>
          </p:cNvSpPr>
          <p:nvPr>
            <p:ph type="title"/>
          </p:nvPr>
        </p:nvSpPr>
        <p:spPr/>
        <p:txBody>
          <a:bodyPr/>
          <a:lstStyle/>
          <a:p>
            <a:r>
              <a:rPr lang="en-US"/>
              <a:t>Surveys</a:t>
            </a:r>
          </a:p>
        </p:txBody>
      </p:sp>
      <p:sp>
        <p:nvSpPr>
          <p:cNvPr id="3" name="Content Placeholder 2">
            <a:extLst>
              <a:ext uri="{FF2B5EF4-FFF2-40B4-BE49-F238E27FC236}">
                <a16:creationId xmlns:a16="http://schemas.microsoft.com/office/drawing/2014/main" id="{E20AF47F-B4FB-263E-FDDE-1E5FBAEA628C}"/>
              </a:ext>
            </a:extLst>
          </p:cNvPr>
          <p:cNvSpPr>
            <a:spLocks noGrp="1"/>
          </p:cNvSpPr>
          <p:nvPr>
            <p:ph idx="1"/>
          </p:nvPr>
        </p:nvSpPr>
        <p:spPr>
          <a:xfrm>
            <a:off x="565150" y="2160016"/>
            <a:ext cx="8442433" cy="3601212"/>
          </a:xfrm>
        </p:spPr>
        <p:txBody>
          <a:bodyPr vert="horz" lIns="91440" tIns="45720" rIns="91440" bIns="45720" rtlCol="0" anchor="t">
            <a:normAutofit/>
          </a:bodyPr>
          <a:lstStyle/>
          <a:p>
            <a:pPr>
              <a:buFont typeface="Wingdings" panose="020B0604020202020204" pitchFamily="34" charset="0"/>
              <a:buChar char="§"/>
            </a:pPr>
            <a:r>
              <a:rPr lang="en-US" dirty="0"/>
              <a:t>Four surveys</a:t>
            </a:r>
          </a:p>
          <a:p>
            <a:pPr lvl="1">
              <a:buFont typeface="Wingdings" panose="020B0604020202020204" pitchFamily="34" charset="0"/>
              <a:buChar char="§"/>
            </a:pPr>
            <a:r>
              <a:rPr lang="en-US" dirty="0"/>
              <a:t>Baseline, mid-point, and two post-intervention surveys (at the end and 6 months after the project ends) </a:t>
            </a:r>
          </a:p>
          <a:p>
            <a:pPr lvl="1">
              <a:buFont typeface="Wingdings" panose="020B0604020202020204" pitchFamily="34" charset="0"/>
              <a:buChar char="§"/>
            </a:pPr>
            <a:r>
              <a:rPr lang="en-US" dirty="0"/>
              <a:t>Dr. Turin Chowdhury helped the VOICE team to develop the survey questionnaires </a:t>
            </a:r>
          </a:p>
          <a:p>
            <a:pPr lvl="1">
              <a:buFont typeface="Wingdings" panose="020B0604020202020204" pitchFamily="34" charset="0"/>
              <a:buChar char="§"/>
            </a:pPr>
            <a:r>
              <a:rPr lang="en-US" dirty="0"/>
              <a:t>The surveys are conducted in English</a:t>
            </a:r>
          </a:p>
          <a:p>
            <a:pPr lvl="1">
              <a:buFont typeface="Wingdings" panose="020B0604020202020204" pitchFamily="34" charset="0"/>
              <a:buChar char="§"/>
            </a:pPr>
            <a:r>
              <a:rPr lang="en-US" dirty="0"/>
              <a:t>The goal is to understand the impact in their day-to-day life of the training and to see whether the seniors continue using it</a:t>
            </a:r>
          </a:p>
          <a:p>
            <a:pPr marL="457200" lvl="1" indent="0">
              <a:buNone/>
            </a:pPr>
            <a:endParaRPr lang="en-US" dirty="0"/>
          </a:p>
        </p:txBody>
      </p:sp>
      <p:pic>
        <p:nvPicPr>
          <p:cNvPr id="4" name="Picture 3" descr="A picture containing text&#10;&#10;Description automatically generated">
            <a:extLst>
              <a:ext uri="{FF2B5EF4-FFF2-40B4-BE49-F238E27FC236}">
                <a16:creationId xmlns:a16="http://schemas.microsoft.com/office/drawing/2014/main" id="{87523120-30E2-0C6E-17A3-47A3CEDEE2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4021" y="6219825"/>
            <a:ext cx="1611034" cy="428342"/>
          </a:xfrm>
          <a:prstGeom prst="rect">
            <a:avLst/>
          </a:prstGeom>
        </p:spPr>
      </p:pic>
      <p:pic>
        <p:nvPicPr>
          <p:cNvPr id="5" name="Picture 4" descr="Logo, company name&#10;&#10;Description automatically generated">
            <a:extLst>
              <a:ext uri="{FF2B5EF4-FFF2-40B4-BE49-F238E27FC236}">
                <a16:creationId xmlns:a16="http://schemas.microsoft.com/office/drawing/2014/main" id="{9A4A8633-F0DD-0743-A1DD-C9E997568A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0312" y="6151529"/>
            <a:ext cx="1001826" cy="564934"/>
          </a:xfrm>
          <a:prstGeom prst="ellipse">
            <a:avLst/>
          </a:prstGeom>
          <a:ln>
            <a:noFill/>
          </a:ln>
          <a:effectLst>
            <a:softEdge rad="112500"/>
          </a:effectLst>
        </p:spPr>
      </p:pic>
    </p:spTree>
    <p:extLst>
      <p:ext uri="{BB962C8B-B14F-4D97-AF65-F5344CB8AC3E}">
        <p14:creationId xmlns:p14="http://schemas.microsoft.com/office/powerpoint/2010/main" val="3014595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5F50D-1991-4E20-66F0-87754FF55239}"/>
              </a:ext>
            </a:extLst>
          </p:cNvPr>
          <p:cNvSpPr>
            <a:spLocks noGrp="1"/>
          </p:cNvSpPr>
          <p:nvPr>
            <p:ph type="title"/>
          </p:nvPr>
        </p:nvSpPr>
        <p:spPr/>
        <p:txBody>
          <a:bodyPr/>
          <a:lstStyle/>
          <a:p>
            <a:r>
              <a:rPr lang="en-US"/>
              <a:t>Surveys Timeline</a:t>
            </a:r>
          </a:p>
        </p:txBody>
      </p:sp>
      <p:graphicFrame>
        <p:nvGraphicFramePr>
          <p:cNvPr id="4" name="Table 4">
            <a:extLst>
              <a:ext uri="{FF2B5EF4-FFF2-40B4-BE49-F238E27FC236}">
                <a16:creationId xmlns:a16="http://schemas.microsoft.com/office/drawing/2014/main" id="{4B47A85F-6EF2-40B2-BF24-5FD81D8BCF79}"/>
              </a:ext>
            </a:extLst>
          </p:cNvPr>
          <p:cNvGraphicFramePr>
            <a:graphicFrameLocks noGrp="1"/>
          </p:cNvGraphicFramePr>
          <p:nvPr>
            <p:ph idx="1"/>
            <p:extLst>
              <p:ext uri="{D42A27DB-BD31-4B8C-83A1-F6EECF244321}">
                <p14:modId xmlns:p14="http://schemas.microsoft.com/office/powerpoint/2010/main" val="4026403632"/>
              </p:ext>
            </p:extLst>
          </p:nvPr>
        </p:nvGraphicFramePr>
        <p:xfrm>
          <a:off x="565150" y="2160588"/>
          <a:ext cx="8213891" cy="2667000"/>
        </p:xfrm>
        <a:graphic>
          <a:graphicData uri="http://schemas.openxmlformats.org/drawingml/2006/table">
            <a:tbl>
              <a:tblPr firstRow="1" bandRow="1">
                <a:tableStyleId>{5C22544A-7EE6-4342-B048-85BDC9FD1C3A}</a:tableStyleId>
              </a:tblPr>
              <a:tblGrid>
                <a:gridCol w="1922335">
                  <a:extLst>
                    <a:ext uri="{9D8B030D-6E8A-4147-A177-3AD203B41FA5}">
                      <a16:colId xmlns:a16="http://schemas.microsoft.com/office/drawing/2014/main" val="702097466"/>
                    </a:ext>
                  </a:extLst>
                </a:gridCol>
                <a:gridCol w="1363222">
                  <a:extLst>
                    <a:ext uri="{9D8B030D-6E8A-4147-A177-3AD203B41FA5}">
                      <a16:colId xmlns:a16="http://schemas.microsoft.com/office/drawing/2014/main" val="2738087675"/>
                    </a:ext>
                  </a:extLst>
                </a:gridCol>
                <a:gridCol w="1642778">
                  <a:extLst>
                    <a:ext uri="{9D8B030D-6E8A-4147-A177-3AD203B41FA5}">
                      <a16:colId xmlns:a16="http://schemas.microsoft.com/office/drawing/2014/main" val="2083000447"/>
                    </a:ext>
                  </a:extLst>
                </a:gridCol>
                <a:gridCol w="1642778">
                  <a:extLst>
                    <a:ext uri="{9D8B030D-6E8A-4147-A177-3AD203B41FA5}">
                      <a16:colId xmlns:a16="http://schemas.microsoft.com/office/drawing/2014/main" val="3620824326"/>
                    </a:ext>
                  </a:extLst>
                </a:gridCol>
                <a:gridCol w="1642778">
                  <a:extLst>
                    <a:ext uri="{9D8B030D-6E8A-4147-A177-3AD203B41FA5}">
                      <a16:colId xmlns:a16="http://schemas.microsoft.com/office/drawing/2014/main" val="3224869526"/>
                    </a:ext>
                  </a:extLst>
                </a:gridCol>
              </a:tblGrid>
              <a:tr h="370840">
                <a:tc>
                  <a:txBody>
                    <a:bodyPr/>
                    <a:lstStyle/>
                    <a:p>
                      <a:endParaRPr lang="en-CA"/>
                    </a:p>
                  </a:txBody>
                  <a:tcPr/>
                </a:tc>
                <a:tc>
                  <a:txBody>
                    <a:bodyPr/>
                    <a:lstStyle/>
                    <a:p>
                      <a:r>
                        <a:rPr lang="en-CA"/>
                        <a:t>Feb 2023</a:t>
                      </a:r>
                    </a:p>
                  </a:txBody>
                  <a:tcPr/>
                </a:tc>
                <a:tc>
                  <a:txBody>
                    <a:bodyPr/>
                    <a:lstStyle/>
                    <a:p>
                      <a:r>
                        <a:rPr lang="en-CA"/>
                        <a:t>Jun 2023</a:t>
                      </a:r>
                    </a:p>
                  </a:txBody>
                  <a:tcPr/>
                </a:tc>
                <a:tc>
                  <a:txBody>
                    <a:bodyPr/>
                    <a:lstStyle/>
                    <a:p>
                      <a:r>
                        <a:rPr lang="en-CA"/>
                        <a:t>Oct 2023</a:t>
                      </a:r>
                    </a:p>
                  </a:txBody>
                  <a:tcPr/>
                </a:tc>
                <a:tc>
                  <a:txBody>
                    <a:bodyPr/>
                    <a:lstStyle/>
                    <a:p>
                      <a:r>
                        <a:rPr lang="en-CA"/>
                        <a:t>April 2024</a:t>
                      </a:r>
                    </a:p>
                  </a:txBody>
                  <a:tcPr/>
                </a:tc>
                <a:extLst>
                  <a:ext uri="{0D108BD9-81ED-4DB2-BD59-A6C34878D82A}">
                    <a16:rowId xmlns:a16="http://schemas.microsoft.com/office/drawing/2014/main" val="3772326802"/>
                  </a:ext>
                </a:extLst>
              </a:tr>
              <a:tr h="370840">
                <a:tc>
                  <a:txBody>
                    <a:bodyPr/>
                    <a:lstStyle/>
                    <a:p>
                      <a:r>
                        <a:rPr lang="en-CA"/>
                        <a:t>Baseline</a:t>
                      </a:r>
                    </a:p>
                  </a:txBody>
                  <a:tcPr/>
                </a:tc>
                <a:tc>
                  <a:txBody>
                    <a:bodyPr/>
                    <a:lstStyle/>
                    <a:p>
                      <a:pPr marL="0" indent="0">
                        <a:buFont typeface="Wingdings" panose="05000000000000000000" pitchFamily="2" charset="2"/>
                        <a:buNone/>
                      </a:pPr>
                      <a:r>
                        <a:rPr lang="en-CA"/>
                        <a:t>Baseline</a:t>
                      </a:r>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3491145838"/>
                  </a:ext>
                </a:extLst>
              </a:tr>
              <a:tr h="370840">
                <a:tc>
                  <a:txBody>
                    <a:bodyPr/>
                    <a:lstStyle/>
                    <a:p>
                      <a:r>
                        <a:rPr lang="en-CA"/>
                        <a:t>Mid-point</a:t>
                      </a:r>
                    </a:p>
                  </a:txBody>
                  <a:tcPr/>
                </a:tc>
                <a:tc>
                  <a:txBody>
                    <a:bodyPr/>
                    <a:lstStyle/>
                    <a:p>
                      <a:endParaRPr lang="en-CA"/>
                    </a:p>
                  </a:txBody>
                  <a:tcPr/>
                </a:tc>
                <a:tc>
                  <a:txBody>
                    <a:bodyPr/>
                    <a:lstStyle/>
                    <a:p>
                      <a:r>
                        <a:rPr lang="en-CA"/>
                        <a:t>Mid-point</a:t>
                      </a:r>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523134299"/>
                  </a:ext>
                </a:extLst>
              </a:tr>
              <a:tr h="370840">
                <a:tc>
                  <a:txBody>
                    <a:bodyPr/>
                    <a:lstStyle/>
                    <a:p>
                      <a:r>
                        <a:rPr lang="en-CA"/>
                        <a:t>Post-intervention</a:t>
                      </a:r>
                    </a:p>
                  </a:txBody>
                  <a:tcPr/>
                </a:tc>
                <a:tc>
                  <a:txBody>
                    <a:bodyPr/>
                    <a:lstStyle/>
                    <a:p>
                      <a:endParaRPr lang="en-CA"/>
                    </a:p>
                  </a:txBody>
                  <a:tcPr/>
                </a:tc>
                <a:tc>
                  <a:txBody>
                    <a:bodyPr/>
                    <a:lstStyle/>
                    <a:p>
                      <a:endParaRPr lang="en-CA"/>
                    </a:p>
                  </a:txBody>
                  <a:tcPr/>
                </a:tc>
                <a:tc>
                  <a:txBody>
                    <a:bodyPr/>
                    <a:lstStyle/>
                    <a:p>
                      <a:r>
                        <a:rPr lang="en-CA"/>
                        <a:t>Post-intervention</a:t>
                      </a:r>
                    </a:p>
                  </a:txBody>
                  <a:tcPr/>
                </a:tc>
                <a:tc>
                  <a:txBody>
                    <a:bodyPr/>
                    <a:lstStyle/>
                    <a:p>
                      <a:endParaRPr lang="en-CA"/>
                    </a:p>
                  </a:txBody>
                  <a:tcPr/>
                </a:tc>
                <a:extLst>
                  <a:ext uri="{0D108BD9-81ED-4DB2-BD59-A6C34878D82A}">
                    <a16:rowId xmlns:a16="http://schemas.microsoft.com/office/drawing/2014/main" val="2028133605"/>
                  </a:ext>
                </a:extLst>
              </a:tr>
              <a:tr h="370840">
                <a:tc>
                  <a:txBody>
                    <a:bodyPr/>
                    <a:lstStyle/>
                    <a:p>
                      <a:r>
                        <a:rPr lang="en-CA"/>
                        <a:t>6 months post-intervention</a:t>
                      </a:r>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r>
                        <a:rPr lang="en-CA"/>
                        <a:t>6 months post-intervention</a:t>
                      </a:r>
                    </a:p>
                  </a:txBody>
                  <a:tcPr/>
                </a:tc>
                <a:extLst>
                  <a:ext uri="{0D108BD9-81ED-4DB2-BD59-A6C34878D82A}">
                    <a16:rowId xmlns:a16="http://schemas.microsoft.com/office/drawing/2014/main" val="1921315800"/>
                  </a:ext>
                </a:extLst>
              </a:tr>
            </a:tbl>
          </a:graphicData>
        </a:graphic>
      </p:graphicFrame>
      <p:pic>
        <p:nvPicPr>
          <p:cNvPr id="3" name="Picture 2" descr="A picture containing text&#10;&#10;Description automatically generated">
            <a:extLst>
              <a:ext uri="{FF2B5EF4-FFF2-40B4-BE49-F238E27FC236}">
                <a16:creationId xmlns:a16="http://schemas.microsoft.com/office/drawing/2014/main" id="{D18BFC23-0081-2CBB-951F-AC9DF59D48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4008" y="6180846"/>
            <a:ext cx="1897906" cy="504616"/>
          </a:xfrm>
          <a:prstGeom prst="rect">
            <a:avLst/>
          </a:prstGeom>
        </p:spPr>
      </p:pic>
      <p:pic>
        <p:nvPicPr>
          <p:cNvPr id="5" name="Picture 4" descr="Logo, company name&#10;&#10;Description automatically generated">
            <a:extLst>
              <a:ext uri="{FF2B5EF4-FFF2-40B4-BE49-F238E27FC236}">
                <a16:creationId xmlns:a16="http://schemas.microsoft.com/office/drawing/2014/main" id="{7E4AE09B-FA48-35BF-25FE-6F6C7FF7F2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9900" y="6180846"/>
            <a:ext cx="1001826" cy="564934"/>
          </a:xfrm>
          <a:prstGeom prst="ellipse">
            <a:avLst/>
          </a:prstGeom>
          <a:ln>
            <a:noFill/>
          </a:ln>
          <a:effectLst>
            <a:softEdge rad="112500"/>
          </a:effectLst>
        </p:spPr>
      </p:pic>
    </p:spTree>
    <p:extLst>
      <p:ext uri="{BB962C8B-B14F-4D97-AF65-F5344CB8AC3E}">
        <p14:creationId xmlns:p14="http://schemas.microsoft.com/office/powerpoint/2010/main" val="2228155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14D54-16D2-6F30-4359-53379EBEA7BF}"/>
              </a:ext>
            </a:extLst>
          </p:cNvPr>
          <p:cNvSpPr>
            <a:spLocks noGrp="1"/>
          </p:cNvSpPr>
          <p:nvPr>
            <p:ph type="title"/>
          </p:nvPr>
        </p:nvSpPr>
        <p:spPr/>
        <p:txBody>
          <a:bodyPr/>
          <a:lstStyle/>
          <a:p>
            <a:r>
              <a:rPr lang="en-US"/>
              <a:t>Expected Outcomes</a:t>
            </a:r>
          </a:p>
        </p:txBody>
      </p:sp>
      <p:sp>
        <p:nvSpPr>
          <p:cNvPr id="3" name="Content Placeholder 2">
            <a:extLst>
              <a:ext uri="{FF2B5EF4-FFF2-40B4-BE49-F238E27FC236}">
                <a16:creationId xmlns:a16="http://schemas.microsoft.com/office/drawing/2014/main" id="{CC167039-A342-7A02-3708-B43B8C6A1D1B}"/>
              </a:ext>
            </a:extLst>
          </p:cNvPr>
          <p:cNvSpPr>
            <a:spLocks noGrp="1"/>
          </p:cNvSpPr>
          <p:nvPr>
            <p:ph idx="1"/>
          </p:nvPr>
        </p:nvSpPr>
        <p:spPr>
          <a:xfrm>
            <a:off x="565150" y="2160016"/>
            <a:ext cx="9058828" cy="3601212"/>
          </a:xfrm>
        </p:spPr>
        <p:txBody>
          <a:bodyPr vert="horz" lIns="91440" tIns="45720" rIns="91440" bIns="45720" rtlCol="0" anchor="t">
            <a:normAutofit/>
          </a:bodyPr>
          <a:lstStyle/>
          <a:p>
            <a:pPr>
              <a:buFont typeface="Wingdings" panose="020B0604020202020204" pitchFamily="34" charset="0"/>
              <a:buChar char="§"/>
            </a:pPr>
            <a:r>
              <a:rPr lang="en-US"/>
              <a:t>SA seniors will be more confident in using digital technology</a:t>
            </a:r>
          </a:p>
          <a:p>
            <a:pPr>
              <a:buFont typeface="Wingdings" panose="020B0604020202020204" pitchFamily="34" charset="0"/>
              <a:buChar char="§"/>
            </a:pPr>
            <a:r>
              <a:rPr lang="en-US"/>
              <a:t>They will be able to keep online social connection</a:t>
            </a:r>
          </a:p>
          <a:p>
            <a:pPr>
              <a:buFont typeface="Wingdings" panose="020B0604020202020204" pitchFamily="34" charset="0"/>
              <a:buChar char="§"/>
            </a:pPr>
            <a:r>
              <a:rPr lang="en-US"/>
              <a:t>Can navigate online resources and services</a:t>
            </a:r>
          </a:p>
        </p:txBody>
      </p:sp>
      <p:pic>
        <p:nvPicPr>
          <p:cNvPr id="4" name="Picture 3" descr="A picture containing text&#10;&#10;Description automatically generated">
            <a:extLst>
              <a:ext uri="{FF2B5EF4-FFF2-40B4-BE49-F238E27FC236}">
                <a16:creationId xmlns:a16="http://schemas.microsoft.com/office/drawing/2014/main" id="{30BCD220-01A7-BE45-CFC9-27E6E18B90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7757" y="6196012"/>
            <a:ext cx="1987189" cy="528354"/>
          </a:xfrm>
          <a:prstGeom prst="rect">
            <a:avLst/>
          </a:prstGeom>
        </p:spPr>
      </p:pic>
      <p:pic>
        <p:nvPicPr>
          <p:cNvPr id="5" name="Picture 4" descr="Logo, company name&#10;&#10;Description automatically generated">
            <a:extLst>
              <a:ext uri="{FF2B5EF4-FFF2-40B4-BE49-F238E27FC236}">
                <a16:creationId xmlns:a16="http://schemas.microsoft.com/office/drawing/2014/main" id="{26823BF1-3EF9-9FCF-A199-888D5671DB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8013" y="6157913"/>
            <a:ext cx="1001826" cy="584743"/>
          </a:xfrm>
          <a:prstGeom prst="ellipse">
            <a:avLst/>
          </a:prstGeom>
          <a:ln>
            <a:noFill/>
          </a:ln>
          <a:effectLst>
            <a:softEdge rad="112500"/>
          </a:effectLst>
        </p:spPr>
      </p:pic>
    </p:spTree>
    <p:extLst>
      <p:ext uri="{BB962C8B-B14F-4D97-AF65-F5344CB8AC3E}">
        <p14:creationId xmlns:p14="http://schemas.microsoft.com/office/powerpoint/2010/main" val="3580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A0A7B-4533-FF3C-9CD0-0E7B5FE445A3}"/>
              </a:ext>
            </a:extLst>
          </p:cNvPr>
          <p:cNvSpPr>
            <a:spLocks noGrp="1"/>
          </p:cNvSpPr>
          <p:nvPr>
            <p:ph type="title"/>
          </p:nvPr>
        </p:nvSpPr>
        <p:spPr/>
        <p:txBody>
          <a:bodyPr>
            <a:normAutofit fontScale="90000"/>
          </a:bodyPr>
          <a:lstStyle/>
          <a:p>
            <a:r>
              <a:rPr lang="en-US" dirty="0"/>
              <a:t>Experiences with the Bangladeshi Seniors</a:t>
            </a:r>
          </a:p>
        </p:txBody>
      </p:sp>
      <p:sp>
        <p:nvSpPr>
          <p:cNvPr id="3" name="Content Placeholder 2">
            <a:extLst>
              <a:ext uri="{FF2B5EF4-FFF2-40B4-BE49-F238E27FC236}">
                <a16:creationId xmlns:a16="http://schemas.microsoft.com/office/drawing/2014/main" id="{6CEA801C-667E-2000-2ABF-7010BB4DC7F5}"/>
              </a:ext>
            </a:extLst>
          </p:cNvPr>
          <p:cNvSpPr>
            <a:spLocks noGrp="1"/>
          </p:cNvSpPr>
          <p:nvPr>
            <p:ph idx="1"/>
          </p:nvPr>
        </p:nvSpPr>
        <p:spPr>
          <a:xfrm>
            <a:off x="565150" y="2160016"/>
            <a:ext cx="10173281" cy="3601212"/>
          </a:xfrm>
        </p:spPr>
        <p:txBody>
          <a:bodyPr vert="horz" lIns="91440" tIns="45720" rIns="91440" bIns="45720" rtlCol="0" anchor="t">
            <a:normAutofit/>
          </a:bodyPr>
          <a:lstStyle/>
          <a:p>
            <a:pPr>
              <a:buFont typeface="Wingdings" panose="020B0604020202020204" pitchFamily="34" charset="0"/>
              <a:buChar char="§"/>
            </a:pPr>
            <a:r>
              <a:rPr lang="en-US" dirty="0">
                <a:ea typeface="+mn-lt"/>
                <a:cs typeface="+mn-lt"/>
              </a:rPr>
              <a:t>We completed 20 in person training sessions- 10 in Northeast and 10 in Northwest of Calgary  </a:t>
            </a:r>
          </a:p>
          <a:p>
            <a:pPr>
              <a:buFont typeface="Wingdings" panose="020B0604020202020204" pitchFamily="34" charset="0"/>
              <a:buChar char="§"/>
            </a:pPr>
            <a:r>
              <a:rPr lang="en-US" dirty="0">
                <a:ea typeface="+mn-lt"/>
                <a:cs typeface="+mn-lt"/>
              </a:rPr>
              <a:t>A total of 23 senior members of Bangladesh community participated </a:t>
            </a:r>
          </a:p>
          <a:p>
            <a:pPr>
              <a:buFont typeface="Wingdings" panose="020B0604020202020204" pitchFamily="34" charset="0"/>
              <a:buChar char="§"/>
            </a:pPr>
            <a:r>
              <a:rPr lang="en-US" dirty="0">
                <a:ea typeface="+mn-lt"/>
                <a:cs typeface="+mn-lt"/>
              </a:rPr>
              <a:t>We selected Genesis Centre library at Northeast Calgary and Nose Hill library at Northwest Calgary as the workshop locations </a:t>
            </a:r>
          </a:p>
          <a:p>
            <a:pPr>
              <a:buFont typeface="Wingdings" panose="020B0604020202020204" pitchFamily="34" charset="0"/>
              <a:buChar char="§"/>
            </a:pPr>
            <a:r>
              <a:rPr lang="en-US" dirty="0">
                <a:ea typeface="+mn-lt"/>
                <a:cs typeface="+mn-lt"/>
              </a:rPr>
              <a:t>We invited guest speakers from multiple disciplines to offer important information to the seniors.  </a:t>
            </a:r>
            <a:endParaRPr lang="en-US" dirty="0"/>
          </a:p>
        </p:txBody>
      </p:sp>
      <p:pic>
        <p:nvPicPr>
          <p:cNvPr id="4" name="Picture 3" descr="A picture containing text&#10;&#10;Description automatically generated">
            <a:extLst>
              <a:ext uri="{FF2B5EF4-FFF2-40B4-BE49-F238E27FC236}">
                <a16:creationId xmlns:a16="http://schemas.microsoft.com/office/drawing/2014/main" id="{CFA0D25F-0C22-D8EB-9460-8AE9D8B89F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5883" y="6209643"/>
            <a:ext cx="1559768" cy="414711"/>
          </a:xfrm>
          <a:prstGeom prst="rect">
            <a:avLst/>
          </a:prstGeom>
        </p:spPr>
      </p:pic>
      <p:pic>
        <p:nvPicPr>
          <p:cNvPr id="5" name="Picture 4" descr="Logo, company name&#10;&#10;Description automatically generated">
            <a:extLst>
              <a:ext uri="{FF2B5EF4-FFF2-40B4-BE49-F238E27FC236}">
                <a16:creationId xmlns:a16="http://schemas.microsoft.com/office/drawing/2014/main" id="{293E2EF8-8C6C-DD37-C103-CF501592E7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8500" y="6134531"/>
            <a:ext cx="1001826" cy="564934"/>
          </a:xfrm>
          <a:prstGeom prst="ellipse">
            <a:avLst/>
          </a:prstGeom>
          <a:ln>
            <a:noFill/>
          </a:ln>
          <a:effectLst>
            <a:softEdge rad="112500"/>
          </a:effectLst>
        </p:spPr>
      </p:pic>
    </p:spTree>
    <p:extLst>
      <p:ext uri="{BB962C8B-B14F-4D97-AF65-F5344CB8AC3E}">
        <p14:creationId xmlns:p14="http://schemas.microsoft.com/office/powerpoint/2010/main" val="1099725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CA0A7B-4533-FF3C-9CD0-0E7B5FE445A3}"/>
              </a:ext>
            </a:extLst>
          </p:cNvPr>
          <p:cNvSpPr>
            <a:spLocks noGrp="1"/>
          </p:cNvSpPr>
          <p:nvPr>
            <p:ph type="title"/>
          </p:nvPr>
        </p:nvSpPr>
        <p:spPr>
          <a:xfrm>
            <a:off x="565151" y="770890"/>
            <a:ext cx="4133560" cy="1268984"/>
          </a:xfrm>
        </p:spPr>
        <p:txBody>
          <a:bodyPr>
            <a:normAutofit/>
          </a:bodyPr>
          <a:lstStyle/>
          <a:p>
            <a:pPr>
              <a:lnSpc>
                <a:spcPct val="90000"/>
              </a:lnSpc>
            </a:pPr>
            <a:r>
              <a:rPr lang="en-US" sz="2800"/>
              <a:t>Experiences with the Bangladeshi Seniors</a:t>
            </a:r>
          </a:p>
        </p:txBody>
      </p:sp>
      <p:sp>
        <p:nvSpPr>
          <p:cNvPr id="3" name="Content Placeholder 2">
            <a:extLst>
              <a:ext uri="{FF2B5EF4-FFF2-40B4-BE49-F238E27FC236}">
                <a16:creationId xmlns:a16="http://schemas.microsoft.com/office/drawing/2014/main" id="{6CEA801C-667E-2000-2ABF-7010BB4DC7F5}"/>
              </a:ext>
            </a:extLst>
          </p:cNvPr>
          <p:cNvSpPr>
            <a:spLocks noGrp="1"/>
          </p:cNvSpPr>
          <p:nvPr>
            <p:ph idx="1"/>
          </p:nvPr>
        </p:nvSpPr>
        <p:spPr>
          <a:xfrm>
            <a:off x="565151" y="2160016"/>
            <a:ext cx="4133560" cy="3601212"/>
          </a:xfrm>
        </p:spPr>
        <p:txBody>
          <a:bodyPr vert="horz" lIns="91440" tIns="45720" rIns="91440" bIns="45720" rtlCol="0">
            <a:normAutofit fontScale="92500"/>
          </a:bodyPr>
          <a:lstStyle/>
          <a:p>
            <a:pPr>
              <a:buFont typeface="Wingdings" panose="020B0604020202020204" pitchFamily="34" charset="0"/>
              <a:buChar char="§"/>
            </a:pPr>
            <a:r>
              <a:rPr lang="en-US" dirty="0"/>
              <a:t>We designed the curriculum appropriate to older adults</a:t>
            </a:r>
          </a:p>
          <a:p>
            <a:pPr>
              <a:buFont typeface="Wingdings" panose="020B0604020202020204" pitchFamily="34" charset="0"/>
              <a:buChar char="§"/>
            </a:pPr>
            <a:r>
              <a:rPr lang="en-US" dirty="0"/>
              <a:t>Used printed handouts</a:t>
            </a:r>
          </a:p>
          <a:p>
            <a:pPr>
              <a:buFont typeface="Wingdings" panose="020B0604020202020204" pitchFamily="34" charset="0"/>
              <a:buChar char="§"/>
            </a:pPr>
            <a:r>
              <a:rPr lang="en-US" dirty="0"/>
              <a:t>Volunteers as teaching assistants</a:t>
            </a:r>
          </a:p>
          <a:p>
            <a:pPr>
              <a:buFont typeface="Wingdings" panose="020B0604020202020204" pitchFamily="34" charset="0"/>
              <a:buChar char="§"/>
            </a:pPr>
            <a:r>
              <a:rPr lang="en-US" dirty="0"/>
              <a:t>Slow paced teaching session and in Bengali </a:t>
            </a:r>
          </a:p>
          <a:p>
            <a:pPr>
              <a:buFont typeface="Wingdings" panose="020B0604020202020204" pitchFamily="34" charset="0"/>
              <a:buChar char="§"/>
            </a:pPr>
            <a:r>
              <a:rPr lang="en-US" dirty="0"/>
              <a:t>Repeated reminders and reviews</a:t>
            </a:r>
          </a:p>
          <a:p>
            <a:pPr>
              <a:buFont typeface="Wingdings" panose="020B0604020202020204" pitchFamily="34" charset="0"/>
              <a:buChar char="§"/>
            </a:pPr>
            <a:endParaRPr lang="en-US" dirty="0"/>
          </a:p>
          <a:p>
            <a:pPr marL="0" indent="0">
              <a:buNone/>
            </a:pPr>
            <a:endParaRPr lang="en-US" dirty="0"/>
          </a:p>
          <a:p>
            <a:pPr>
              <a:buFont typeface="Wingdings" panose="020B0604020202020204" pitchFamily="34" charset="0"/>
              <a:buChar char="§"/>
            </a:pPr>
            <a:endParaRPr lang="en-US" dirty="0"/>
          </a:p>
        </p:txBody>
      </p:sp>
      <p:cxnSp>
        <p:nvCxnSpPr>
          <p:cNvPr id="11" name="Straight Connector 10">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41335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screenshot of a computer&#10;&#10;Description automatically generated">
            <a:extLst>
              <a:ext uri="{FF2B5EF4-FFF2-40B4-BE49-F238E27FC236}">
                <a16:creationId xmlns:a16="http://schemas.microsoft.com/office/drawing/2014/main" id="{841B5486-B6C4-38CE-89C9-0731F51182B4}"/>
              </a:ext>
            </a:extLst>
          </p:cNvPr>
          <p:cNvPicPr>
            <a:picLocks noChangeAspect="1"/>
          </p:cNvPicPr>
          <p:nvPr/>
        </p:nvPicPr>
        <p:blipFill rotWithShape="1">
          <a:blip r:embed="rId2"/>
          <a:srcRect r="1661" b="1"/>
          <a:stretch/>
        </p:blipFill>
        <p:spPr>
          <a:xfrm>
            <a:off x="5263860" y="681645"/>
            <a:ext cx="6273249" cy="5486057"/>
          </a:xfrm>
          <a:prstGeom prst="rect">
            <a:avLst/>
          </a:prstGeom>
          <a:solidFill>
            <a:srgbClr val="FFFFFF">
              <a:shade val="85000"/>
            </a:srgbClr>
          </a:solidFill>
          <a:scene3d>
            <a:camera prst="orthographicFront">
              <a:rot lat="0" lon="0" rev="360000"/>
            </a:camera>
            <a:lightRig rig="twoPt" dir="t">
              <a:rot lat="0" lon="0" rev="7200000"/>
            </a:lightRig>
          </a:scene3d>
          <a:sp3d contourW="12700">
            <a:bevelT w="25400" h="19050"/>
            <a:contourClr>
              <a:srgbClr val="969696"/>
            </a:contourClr>
          </a:sp3d>
        </p:spPr>
      </p:pic>
      <p:grpSp>
        <p:nvGrpSpPr>
          <p:cNvPr id="13" name="Group 12">
            <a:extLst>
              <a:ext uri="{FF2B5EF4-FFF2-40B4-BE49-F238E27FC236}">
                <a16:creationId xmlns:a16="http://schemas.microsoft.com/office/drawing/2014/main" id="{0D40C408-1C95-CC45-87A7-61CE8B1F93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4" name="Freeform 22">
              <a:extLst>
                <a:ext uri="{FF2B5EF4-FFF2-40B4-BE49-F238E27FC236}">
                  <a16:creationId xmlns:a16="http://schemas.microsoft.com/office/drawing/2014/main" id="{064C34AA-742A-4849-8CD3-EBD627656C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4">
              <a:extLst>
                <a:ext uri="{FF2B5EF4-FFF2-40B4-BE49-F238E27FC236}">
                  <a16:creationId xmlns:a16="http://schemas.microsoft.com/office/drawing/2014/main" id="{EC6ED33D-9A7B-5247-BA45-456AE5F3B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6">
              <a:extLst>
                <a:ext uri="{FF2B5EF4-FFF2-40B4-BE49-F238E27FC236}">
                  <a16:creationId xmlns:a16="http://schemas.microsoft.com/office/drawing/2014/main" id="{143DF02F-6797-8A48-8141-360A16A5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7">
              <a:extLst>
                <a:ext uri="{FF2B5EF4-FFF2-40B4-BE49-F238E27FC236}">
                  <a16:creationId xmlns:a16="http://schemas.microsoft.com/office/drawing/2014/main" id="{FDD14875-9EDB-984E-9EDE-3C3A422D9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5" name="Picture 4" descr="A picture containing text&#10;&#10;Description automatically generated">
            <a:extLst>
              <a:ext uri="{FF2B5EF4-FFF2-40B4-BE49-F238E27FC236}">
                <a16:creationId xmlns:a16="http://schemas.microsoft.com/office/drawing/2014/main" id="{644D5AD7-F111-C943-B26F-B7A8BE8D4E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232" y="6179679"/>
            <a:ext cx="1755031" cy="466628"/>
          </a:xfrm>
          <a:prstGeom prst="rect">
            <a:avLst/>
          </a:prstGeom>
        </p:spPr>
      </p:pic>
      <p:pic>
        <p:nvPicPr>
          <p:cNvPr id="6" name="Picture 5" descr="Logo, company name&#10;&#10;Description automatically generated">
            <a:extLst>
              <a:ext uri="{FF2B5EF4-FFF2-40B4-BE49-F238E27FC236}">
                <a16:creationId xmlns:a16="http://schemas.microsoft.com/office/drawing/2014/main" id="{F58C9AED-8553-7DE4-7C96-078C94F0FA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3487" y="6157158"/>
            <a:ext cx="1001826" cy="564934"/>
          </a:xfrm>
          <a:prstGeom prst="ellipse">
            <a:avLst/>
          </a:prstGeom>
          <a:ln>
            <a:noFill/>
          </a:ln>
          <a:effectLst>
            <a:softEdge rad="112500"/>
          </a:effectLst>
        </p:spPr>
      </p:pic>
    </p:spTree>
    <p:extLst>
      <p:ext uri="{BB962C8B-B14F-4D97-AF65-F5344CB8AC3E}">
        <p14:creationId xmlns:p14="http://schemas.microsoft.com/office/powerpoint/2010/main" val="3397273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11" name="Rectangle 1096">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CA0A7B-4533-FF3C-9CD0-0E7B5FE445A3}"/>
              </a:ext>
            </a:extLst>
          </p:cNvPr>
          <p:cNvSpPr>
            <a:spLocks noGrp="1"/>
          </p:cNvSpPr>
          <p:nvPr>
            <p:ph type="title"/>
          </p:nvPr>
        </p:nvSpPr>
        <p:spPr>
          <a:xfrm>
            <a:off x="565151" y="770890"/>
            <a:ext cx="4133560" cy="1268984"/>
          </a:xfrm>
        </p:spPr>
        <p:txBody>
          <a:bodyPr>
            <a:normAutofit/>
          </a:bodyPr>
          <a:lstStyle/>
          <a:p>
            <a:pPr>
              <a:lnSpc>
                <a:spcPct val="90000"/>
              </a:lnSpc>
            </a:pPr>
            <a:r>
              <a:rPr lang="en-US" sz="2800"/>
              <a:t>Experiences with the Bangladeshi Seniors</a:t>
            </a:r>
          </a:p>
        </p:txBody>
      </p:sp>
      <p:sp>
        <p:nvSpPr>
          <p:cNvPr id="3" name="Content Placeholder 2">
            <a:extLst>
              <a:ext uri="{FF2B5EF4-FFF2-40B4-BE49-F238E27FC236}">
                <a16:creationId xmlns:a16="http://schemas.microsoft.com/office/drawing/2014/main" id="{6CEA801C-667E-2000-2ABF-7010BB4DC7F5}"/>
              </a:ext>
            </a:extLst>
          </p:cNvPr>
          <p:cNvSpPr>
            <a:spLocks noGrp="1"/>
          </p:cNvSpPr>
          <p:nvPr>
            <p:ph idx="1"/>
          </p:nvPr>
        </p:nvSpPr>
        <p:spPr>
          <a:xfrm>
            <a:off x="565151" y="2160016"/>
            <a:ext cx="4133560" cy="3601212"/>
          </a:xfrm>
        </p:spPr>
        <p:txBody>
          <a:bodyPr vert="horz" lIns="91440" tIns="45720" rIns="91440" bIns="45720" rtlCol="0">
            <a:normAutofit/>
          </a:bodyPr>
          <a:lstStyle/>
          <a:p>
            <a:pPr>
              <a:buFont typeface="Wingdings" panose="020B0604020202020204" pitchFamily="34" charset="0"/>
              <a:buChar char="§"/>
            </a:pPr>
            <a:r>
              <a:rPr lang="en-US"/>
              <a:t>Participants were very willing to join</a:t>
            </a:r>
          </a:p>
          <a:p>
            <a:pPr>
              <a:buFont typeface="Wingdings" panose="020B0604020202020204" pitchFamily="34" charset="0"/>
              <a:buChar char="§"/>
            </a:pPr>
            <a:r>
              <a:rPr lang="en-US"/>
              <a:t>Socializing with fellow friends were important</a:t>
            </a:r>
          </a:p>
          <a:p>
            <a:pPr>
              <a:buFont typeface="Wingdings" panose="020B0604020202020204" pitchFamily="34" charset="0"/>
              <a:buChar char="§"/>
            </a:pPr>
            <a:r>
              <a:rPr lang="en-US"/>
              <a:t>Enjoyed potlucks or ethnic foods served</a:t>
            </a:r>
          </a:p>
        </p:txBody>
      </p:sp>
      <p:pic>
        <p:nvPicPr>
          <p:cNvPr id="1026" name="Picture 2" descr="No photo description available.">
            <a:extLst>
              <a:ext uri="{FF2B5EF4-FFF2-40B4-BE49-F238E27FC236}">
                <a16:creationId xmlns:a16="http://schemas.microsoft.com/office/drawing/2014/main" id="{80279232-5789-33E9-8502-A891A4FAC36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088" r="-3" b="23698"/>
          <a:stretch/>
        </p:blipFill>
        <p:spPr bwMode="auto">
          <a:xfrm>
            <a:off x="5263640" y="678758"/>
            <a:ext cx="3016278" cy="2622632"/>
          </a:xfrm>
          <a:prstGeom prst="rect">
            <a:avLst/>
          </a:prstGeom>
          <a:extLst>
            <a:ext uri="{909E8E84-426E-40DD-AFC4-6F175D3DCCD1}">
              <a14:hiddenFill xmlns:a14="http://schemas.microsoft.com/office/drawing/2010/main">
                <a:solidFill>
                  <a:srgbClr val="FFFFFF"/>
                </a:solidFill>
              </a14:hiddenFill>
            </a:ext>
          </a:extLst>
        </p:spPr>
      </p:pic>
      <p:pic>
        <p:nvPicPr>
          <p:cNvPr id="1028" name="Picture 4" descr="No photo description available.">
            <a:extLst>
              <a:ext uri="{FF2B5EF4-FFF2-40B4-BE49-F238E27FC236}">
                <a16:creationId xmlns:a16="http://schemas.microsoft.com/office/drawing/2014/main" id="{74A87097-4BBA-CAF4-6474-7DB87F6E4B0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083" r="-3" b="30703"/>
          <a:stretch/>
        </p:blipFill>
        <p:spPr bwMode="auto">
          <a:xfrm>
            <a:off x="8514872" y="678758"/>
            <a:ext cx="3016278" cy="2622632"/>
          </a:xfrm>
          <a:prstGeom prst="rect">
            <a:avLst/>
          </a:prstGeom>
          <a:noFill/>
          <a:extLst>
            <a:ext uri="{909E8E84-426E-40DD-AFC4-6F175D3DCCD1}">
              <a14:hiddenFill xmlns:a14="http://schemas.microsoft.com/office/drawing/2010/main">
                <a:solidFill>
                  <a:srgbClr val="FFFFFF"/>
                </a:solidFill>
              </a14:hiddenFill>
            </a:ext>
          </a:extLst>
        </p:spPr>
      </p:pic>
      <p:cxnSp>
        <p:nvCxnSpPr>
          <p:cNvPr id="1112" name="Straight Connector 1098">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41335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34" name="Picture 10" descr="No photo description available.">
            <a:extLst>
              <a:ext uri="{FF2B5EF4-FFF2-40B4-BE49-F238E27FC236}">
                <a16:creationId xmlns:a16="http://schemas.microsoft.com/office/drawing/2014/main" id="{D2BE2CE3-F14D-B358-5C87-D48514CF86C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743" r="-1" b="-1"/>
          <a:stretch/>
        </p:blipFill>
        <p:spPr bwMode="auto">
          <a:xfrm>
            <a:off x="5263640" y="3545072"/>
            <a:ext cx="3016278" cy="26226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o photo description available.">
            <a:extLst>
              <a:ext uri="{FF2B5EF4-FFF2-40B4-BE49-F238E27FC236}">
                <a16:creationId xmlns:a16="http://schemas.microsoft.com/office/drawing/2014/main" id="{F43A47D6-A50E-71F1-7ED6-4BF6D0C32CE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6482" r="-3" b="18305"/>
          <a:stretch/>
        </p:blipFill>
        <p:spPr bwMode="auto">
          <a:xfrm>
            <a:off x="8514872" y="3545072"/>
            <a:ext cx="3016278" cy="2622632"/>
          </a:xfrm>
          <a:prstGeom prst="rect">
            <a:avLst/>
          </a:prstGeom>
          <a:extLst>
            <a:ext uri="{909E8E84-426E-40DD-AFC4-6F175D3DCCD1}">
              <a14:hiddenFill xmlns:a14="http://schemas.microsoft.com/office/drawing/2010/main">
                <a:solidFill>
                  <a:srgbClr val="FFFFFF"/>
                </a:solidFill>
              </a14:hiddenFill>
            </a:ext>
          </a:extLst>
        </p:spPr>
      </p:pic>
      <p:grpSp>
        <p:nvGrpSpPr>
          <p:cNvPr id="1113" name="Group 1100">
            <a:extLst>
              <a:ext uri="{FF2B5EF4-FFF2-40B4-BE49-F238E27FC236}">
                <a16:creationId xmlns:a16="http://schemas.microsoft.com/office/drawing/2014/main" id="{0D40C408-1C95-CC45-87A7-61CE8B1F93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114" name="Freeform 22">
              <a:extLst>
                <a:ext uri="{FF2B5EF4-FFF2-40B4-BE49-F238E27FC236}">
                  <a16:creationId xmlns:a16="http://schemas.microsoft.com/office/drawing/2014/main" id="{064C34AA-742A-4849-8CD3-EBD627656C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15" name="Freeform 24">
              <a:extLst>
                <a:ext uri="{FF2B5EF4-FFF2-40B4-BE49-F238E27FC236}">
                  <a16:creationId xmlns:a16="http://schemas.microsoft.com/office/drawing/2014/main" id="{EC6ED33D-9A7B-5247-BA45-456AE5F3B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04" name="Freeform 26">
              <a:extLst>
                <a:ext uri="{FF2B5EF4-FFF2-40B4-BE49-F238E27FC236}">
                  <a16:creationId xmlns:a16="http://schemas.microsoft.com/office/drawing/2014/main" id="{143DF02F-6797-8A48-8141-360A16A5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16" name="Freeform 27">
              <a:extLst>
                <a:ext uri="{FF2B5EF4-FFF2-40B4-BE49-F238E27FC236}">
                  <a16:creationId xmlns:a16="http://schemas.microsoft.com/office/drawing/2014/main" id="{FDD14875-9EDB-984E-9EDE-3C3A422D9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Picture 3" descr="A picture containing text&#10;&#10;Description automatically generated">
            <a:extLst>
              <a:ext uri="{FF2B5EF4-FFF2-40B4-BE49-F238E27FC236}">
                <a16:creationId xmlns:a16="http://schemas.microsoft.com/office/drawing/2014/main" id="{E23B1AFA-3CB6-070F-44B0-7AA111307D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5150" y="6125540"/>
            <a:ext cx="1987188" cy="528354"/>
          </a:xfrm>
          <a:prstGeom prst="rect">
            <a:avLst/>
          </a:prstGeom>
        </p:spPr>
      </p:pic>
      <p:pic>
        <p:nvPicPr>
          <p:cNvPr id="5" name="Picture 4" descr="Logo, company name&#10;&#10;Description automatically generated">
            <a:extLst>
              <a:ext uri="{FF2B5EF4-FFF2-40B4-BE49-F238E27FC236}">
                <a16:creationId xmlns:a16="http://schemas.microsoft.com/office/drawing/2014/main" id="{52075DA2-400A-4532-0578-4DB72503AD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26396" y="6070670"/>
            <a:ext cx="1001826" cy="564934"/>
          </a:xfrm>
          <a:prstGeom prst="ellipse">
            <a:avLst/>
          </a:prstGeom>
          <a:ln>
            <a:noFill/>
          </a:ln>
          <a:effectLst>
            <a:softEdge rad="112500"/>
          </a:effectLst>
        </p:spPr>
      </p:pic>
    </p:spTree>
    <p:extLst>
      <p:ext uri="{BB962C8B-B14F-4D97-AF65-F5344CB8AC3E}">
        <p14:creationId xmlns:p14="http://schemas.microsoft.com/office/powerpoint/2010/main" val="45974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A0A7B-4533-FF3C-9CD0-0E7B5FE445A3}"/>
              </a:ext>
            </a:extLst>
          </p:cNvPr>
          <p:cNvSpPr>
            <a:spLocks noGrp="1"/>
          </p:cNvSpPr>
          <p:nvPr>
            <p:ph type="title"/>
          </p:nvPr>
        </p:nvSpPr>
        <p:spPr/>
        <p:txBody>
          <a:bodyPr>
            <a:normAutofit/>
          </a:bodyPr>
          <a:lstStyle/>
          <a:p>
            <a:r>
              <a:rPr lang="en-US" dirty="0"/>
              <a:t>Challenges and Limitations</a:t>
            </a:r>
          </a:p>
        </p:txBody>
      </p:sp>
      <p:sp>
        <p:nvSpPr>
          <p:cNvPr id="3" name="Content Placeholder 2">
            <a:extLst>
              <a:ext uri="{FF2B5EF4-FFF2-40B4-BE49-F238E27FC236}">
                <a16:creationId xmlns:a16="http://schemas.microsoft.com/office/drawing/2014/main" id="{6CEA801C-667E-2000-2ABF-7010BB4DC7F5}"/>
              </a:ext>
            </a:extLst>
          </p:cNvPr>
          <p:cNvSpPr>
            <a:spLocks noGrp="1"/>
          </p:cNvSpPr>
          <p:nvPr>
            <p:ph idx="1"/>
          </p:nvPr>
        </p:nvSpPr>
        <p:spPr>
          <a:xfrm>
            <a:off x="565150" y="2160016"/>
            <a:ext cx="10173281" cy="3601212"/>
          </a:xfrm>
        </p:spPr>
        <p:txBody>
          <a:bodyPr vert="horz" lIns="91440" tIns="45720" rIns="91440" bIns="45720" rtlCol="0" anchor="t">
            <a:normAutofit/>
          </a:bodyPr>
          <a:lstStyle/>
          <a:p>
            <a:pPr>
              <a:buFont typeface="Wingdings" panose="020B0604020202020204" pitchFamily="34" charset="0"/>
              <a:buChar char="§"/>
            </a:pPr>
            <a:r>
              <a:rPr lang="en-US" dirty="0">
                <a:ea typeface="+mn-lt"/>
                <a:cs typeface="+mn-lt"/>
              </a:rPr>
              <a:t>Lack of transportation</a:t>
            </a:r>
          </a:p>
          <a:p>
            <a:pPr>
              <a:buFont typeface="Wingdings" panose="020B0604020202020204" pitchFamily="34" charset="0"/>
              <a:buChar char="§"/>
            </a:pPr>
            <a:r>
              <a:rPr lang="en-US" dirty="0">
                <a:ea typeface="+mn-lt"/>
                <a:cs typeface="+mn-lt"/>
              </a:rPr>
              <a:t>Many do not possess any computer/laptop/iPad/smart phones</a:t>
            </a:r>
          </a:p>
          <a:p>
            <a:pPr>
              <a:buFont typeface="Wingdings" panose="020B0604020202020204" pitchFamily="34" charset="0"/>
              <a:buChar char="§"/>
            </a:pPr>
            <a:r>
              <a:rPr lang="en-US" dirty="0">
                <a:ea typeface="+mn-lt"/>
                <a:cs typeface="+mn-lt"/>
              </a:rPr>
              <a:t>A few do not have internet at home ( specifically those who live independently) </a:t>
            </a:r>
          </a:p>
          <a:p>
            <a:pPr>
              <a:buFont typeface="Wingdings" panose="020B0604020202020204" pitchFamily="34" charset="0"/>
              <a:buChar char="§"/>
            </a:pPr>
            <a:r>
              <a:rPr lang="en-US" dirty="0">
                <a:ea typeface="+mn-lt"/>
                <a:cs typeface="+mn-lt"/>
              </a:rPr>
              <a:t>Physical disabilities (e.g., short of hearing, declined psychomotor performances etc.) </a:t>
            </a:r>
          </a:p>
          <a:p>
            <a:pPr marL="0" indent="0">
              <a:buNone/>
            </a:pPr>
            <a:r>
              <a:rPr lang="en-US" dirty="0">
                <a:ea typeface="+mn-lt"/>
                <a:cs typeface="+mn-lt"/>
              </a:rPr>
              <a:t> </a:t>
            </a:r>
            <a:endParaRPr lang="en-US" dirty="0"/>
          </a:p>
        </p:txBody>
      </p:sp>
      <p:pic>
        <p:nvPicPr>
          <p:cNvPr id="4" name="Picture 3" descr="A picture containing text&#10;&#10;Description automatically generated">
            <a:extLst>
              <a:ext uri="{FF2B5EF4-FFF2-40B4-BE49-F238E27FC236}">
                <a16:creationId xmlns:a16="http://schemas.microsoft.com/office/drawing/2014/main" id="{3562E626-A38B-2D9B-7B5B-D258D3E0E1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1799" y="6148180"/>
            <a:ext cx="2131268" cy="566662"/>
          </a:xfrm>
          <a:prstGeom prst="rect">
            <a:avLst/>
          </a:prstGeom>
        </p:spPr>
      </p:pic>
      <p:pic>
        <p:nvPicPr>
          <p:cNvPr id="5" name="Picture 4" descr="Logo, company name&#10;&#10;Description automatically generated">
            <a:extLst>
              <a:ext uri="{FF2B5EF4-FFF2-40B4-BE49-F238E27FC236}">
                <a16:creationId xmlns:a16="http://schemas.microsoft.com/office/drawing/2014/main" id="{AA14C362-07DD-69B9-EF06-0B3E958D87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1350" y="6087110"/>
            <a:ext cx="1001826" cy="564934"/>
          </a:xfrm>
          <a:prstGeom prst="ellipse">
            <a:avLst/>
          </a:prstGeom>
          <a:ln>
            <a:noFill/>
          </a:ln>
          <a:effectLst>
            <a:softEdge rad="112500"/>
          </a:effectLst>
        </p:spPr>
      </p:pic>
    </p:spTree>
    <p:extLst>
      <p:ext uri="{BB962C8B-B14F-4D97-AF65-F5344CB8AC3E}">
        <p14:creationId xmlns:p14="http://schemas.microsoft.com/office/powerpoint/2010/main" val="2241939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A0A7B-4533-FF3C-9CD0-0E7B5FE445A3}"/>
              </a:ext>
            </a:extLst>
          </p:cNvPr>
          <p:cNvSpPr>
            <a:spLocks noGrp="1"/>
          </p:cNvSpPr>
          <p:nvPr>
            <p:ph type="title"/>
          </p:nvPr>
        </p:nvSpPr>
        <p:spPr/>
        <p:txBody>
          <a:bodyPr>
            <a:normAutofit/>
          </a:bodyPr>
          <a:lstStyle/>
          <a:p>
            <a:r>
              <a:rPr lang="en-US" dirty="0"/>
              <a:t>Conclusion</a:t>
            </a:r>
          </a:p>
        </p:txBody>
      </p:sp>
      <p:sp>
        <p:nvSpPr>
          <p:cNvPr id="3" name="Content Placeholder 2">
            <a:extLst>
              <a:ext uri="{FF2B5EF4-FFF2-40B4-BE49-F238E27FC236}">
                <a16:creationId xmlns:a16="http://schemas.microsoft.com/office/drawing/2014/main" id="{6CEA801C-667E-2000-2ABF-7010BB4DC7F5}"/>
              </a:ext>
            </a:extLst>
          </p:cNvPr>
          <p:cNvSpPr>
            <a:spLocks noGrp="1"/>
          </p:cNvSpPr>
          <p:nvPr>
            <p:ph idx="1"/>
          </p:nvPr>
        </p:nvSpPr>
        <p:spPr>
          <a:xfrm>
            <a:off x="565150" y="2160016"/>
            <a:ext cx="10173281" cy="3601212"/>
          </a:xfrm>
        </p:spPr>
        <p:txBody>
          <a:bodyPr vert="horz" lIns="91440" tIns="45720" rIns="91440" bIns="45720" rtlCol="0" anchor="t">
            <a:normAutofit/>
          </a:bodyPr>
          <a:lstStyle/>
          <a:p>
            <a:pPr>
              <a:buFont typeface="Wingdings" panose="020B0604020202020204" pitchFamily="34" charset="0"/>
              <a:buChar char="§"/>
            </a:pPr>
            <a:r>
              <a:rPr lang="en-US" dirty="0">
                <a:ea typeface="+mn-lt"/>
                <a:cs typeface="+mn-lt"/>
              </a:rPr>
              <a:t>Building digital competencies of seniors is crucial </a:t>
            </a:r>
          </a:p>
          <a:p>
            <a:pPr>
              <a:buFont typeface="Wingdings" panose="020B0604020202020204" pitchFamily="34" charset="0"/>
              <a:buChar char="§"/>
            </a:pPr>
            <a:r>
              <a:rPr lang="en-US" dirty="0">
                <a:ea typeface="+mn-lt"/>
                <a:cs typeface="+mn-lt"/>
              </a:rPr>
              <a:t>Developing a suitable course and creating a quality learning environment is important to enhance digital literacy among seniors</a:t>
            </a:r>
          </a:p>
          <a:p>
            <a:pPr>
              <a:buFont typeface="Wingdings" panose="020B0604020202020204" pitchFamily="34" charset="0"/>
              <a:buChar char="§"/>
            </a:pPr>
            <a:r>
              <a:rPr lang="en-US" dirty="0">
                <a:ea typeface="+mn-lt"/>
                <a:cs typeface="+mn-lt"/>
              </a:rPr>
              <a:t>Training workshops need to be as accessible as possible  </a:t>
            </a:r>
          </a:p>
          <a:p>
            <a:pPr marL="0" indent="0">
              <a:buNone/>
            </a:pPr>
            <a:r>
              <a:rPr lang="en-US" dirty="0">
                <a:ea typeface="+mn-lt"/>
                <a:cs typeface="+mn-lt"/>
              </a:rPr>
              <a:t> </a:t>
            </a:r>
            <a:endParaRPr lang="en-US" dirty="0"/>
          </a:p>
        </p:txBody>
      </p:sp>
      <p:pic>
        <p:nvPicPr>
          <p:cNvPr id="4" name="Picture 3" descr="A picture containing text&#10;&#10;Description automatically generated">
            <a:extLst>
              <a:ext uri="{FF2B5EF4-FFF2-40B4-BE49-F238E27FC236}">
                <a16:creationId xmlns:a16="http://schemas.microsoft.com/office/drawing/2014/main" id="{32E233DD-333F-19B5-E160-637501CF37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3045" y="6202988"/>
            <a:ext cx="1978868" cy="526142"/>
          </a:xfrm>
          <a:prstGeom prst="rect">
            <a:avLst/>
          </a:prstGeom>
        </p:spPr>
      </p:pic>
      <p:pic>
        <p:nvPicPr>
          <p:cNvPr id="5" name="Picture 4" descr="Logo, company name&#10;&#10;Description automatically generated">
            <a:extLst>
              <a:ext uri="{FF2B5EF4-FFF2-40B4-BE49-F238E27FC236}">
                <a16:creationId xmlns:a16="http://schemas.microsoft.com/office/drawing/2014/main" id="{B9D1E799-DF84-88A5-FDB1-8AB9A88771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8012" y="6164196"/>
            <a:ext cx="1001826" cy="564934"/>
          </a:xfrm>
          <a:prstGeom prst="ellipse">
            <a:avLst/>
          </a:prstGeom>
          <a:ln>
            <a:noFill/>
          </a:ln>
          <a:effectLst>
            <a:softEdge rad="112500"/>
          </a:effectLst>
        </p:spPr>
      </p:pic>
    </p:spTree>
    <p:extLst>
      <p:ext uri="{BB962C8B-B14F-4D97-AF65-F5344CB8AC3E}">
        <p14:creationId xmlns:p14="http://schemas.microsoft.com/office/powerpoint/2010/main" val="3683196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A0A7B-4533-FF3C-9CD0-0E7B5FE445A3}"/>
              </a:ext>
            </a:extLst>
          </p:cNvPr>
          <p:cNvSpPr>
            <a:spLocks noGrp="1"/>
          </p:cNvSpPr>
          <p:nvPr>
            <p:ph type="title"/>
          </p:nvPr>
        </p:nvSpPr>
        <p:spPr/>
        <p:txBody>
          <a:bodyPr>
            <a:normAutofit/>
          </a:bodyPr>
          <a:lstStyle/>
          <a:p>
            <a:r>
              <a:rPr lang="en-US" dirty="0"/>
              <a:t>Acknowledgement</a:t>
            </a:r>
          </a:p>
        </p:txBody>
      </p:sp>
      <p:sp>
        <p:nvSpPr>
          <p:cNvPr id="3" name="Content Placeholder 2">
            <a:extLst>
              <a:ext uri="{FF2B5EF4-FFF2-40B4-BE49-F238E27FC236}">
                <a16:creationId xmlns:a16="http://schemas.microsoft.com/office/drawing/2014/main" id="{6CEA801C-667E-2000-2ABF-7010BB4DC7F5}"/>
              </a:ext>
            </a:extLst>
          </p:cNvPr>
          <p:cNvSpPr>
            <a:spLocks noGrp="1"/>
          </p:cNvSpPr>
          <p:nvPr>
            <p:ph idx="1"/>
          </p:nvPr>
        </p:nvSpPr>
        <p:spPr>
          <a:xfrm>
            <a:off x="565150" y="2160016"/>
            <a:ext cx="10173281" cy="3601212"/>
          </a:xfrm>
        </p:spPr>
        <p:txBody>
          <a:bodyPr vert="horz" lIns="91440" tIns="45720" rIns="91440" bIns="45720" rtlCol="0" anchor="t">
            <a:normAutofit/>
          </a:bodyPr>
          <a:lstStyle/>
          <a:p>
            <a:pPr>
              <a:buFont typeface="Wingdings" panose="020B0604020202020204" pitchFamily="34" charset="0"/>
              <a:buChar char="§"/>
            </a:pPr>
            <a:r>
              <a:rPr lang="en-US" dirty="0"/>
              <a:t>VOICE team</a:t>
            </a:r>
          </a:p>
          <a:p>
            <a:pPr lvl="1">
              <a:buFont typeface="Wingdings" panose="020B0604020202020204" pitchFamily="34" charset="0"/>
              <a:buChar char="§"/>
            </a:pPr>
            <a:r>
              <a:rPr lang="en-US" dirty="0" err="1"/>
              <a:t>Shaminder</a:t>
            </a:r>
            <a:r>
              <a:rPr lang="en-US" dirty="0"/>
              <a:t> Singh</a:t>
            </a:r>
          </a:p>
          <a:p>
            <a:pPr lvl="1">
              <a:buFont typeface="Wingdings" panose="020B0604020202020204" pitchFamily="34" charset="0"/>
              <a:buChar char="§"/>
            </a:pPr>
            <a:r>
              <a:rPr lang="en-US" dirty="0"/>
              <a:t>Mohammad Rahman</a:t>
            </a:r>
          </a:p>
          <a:p>
            <a:pPr lvl="1">
              <a:buFont typeface="Wingdings" panose="020B0604020202020204" pitchFamily="34" charset="0"/>
              <a:buChar char="§"/>
            </a:pPr>
            <a:r>
              <a:rPr lang="en-US" dirty="0"/>
              <a:t>Md. </a:t>
            </a:r>
            <a:r>
              <a:rPr lang="en-US" dirty="0" err="1"/>
              <a:t>Habibur</a:t>
            </a:r>
            <a:r>
              <a:rPr lang="en-US" dirty="0"/>
              <a:t> Rahman</a:t>
            </a:r>
          </a:p>
          <a:p>
            <a:pPr lvl="1">
              <a:buFont typeface="Wingdings" panose="020B0604020202020204" pitchFamily="34" charset="0"/>
              <a:buChar char="§"/>
            </a:pPr>
            <a:r>
              <a:rPr lang="en-US" dirty="0"/>
              <a:t>Fatema Azim</a:t>
            </a:r>
          </a:p>
          <a:p>
            <a:pPr lvl="1">
              <a:buFont typeface="Wingdings" panose="020B0604020202020204" pitchFamily="34" charset="0"/>
              <a:buChar char="§"/>
            </a:pPr>
            <a:r>
              <a:rPr lang="en-US" dirty="0" err="1"/>
              <a:t>Khondoker</a:t>
            </a:r>
            <a:r>
              <a:rPr lang="en-US" dirty="0"/>
              <a:t> Morshed</a:t>
            </a:r>
          </a:p>
          <a:p>
            <a:pPr>
              <a:buFont typeface="Wingdings" panose="05000000000000000000" pitchFamily="2" charset="2"/>
              <a:buChar char="§"/>
            </a:pPr>
            <a:r>
              <a:rPr lang="en-US" dirty="0"/>
              <a:t>Volunteers</a:t>
            </a:r>
          </a:p>
          <a:p>
            <a:pPr>
              <a:buFont typeface="Wingdings" panose="05000000000000000000" pitchFamily="2" charset="2"/>
              <a:buChar char="§"/>
            </a:pPr>
            <a:r>
              <a:rPr lang="en-US" dirty="0"/>
              <a:t>Dr. Turin Chowdhury, University of Calgary</a:t>
            </a:r>
          </a:p>
          <a:p>
            <a:pPr marL="457200" lvl="1" indent="0">
              <a:buNone/>
            </a:pPr>
            <a:endParaRPr lang="en-US" dirty="0"/>
          </a:p>
        </p:txBody>
      </p:sp>
      <p:pic>
        <p:nvPicPr>
          <p:cNvPr id="4" name="Picture 3" descr="A picture containing text&#10;&#10;Description automatically generated">
            <a:extLst>
              <a:ext uri="{FF2B5EF4-FFF2-40B4-BE49-F238E27FC236}">
                <a16:creationId xmlns:a16="http://schemas.microsoft.com/office/drawing/2014/main" id="{A53699C2-3ABD-68CD-CF87-37E5B2C991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3058" y="6204691"/>
            <a:ext cx="1721693" cy="457764"/>
          </a:xfrm>
          <a:prstGeom prst="rect">
            <a:avLst/>
          </a:prstGeom>
        </p:spPr>
      </p:pic>
      <p:pic>
        <p:nvPicPr>
          <p:cNvPr id="5" name="Picture 4" descr="Logo, company name&#10;&#10;Description automatically generated">
            <a:extLst>
              <a:ext uri="{FF2B5EF4-FFF2-40B4-BE49-F238E27FC236}">
                <a16:creationId xmlns:a16="http://schemas.microsoft.com/office/drawing/2014/main" id="{3319417B-61B1-EFF6-653D-769658E46A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1762" y="6189839"/>
            <a:ext cx="1001826" cy="564934"/>
          </a:xfrm>
          <a:prstGeom prst="ellipse">
            <a:avLst/>
          </a:prstGeom>
          <a:ln>
            <a:noFill/>
          </a:ln>
          <a:effectLst>
            <a:softEdge rad="112500"/>
          </a:effectLst>
        </p:spPr>
      </p:pic>
    </p:spTree>
    <p:extLst>
      <p:ext uri="{BB962C8B-B14F-4D97-AF65-F5344CB8AC3E}">
        <p14:creationId xmlns:p14="http://schemas.microsoft.com/office/powerpoint/2010/main" val="1198059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FF4D6-81E4-19BF-5D1C-F4C8CD63D951}"/>
              </a:ext>
            </a:extLst>
          </p:cNvPr>
          <p:cNvSpPr>
            <a:spLocks noGrp="1"/>
          </p:cNvSpPr>
          <p:nvPr>
            <p:ph type="title"/>
          </p:nvPr>
        </p:nvSpPr>
        <p:spPr/>
        <p:txBody>
          <a:bodyPr/>
          <a:lstStyle/>
          <a:p>
            <a:r>
              <a:rPr lang="en-US" dirty="0"/>
              <a:t>Who we are?</a:t>
            </a:r>
            <a:endParaRPr lang="en-CA" dirty="0"/>
          </a:p>
        </p:txBody>
      </p:sp>
      <p:sp>
        <p:nvSpPr>
          <p:cNvPr id="3" name="Content Placeholder 2">
            <a:extLst>
              <a:ext uri="{FF2B5EF4-FFF2-40B4-BE49-F238E27FC236}">
                <a16:creationId xmlns:a16="http://schemas.microsoft.com/office/drawing/2014/main" id="{E9DED01F-21F2-AB12-2376-575CF273F200}"/>
              </a:ext>
            </a:extLst>
          </p:cNvPr>
          <p:cNvSpPr>
            <a:spLocks noGrp="1"/>
          </p:cNvSpPr>
          <p:nvPr>
            <p:ph idx="1"/>
          </p:nvPr>
        </p:nvSpPr>
        <p:spPr>
          <a:xfrm>
            <a:off x="565149" y="2160016"/>
            <a:ext cx="10076413" cy="3834902"/>
          </a:xfrm>
        </p:spPr>
        <p:txBody>
          <a:bodyPr>
            <a:normAutofit fontScale="92500"/>
          </a:bodyPr>
          <a:lstStyle/>
          <a:p>
            <a:pPr marL="285750" indent="-285750">
              <a:buFont typeface="Wingdings" panose="05000000000000000000" pitchFamily="2" charset="2"/>
              <a:buChar char="§"/>
            </a:pPr>
            <a:r>
              <a:rPr lang="en-US" sz="1800">
                <a:effectLst/>
              </a:rPr>
              <a:t>Organization:</a:t>
            </a:r>
            <a:r>
              <a:rPr lang="en-US" sz="1800" b="1">
                <a:effectLst/>
              </a:rPr>
              <a:t> </a:t>
            </a:r>
            <a:r>
              <a:rPr lang="en-US" sz="1800" b="1"/>
              <a:t>Foundation for the Voice of Immigrants in Canada for Empowerment (VOICE)</a:t>
            </a:r>
            <a:endParaRPr lang="en-US" sz="1800" b="1">
              <a:effectLst/>
            </a:endParaRPr>
          </a:p>
          <a:p>
            <a:pPr marL="285750" indent="-285750">
              <a:buFont typeface="Wingdings" panose="05000000000000000000" pitchFamily="2" charset="2"/>
              <a:buChar char="§"/>
            </a:pPr>
            <a:r>
              <a:rPr lang="en-US" sz="1800">
                <a:effectLst/>
              </a:rPr>
              <a:t>A</a:t>
            </a:r>
            <a:r>
              <a:rPr lang="en-US" sz="1800" b="1">
                <a:effectLst/>
              </a:rPr>
              <a:t> </a:t>
            </a:r>
            <a:r>
              <a:rPr lang="en-US" sz="1800">
                <a:effectLst/>
              </a:rPr>
              <a:t>non-profit organization established in 2019</a:t>
            </a:r>
          </a:p>
          <a:p>
            <a:pPr marL="285750" indent="-285750">
              <a:buFont typeface="Wingdings" panose="05000000000000000000" pitchFamily="2" charset="2"/>
              <a:buChar char="§"/>
            </a:pPr>
            <a:r>
              <a:rPr lang="en-US" sz="1800"/>
              <a:t>Primary Goal: E</a:t>
            </a:r>
            <a:r>
              <a:rPr lang="en-US" sz="1800" b="1">
                <a:effectLst/>
              </a:rPr>
              <a:t>mpower</a:t>
            </a:r>
            <a:r>
              <a:rPr lang="en-US" sz="1800">
                <a:effectLst/>
              </a:rPr>
              <a:t> immigrants to reach their full potential and become active members of the society</a:t>
            </a:r>
          </a:p>
          <a:p>
            <a:pPr marL="285750" indent="-285750">
              <a:buFont typeface="Wingdings" panose="05000000000000000000" pitchFamily="2" charset="2"/>
              <a:buChar char="§"/>
            </a:pPr>
            <a:r>
              <a:rPr lang="en-US" sz="1800"/>
              <a:t>Activities: </a:t>
            </a:r>
          </a:p>
          <a:p>
            <a:pPr marL="742950" lvl="1" indent="-285750">
              <a:buFont typeface="Wingdings" panose="05000000000000000000" pitchFamily="2" charset="2"/>
              <a:buChar char="§"/>
            </a:pPr>
            <a:r>
              <a:rPr lang="en-US" sz="1800" b="1"/>
              <a:t>Knowledge translation </a:t>
            </a:r>
            <a:r>
              <a:rPr lang="en-US" sz="1800"/>
              <a:t>on important issues to better inform the immigrant communities</a:t>
            </a:r>
          </a:p>
          <a:p>
            <a:pPr marL="742950" lvl="1" indent="-285750">
              <a:buFont typeface="Wingdings" panose="05000000000000000000" pitchFamily="2" charset="2"/>
              <a:buChar char="§"/>
            </a:pPr>
            <a:r>
              <a:rPr lang="en-US" sz="1800" b="1"/>
              <a:t>Support</a:t>
            </a:r>
            <a:r>
              <a:rPr lang="en-US" sz="1800"/>
              <a:t> immigrants to build networks with diverse communities and professional bodies, e.g., career mapping</a:t>
            </a:r>
          </a:p>
          <a:p>
            <a:pPr marL="742950" lvl="1" indent="-285750">
              <a:buFont typeface="Wingdings" panose="05000000000000000000" pitchFamily="2" charset="2"/>
              <a:buChar char="§"/>
            </a:pPr>
            <a:r>
              <a:rPr lang="en-US" sz="1800" b="1" i="0">
                <a:effectLst/>
              </a:rPr>
              <a:t>Offer </a:t>
            </a:r>
            <a:r>
              <a:rPr lang="en-US" sz="1800" b="0" i="0">
                <a:effectLst/>
              </a:rPr>
              <a:t>culturally relevant services to improve health and wellness of vulnerable immigrants</a:t>
            </a:r>
          </a:p>
          <a:p>
            <a:pPr marL="742950" lvl="1" indent="-285750">
              <a:buFont typeface="Wingdings" panose="05000000000000000000" pitchFamily="2" charset="2"/>
              <a:buChar char="§"/>
            </a:pPr>
            <a:r>
              <a:rPr lang="en-US" sz="1800" b="1" i="0">
                <a:effectLst/>
              </a:rPr>
              <a:t>Engage </a:t>
            </a:r>
            <a:r>
              <a:rPr lang="en-US" sz="1800" b="0" i="0">
                <a:effectLst/>
              </a:rPr>
              <a:t>in community-based research to better understand immigrant communities and their needs </a:t>
            </a:r>
            <a:endParaRPr lang="en-CA" dirty="0"/>
          </a:p>
        </p:txBody>
      </p:sp>
      <p:pic>
        <p:nvPicPr>
          <p:cNvPr id="4" name="Picture 4" descr="Logo, company name&#10;&#10;Description automatically generated">
            <a:extLst>
              <a:ext uri="{FF2B5EF4-FFF2-40B4-BE49-F238E27FC236}">
                <a16:creationId xmlns:a16="http://schemas.microsoft.com/office/drawing/2014/main" id="{66629419-DACB-E669-3739-831DD663E61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7483" y="6193467"/>
            <a:ext cx="981403" cy="545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445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529C-68B8-0F4D-BA46-C017FF72C162}"/>
              </a:ext>
            </a:extLst>
          </p:cNvPr>
          <p:cNvSpPr>
            <a:spLocks noGrp="1"/>
          </p:cNvSpPr>
          <p:nvPr>
            <p:ph type="title"/>
          </p:nvPr>
        </p:nvSpPr>
        <p:spPr>
          <a:xfrm>
            <a:off x="565150" y="770890"/>
            <a:ext cx="10660484" cy="3899582"/>
          </a:xfrm>
        </p:spPr>
        <p:txBody>
          <a:bodyPr/>
          <a:lstStyle/>
          <a:p>
            <a:pPr algn="ctr"/>
            <a:br>
              <a:rPr lang="en-US"/>
            </a:br>
            <a:br>
              <a:rPr lang="en-US"/>
            </a:br>
            <a:r>
              <a:rPr lang="en-US"/>
              <a:t>Thank you!</a:t>
            </a:r>
            <a:br>
              <a:rPr lang="en-US"/>
            </a:br>
            <a:endParaRPr lang="en-US"/>
          </a:p>
        </p:txBody>
      </p:sp>
      <p:pic>
        <p:nvPicPr>
          <p:cNvPr id="3" name="Picture 2" descr="Logo, company name&#10;&#10;Description automatically generated">
            <a:extLst>
              <a:ext uri="{FF2B5EF4-FFF2-40B4-BE49-F238E27FC236}">
                <a16:creationId xmlns:a16="http://schemas.microsoft.com/office/drawing/2014/main" id="{8BF9C078-A51B-C823-9166-EB855052BF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4225" y="6180846"/>
            <a:ext cx="1001826" cy="564934"/>
          </a:xfrm>
          <a:prstGeom prst="ellipse">
            <a:avLst/>
          </a:prstGeom>
          <a:ln>
            <a:noFill/>
          </a:ln>
          <a:effectLst>
            <a:softEdge rad="112500"/>
          </a:effectLst>
        </p:spPr>
      </p:pic>
    </p:spTree>
    <p:extLst>
      <p:ext uri="{BB962C8B-B14F-4D97-AF65-F5344CB8AC3E}">
        <p14:creationId xmlns:p14="http://schemas.microsoft.com/office/powerpoint/2010/main" val="2936086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28" name="Oval 27">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ctrTitle"/>
          </p:nvPr>
        </p:nvSpPr>
        <p:spPr>
          <a:xfrm>
            <a:off x="3769118" y="1410018"/>
            <a:ext cx="7450263" cy="2224721"/>
          </a:xfrm>
        </p:spPr>
        <p:txBody>
          <a:bodyPr>
            <a:normAutofit/>
          </a:bodyPr>
          <a:lstStyle/>
          <a:p>
            <a:pPr>
              <a:lnSpc>
                <a:spcPct val="90000"/>
              </a:lnSpc>
            </a:pPr>
            <a:r>
              <a:rPr lang="en-US" sz="4000" dirty="0">
                <a:ea typeface="Calibri Light"/>
                <a:cs typeface="Calibri Light"/>
              </a:rPr>
              <a:t>Digital Literacy for South Asian Seniors: Experience with Bangladeshi Community</a:t>
            </a:r>
            <a:endParaRPr lang="en-US" sz="4000" dirty="0"/>
          </a:p>
        </p:txBody>
      </p:sp>
      <p:sp>
        <p:nvSpPr>
          <p:cNvPr id="3" name="Subtitle 2"/>
          <p:cNvSpPr>
            <a:spLocks noGrp="1"/>
          </p:cNvSpPr>
          <p:nvPr>
            <p:ph type="subTitle" idx="1"/>
          </p:nvPr>
        </p:nvSpPr>
        <p:spPr>
          <a:xfrm>
            <a:off x="4739752" y="6208290"/>
            <a:ext cx="6344274" cy="502626"/>
          </a:xfrm>
        </p:spPr>
        <p:txBody>
          <a:bodyPr vert="horz" lIns="91440" tIns="45720" rIns="91440" bIns="45720" rtlCol="0">
            <a:normAutofit fontScale="77500" lnSpcReduction="20000"/>
          </a:bodyPr>
          <a:lstStyle/>
          <a:p>
            <a:pPr algn="ctr"/>
            <a:r>
              <a:rPr lang="en-US" b="1" dirty="0"/>
              <a:t>Foundation for the Voice of Immigrants in Canada for Empowerment (VOICE)</a:t>
            </a:r>
          </a:p>
        </p:txBody>
      </p:sp>
      <p:pic>
        <p:nvPicPr>
          <p:cNvPr id="6" name="Picture 5" descr="A picture containing text&#10;&#10;Description automatically generated">
            <a:extLst>
              <a:ext uri="{FF2B5EF4-FFF2-40B4-BE49-F238E27FC236}">
                <a16:creationId xmlns:a16="http://schemas.microsoft.com/office/drawing/2014/main" id="{D4525351-0B5B-43D6-9AF3-4ADE46C087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1107" y="4332215"/>
            <a:ext cx="3587619" cy="953877"/>
          </a:xfrm>
          <a:prstGeom prst="rect">
            <a:avLst/>
          </a:prstGeom>
        </p:spPr>
      </p:pic>
      <p:cxnSp>
        <p:nvCxnSpPr>
          <p:cNvPr id="36" name="Straight Connector 35">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Logo, company name&#10;&#10;Description automatically generated">
            <a:extLst>
              <a:ext uri="{FF2B5EF4-FFF2-40B4-BE49-F238E27FC236}">
                <a16:creationId xmlns:a16="http://schemas.microsoft.com/office/drawing/2014/main" id="{0E397F8C-7355-4165-A5D7-BDD4870F5F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7723" y="6207572"/>
            <a:ext cx="892605" cy="503344"/>
          </a:xfrm>
          <a:prstGeom prst="rect">
            <a:avLst/>
          </a:prstGeom>
        </p:spPr>
      </p:pic>
      <p:sp>
        <p:nvSpPr>
          <p:cNvPr id="5" name="Subtitle 2">
            <a:extLst>
              <a:ext uri="{FF2B5EF4-FFF2-40B4-BE49-F238E27FC236}">
                <a16:creationId xmlns:a16="http://schemas.microsoft.com/office/drawing/2014/main" id="{945DF6F7-ACE0-13E2-087C-394CD998C0CC}"/>
              </a:ext>
            </a:extLst>
          </p:cNvPr>
          <p:cNvSpPr txBox="1">
            <a:spLocks/>
          </p:cNvSpPr>
          <p:nvPr/>
        </p:nvSpPr>
        <p:spPr>
          <a:xfrm>
            <a:off x="5840963" y="3556768"/>
            <a:ext cx="2659225" cy="513172"/>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ts val="900"/>
              </a:spcBef>
              <a:buFont typeface="Arial" panose="020B0604020202020204" pitchFamily="34" charset="0"/>
              <a:buNone/>
              <a:defRPr sz="2000" b="0" i="0" kern="1200">
                <a:solidFill>
                  <a:schemeClr val="tx1"/>
                </a:solidFill>
                <a:latin typeface="+mn-lt"/>
                <a:ea typeface="+mn-ea"/>
                <a:cs typeface="+mn-cs"/>
              </a:defRPr>
            </a:lvl1pPr>
            <a:lvl2pPr marL="457200" indent="0" algn="ctr" defTabSz="914400" rtl="0" eaLnBrk="1" latinLnBrk="0" hangingPunct="1">
              <a:lnSpc>
                <a:spcPct val="100000"/>
              </a:lnSpc>
              <a:spcBef>
                <a:spcPts val="9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100000"/>
              </a:lnSpc>
              <a:spcBef>
                <a:spcPts val="9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100000"/>
              </a:lnSpc>
              <a:spcBef>
                <a:spcPts val="9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100000"/>
              </a:lnSpc>
              <a:spcBef>
                <a:spcPts val="9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dirty="0"/>
              <a:t>Funded by </a:t>
            </a:r>
          </a:p>
        </p:txBody>
      </p:sp>
      <p:pic>
        <p:nvPicPr>
          <p:cNvPr id="4098" name="Picture 2" descr="No photo description available.">
            <a:extLst>
              <a:ext uri="{FF2B5EF4-FFF2-40B4-BE49-F238E27FC236}">
                <a16:creationId xmlns:a16="http://schemas.microsoft.com/office/drawing/2014/main" id="{A52A0D12-1950-C9BB-0A76-A791A8DEBEE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8700" y="1460240"/>
            <a:ext cx="2344323" cy="31276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0831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353B6-47B4-C12D-CF5D-0AB48E055A3C}"/>
              </a:ext>
            </a:extLst>
          </p:cNvPr>
          <p:cNvSpPr>
            <a:spLocks noGrp="1"/>
          </p:cNvSpPr>
          <p:nvPr>
            <p:ph type="title"/>
          </p:nvPr>
        </p:nvSpPr>
        <p:spPr/>
        <p:txBody>
          <a:bodyPr/>
          <a:lstStyle/>
          <a:p>
            <a:r>
              <a:rPr lang="en-US" dirty="0"/>
              <a:t>Setting the Context</a:t>
            </a:r>
          </a:p>
        </p:txBody>
      </p:sp>
      <p:sp>
        <p:nvSpPr>
          <p:cNvPr id="3" name="Content Placeholder 2">
            <a:extLst>
              <a:ext uri="{FF2B5EF4-FFF2-40B4-BE49-F238E27FC236}">
                <a16:creationId xmlns:a16="http://schemas.microsoft.com/office/drawing/2014/main" id="{00B95E6D-1771-DE08-9CDE-86DAD390BA35}"/>
              </a:ext>
            </a:extLst>
          </p:cNvPr>
          <p:cNvSpPr>
            <a:spLocks noGrp="1"/>
          </p:cNvSpPr>
          <p:nvPr>
            <p:ph idx="1"/>
          </p:nvPr>
        </p:nvSpPr>
        <p:spPr>
          <a:xfrm>
            <a:off x="565150" y="2160016"/>
            <a:ext cx="9315968" cy="3927094"/>
          </a:xfrm>
        </p:spPr>
        <p:txBody>
          <a:bodyPr vert="horz" lIns="91440" tIns="45720" rIns="91440" bIns="45720" rtlCol="0" anchor="t">
            <a:normAutofit/>
          </a:bodyPr>
          <a:lstStyle/>
          <a:p>
            <a:pPr marL="457200" indent="-457200">
              <a:buFont typeface="Wingdings" panose="05000000000000000000" pitchFamily="2" charset="2"/>
              <a:buChar char="§"/>
            </a:pPr>
            <a:r>
              <a:rPr lang="en-US" sz="2400" dirty="0"/>
              <a:t>The world is becoming increasingly dependent on digital technology</a:t>
            </a:r>
          </a:p>
          <a:p>
            <a:pPr marL="457200" indent="-457200">
              <a:buFont typeface="Wingdings" panose="05000000000000000000" pitchFamily="2" charset="2"/>
              <a:buChar char="§"/>
            </a:pPr>
            <a:r>
              <a:rPr lang="en-US" sz="2400" dirty="0"/>
              <a:t>Digital technology skill can be an empowering tool for seniors</a:t>
            </a:r>
          </a:p>
          <a:p>
            <a:pPr marL="457200" indent="-457200">
              <a:buFont typeface="Wingdings" panose="05000000000000000000" pitchFamily="2" charset="2"/>
              <a:buChar char="§"/>
            </a:pPr>
            <a:r>
              <a:rPr lang="en-US" sz="2400" dirty="0"/>
              <a:t>Millions of seniors struggle to navigate the internet</a:t>
            </a:r>
          </a:p>
          <a:p>
            <a:pPr marL="457200" indent="-457200">
              <a:buFont typeface="Wingdings" panose="05000000000000000000" pitchFamily="2" charset="2"/>
              <a:buChar char="§"/>
            </a:pPr>
            <a:r>
              <a:rPr lang="en-US" sz="2400" dirty="0"/>
              <a:t>Digital literacy can enable them </a:t>
            </a:r>
            <a:r>
              <a:rPr lang="en-CA" sz="2400" dirty="0">
                <a:effectLst/>
                <a:ea typeface="Calibri" panose="020F0502020204030204" pitchFamily="34" charset="0"/>
                <a:cs typeface="Times New Roman" panose="02020603050405020304" pitchFamily="18" charset="0"/>
              </a:rPr>
              <a:t>participate fully in the society and gain access to valuable opportunities available through the internet</a:t>
            </a:r>
          </a:p>
          <a:p>
            <a:pPr marL="0" indent="0">
              <a:buNone/>
            </a:pPr>
            <a:endParaRPr lang="en-US" dirty="0"/>
          </a:p>
        </p:txBody>
      </p:sp>
      <p:pic>
        <p:nvPicPr>
          <p:cNvPr id="6" name="Picture 5" descr="Logo, company name&#10;&#10;Description automatically generated">
            <a:extLst>
              <a:ext uri="{FF2B5EF4-FFF2-40B4-BE49-F238E27FC236}">
                <a16:creationId xmlns:a16="http://schemas.microsoft.com/office/drawing/2014/main" id="{0C49BB9B-627C-E23C-5DEC-D0AEF91FFA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4225" y="6180846"/>
            <a:ext cx="1001826" cy="564934"/>
          </a:xfrm>
          <a:prstGeom prst="ellipse">
            <a:avLst/>
          </a:prstGeom>
          <a:ln>
            <a:noFill/>
          </a:ln>
          <a:effectLst>
            <a:softEdge rad="112500"/>
          </a:effectLst>
        </p:spPr>
      </p:pic>
      <p:pic>
        <p:nvPicPr>
          <p:cNvPr id="7" name="Picture 6" descr="A picture containing text&#10;&#10;Description automatically generated">
            <a:extLst>
              <a:ext uri="{FF2B5EF4-FFF2-40B4-BE49-F238E27FC236}">
                <a16:creationId xmlns:a16="http://schemas.microsoft.com/office/drawing/2014/main" id="{8ABE588E-772E-1E06-BBC7-426E0FEA2B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5651" y="6180846"/>
            <a:ext cx="2078880" cy="552733"/>
          </a:xfrm>
          <a:prstGeom prst="rect">
            <a:avLst/>
          </a:prstGeom>
        </p:spPr>
      </p:pic>
    </p:spTree>
    <p:extLst>
      <p:ext uri="{BB962C8B-B14F-4D97-AF65-F5344CB8AC3E}">
        <p14:creationId xmlns:p14="http://schemas.microsoft.com/office/powerpoint/2010/main" val="3989768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353B6-47B4-C12D-CF5D-0AB48E055A3C}"/>
              </a:ext>
            </a:extLst>
          </p:cNvPr>
          <p:cNvSpPr>
            <a:spLocks noGrp="1"/>
          </p:cNvSpPr>
          <p:nvPr>
            <p:ph type="title"/>
          </p:nvPr>
        </p:nvSpPr>
        <p:spPr/>
        <p:txBody>
          <a:bodyPr/>
          <a:lstStyle/>
          <a:p>
            <a:r>
              <a:rPr lang="en-US"/>
              <a:t>Primary Objectives </a:t>
            </a:r>
          </a:p>
        </p:txBody>
      </p:sp>
      <p:sp>
        <p:nvSpPr>
          <p:cNvPr id="3" name="Content Placeholder 2">
            <a:extLst>
              <a:ext uri="{FF2B5EF4-FFF2-40B4-BE49-F238E27FC236}">
                <a16:creationId xmlns:a16="http://schemas.microsoft.com/office/drawing/2014/main" id="{00B95E6D-1771-DE08-9CDE-86DAD390BA35}"/>
              </a:ext>
            </a:extLst>
          </p:cNvPr>
          <p:cNvSpPr>
            <a:spLocks noGrp="1"/>
          </p:cNvSpPr>
          <p:nvPr>
            <p:ph idx="1"/>
          </p:nvPr>
        </p:nvSpPr>
        <p:spPr>
          <a:xfrm>
            <a:off x="565150" y="2160016"/>
            <a:ext cx="8453435" cy="3601212"/>
          </a:xfrm>
        </p:spPr>
        <p:txBody>
          <a:bodyPr vert="horz" lIns="91440" tIns="45720" rIns="91440" bIns="45720" rtlCol="0" anchor="t">
            <a:normAutofit fontScale="92500"/>
          </a:bodyPr>
          <a:lstStyle/>
          <a:p>
            <a:pPr>
              <a:buFont typeface="Wingdings" panose="05000000000000000000" pitchFamily="2" charset="2"/>
              <a:buChar char="§"/>
            </a:pPr>
            <a:r>
              <a:rPr lang="en-CA" dirty="0">
                <a:ea typeface="+mn-lt"/>
                <a:cs typeface="+mn-lt"/>
              </a:rPr>
              <a:t>Support South Asian (SA) seniors build their basic digital skills</a:t>
            </a:r>
            <a:endParaRPr lang="en-US" dirty="0">
              <a:ea typeface="+mn-lt"/>
              <a:cs typeface="+mn-lt"/>
            </a:endParaRPr>
          </a:p>
          <a:p>
            <a:pPr>
              <a:buFont typeface="Wingdings" panose="05000000000000000000" pitchFamily="2" charset="2"/>
              <a:buChar char="§"/>
            </a:pPr>
            <a:r>
              <a:rPr lang="en-CA" dirty="0">
                <a:ea typeface="+mn-lt"/>
                <a:cs typeface="+mn-lt"/>
              </a:rPr>
              <a:t>Help them improve and maintain their social connections  </a:t>
            </a:r>
            <a:endParaRPr lang="en-US" dirty="0">
              <a:ea typeface="+mn-lt"/>
              <a:cs typeface="+mn-lt"/>
            </a:endParaRPr>
          </a:p>
          <a:p>
            <a:pPr>
              <a:buFont typeface="Wingdings" panose="05000000000000000000" pitchFamily="2" charset="2"/>
              <a:buChar char="§"/>
            </a:pPr>
            <a:r>
              <a:rPr lang="en-US" dirty="0">
                <a:ea typeface="+mn-lt"/>
                <a:cs typeface="+mn-lt"/>
              </a:rPr>
              <a:t>Increase their online access to resources and services</a:t>
            </a:r>
          </a:p>
          <a:p>
            <a:endParaRPr lang="en-CA" dirty="0">
              <a:ea typeface="+mn-lt"/>
              <a:cs typeface="+mn-lt"/>
            </a:endParaRPr>
          </a:p>
          <a:p>
            <a:pPr marL="0" indent="0">
              <a:buNone/>
            </a:pPr>
            <a:r>
              <a:rPr lang="en-CA" sz="2000" dirty="0">
                <a:ea typeface="+mn-lt"/>
                <a:cs typeface="+mn-lt"/>
              </a:rPr>
              <a:t>South Asian seniors are those who were born in any South Asian countries, 60 years or older living in Calgary or surrounding areas, who are Canadian citizens, permanent residents, visitors or with super visa. and speak either Bengali, Hindi, Urdu or Punjabi. </a:t>
            </a:r>
            <a:endParaRPr lang="en-US" sz="2000" dirty="0">
              <a:ea typeface="+mn-lt"/>
              <a:cs typeface="+mn-lt"/>
            </a:endParaRPr>
          </a:p>
          <a:p>
            <a:pPr marL="0" indent="0">
              <a:buNone/>
            </a:pPr>
            <a:endParaRPr lang="en-US" dirty="0"/>
          </a:p>
        </p:txBody>
      </p:sp>
      <p:pic>
        <p:nvPicPr>
          <p:cNvPr id="4" name="Picture 3" descr="A picture containing text&#10;&#10;Description automatically generated">
            <a:extLst>
              <a:ext uri="{FF2B5EF4-FFF2-40B4-BE49-F238E27FC236}">
                <a16:creationId xmlns:a16="http://schemas.microsoft.com/office/drawing/2014/main" id="{5D58FBA1-F67C-558C-4B6E-C727B341C2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158" y="6214685"/>
            <a:ext cx="1916956" cy="509681"/>
          </a:xfrm>
          <a:prstGeom prst="rect">
            <a:avLst/>
          </a:prstGeom>
        </p:spPr>
      </p:pic>
      <p:pic>
        <p:nvPicPr>
          <p:cNvPr id="5" name="Picture 4" descr="Logo, company name&#10;&#10;Description automatically generated">
            <a:extLst>
              <a:ext uri="{FF2B5EF4-FFF2-40B4-BE49-F238E27FC236}">
                <a16:creationId xmlns:a16="http://schemas.microsoft.com/office/drawing/2014/main" id="{2EEEC887-7560-235F-4149-B42A0045E4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4225" y="6180846"/>
            <a:ext cx="1001826" cy="564934"/>
          </a:xfrm>
          <a:prstGeom prst="ellipse">
            <a:avLst/>
          </a:prstGeom>
          <a:ln>
            <a:noFill/>
          </a:ln>
          <a:effectLst>
            <a:softEdge rad="112500"/>
          </a:effectLst>
        </p:spPr>
      </p:pic>
    </p:spTree>
    <p:extLst>
      <p:ext uri="{BB962C8B-B14F-4D97-AF65-F5344CB8AC3E}">
        <p14:creationId xmlns:p14="http://schemas.microsoft.com/office/powerpoint/2010/main" val="2047170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6" name="Rectangle 1043">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DF5E4E-9B29-4CDD-F503-4B87AB0EAA53}"/>
              </a:ext>
            </a:extLst>
          </p:cNvPr>
          <p:cNvSpPr>
            <a:spLocks noGrp="1"/>
          </p:cNvSpPr>
          <p:nvPr>
            <p:ph type="title"/>
          </p:nvPr>
        </p:nvSpPr>
        <p:spPr>
          <a:xfrm>
            <a:off x="565150" y="770890"/>
            <a:ext cx="5018677" cy="1268984"/>
          </a:xfrm>
        </p:spPr>
        <p:txBody>
          <a:bodyPr>
            <a:normAutofit/>
          </a:bodyPr>
          <a:lstStyle/>
          <a:p>
            <a:pPr>
              <a:lnSpc>
                <a:spcPct val="90000"/>
              </a:lnSpc>
            </a:pPr>
            <a:r>
              <a:rPr lang="en-US"/>
              <a:t>Outreach Strategies</a:t>
            </a:r>
          </a:p>
        </p:txBody>
      </p:sp>
      <p:sp>
        <p:nvSpPr>
          <p:cNvPr id="3" name="Content Placeholder 2">
            <a:extLst>
              <a:ext uri="{FF2B5EF4-FFF2-40B4-BE49-F238E27FC236}">
                <a16:creationId xmlns:a16="http://schemas.microsoft.com/office/drawing/2014/main" id="{9A578FED-702E-6319-C63C-F1AE97245083}"/>
              </a:ext>
            </a:extLst>
          </p:cNvPr>
          <p:cNvSpPr>
            <a:spLocks noGrp="1"/>
          </p:cNvSpPr>
          <p:nvPr>
            <p:ph idx="1"/>
          </p:nvPr>
        </p:nvSpPr>
        <p:spPr>
          <a:xfrm>
            <a:off x="565150" y="2160016"/>
            <a:ext cx="5018677" cy="3601212"/>
          </a:xfrm>
        </p:spPr>
        <p:txBody>
          <a:bodyPr vert="horz" lIns="91440" tIns="45720" rIns="91440" bIns="45720" rtlCol="0">
            <a:normAutofit/>
          </a:bodyPr>
          <a:lstStyle/>
          <a:p>
            <a:pPr>
              <a:buFont typeface="Wingdings" panose="020B0604020202020204" pitchFamily="34" charset="0"/>
              <a:buChar char="§"/>
            </a:pPr>
            <a:r>
              <a:rPr lang="en-US" dirty="0"/>
              <a:t>Snowball Strategies</a:t>
            </a:r>
          </a:p>
          <a:p>
            <a:pPr lvl="1">
              <a:buFont typeface="Wingdings" panose="020B0604020202020204" pitchFamily="34" charset="0"/>
              <a:buChar char="§"/>
            </a:pPr>
            <a:r>
              <a:rPr lang="en-US" dirty="0"/>
              <a:t>Through existing network</a:t>
            </a:r>
          </a:p>
          <a:p>
            <a:pPr>
              <a:buFont typeface="Wingdings" panose="020B0604020202020204" pitchFamily="34" charset="0"/>
              <a:buChar char="§"/>
            </a:pPr>
            <a:r>
              <a:rPr lang="en-US" dirty="0"/>
              <a:t>Social Media Campaign</a:t>
            </a:r>
          </a:p>
          <a:p>
            <a:pPr lvl="1">
              <a:buFont typeface="Wingdings" panose="020B0604020202020204" pitchFamily="34" charset="0"/>
              <a:buChar char="§"/>
            </a:pPr>
            <a:r>
              <a:rPr lang="en-US" dirty="0"/>
              <a:t>Facebook, WhatsApp, Messengers &amp; Website</a:t>
            </a:r>
          </a:p>
          <a:p>
            <a:pPr>
              <a:buFont typeface="Wingdings" panose="020B0604020202020204" pitchFamily="34" charset="0"/>
              <a:buChar char="§"/>
            </a:pPr>
            <a:r>
              <a:rPr lang="en-US" dirty="0"/>
              <a:t>Small group meetings with seniors </a:t>
            </a:r>
          </a:p>
          <a:p>
            <a:pPr marL="457200" lvl="1" indent="0">
              <a:buNone/>
            </a:pPr>
            <a:endParaRPr lang="en-US" dirty="0"/>
          </a:p>
          <a:p>
            <a:pPr lvl="1">
              <a:buFont typeface="Wingdings" panose="020B0604020202020204" pitchFamily="34" charset="0"/>
              <a:buChar char="§"/>
            </a:pPr>
            <a:endParaRPr lang="en-US" dirty="0"/>
          </a:p>
          <a:p>
            <a:pPr lvl="1">
              <a:buFont typeface="Wingdings" panose="020B0604020202020204" pitchFamily="34" charset="0"/>
              <a:buChar char="§"/>
            </a:pPr>
            <a:endParaRPr lang="en-US" dirty="0"/>
          </a:p>
        </p:txBody>
      </p:sp>
      <p:cxnSp>
        <p:nvCxnSpPr>
          <p:cNvPr id="1057" name="Straight Connector 1045">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1867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058" name="Group 1047">
            <a:extLst>
              <a:ext uri="{FF2B5EF4-FFF2-40B4-BE49-F238E27FC236}">
                <a16:creationId xmlns:a16="http://schemas.microsoft.com/office/drawing/2014/main" id="{BFD251E3-961F-2440-B872-1D2667182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4" y="0"/>
            <a:ext cx="1901687" cy="6858000"/>
            <a:chOff x="10290314" y="0"/>
            <a:chExt cx="1901687" cy="6858000"/>
          </a:xfrm>
        </p:grpSpPr>
        <p:sp>
          <p:nvSpPr>
            <p:cNvPr id="1059" name="Freeform 21">
              <a:extLst>
                <a:ext uri="{FF2B5EF4-FFF2-40B4-BE49-F238E27FC236}">
                  <a16:creationId xmlns:a16="http://schemas.microsoft.com/office/drawing/2014/main" id="{5558ED88-23E3-3941-8644-676CD732E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60" name="Freeform 22">
              <a:extLst>
                <a:ext uri="{FF2B5EF4-FFF2-40B4-BE49-F238E27FC236}">
                  <a16:creationId xmlns:a16="http://schemas.microsoft.com/office/drawing/2014/main" id="{24B1447F-72DA-384E-9D7D-C33A13EF4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61" name="Freeform 23">
              <a:extLst>
                <a:ext uri="{FF2B5EF4-FFF2-40B4-BE49-F238E27FC236}">
                  <a16:creationId xmlns:a16="http://schemas.microsoft.com/office/drawing/2014/main" id="{86089DDC-F160-E24D-A726-0082953C0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62" name="Freeform 24">
              <a:extLst>
                <a:ext uri="{FF2B5EF4-FFF2-40B4-BE49-F238E27FC236}">
                  <a16:creationId xmlns:a16="http://schemas.microsoft.com/office/drawing/2014/main" id="{1A211FA8-50B3-3C4E-A234-1580EA200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3" name="Freeform 25">
              <a:extLst>
                <a:ext uri="{FF2B5EF4-FFF2-40B4-BE49-F238E27FC236}">
                  <a16:creationId xmlns:a16="http://schemas.microsoft.com/office/drawing/2014/main" id="{6A73788D-F322-0047-BF9E-A8E69D8454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4" name="Freeform 26">
              <a:extLst>
                <a:ext uri="{FF2B5EF4-FFF2-40B4-BE49-F238E27FC236}">
                  <a16:creationId xmlns:a16="http://schemas.microsoft.com/office/drawing/2014/main" id="{7E90A8A1-A164-EA41-86BB-166893179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5" name="Oval 1054">
              <a:extLst>
                <a:ext uri="{FF2B5EF4-FFF2-40B4-BE49-F238E27FC236}">
                  <a16:creationId xmlns:a16="http://schemas.microsoft.com/office/drawing/2014/main" id="{6894343D-4C51-384E-BEC6-1517A940C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4"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8" name="Picture 4" descr="No photo description available.">
            <a:extLst>
              <a:ext uri="{FF2B5EF4-FFF2-40B4-BE49-F238E27FC236}">
                <a16:creationId xmlns:a16="http://schemas.microsoft.com/office/drawing/2014/main" id="{1CE1AD94-D25D-E0FC-73D9-D6CBC3F0464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93" r="18906" b="-1"/>
          <a:stretch/>
        </p:blipFill>
        <p:spPr bwMode="auto">
          <a:xfrm>
            <a:off x="6230213" y="768334"/>
            <a:ext cx="5318776" cy="5318776"/>
          </a:xfrm>
          <a:custGeom>
            <a:avLst/>
            <a:gdLst/>
            <a:ahLst/>
            <a:cxnLst/>
            <a:rect l="l" t="t" r="r" b="b"/>
            <a:pathLst>
              <a:path w="5768526" h="5768526">
                <a:moveTo>
                  <a:pt x="2884263" y="0"/>
                </a:moveTo>
                <a:cubicBezTo>
                  <a:pt x="4477197" y="0"/>
                  <a:pt x="5768526" y="1291329"/>
                  <a:pt x="5768526" y="2884263"/>
                </a:cubicBezTo>
                <a:cubicBezTo>
                  <a:pt x="5768526" y="4477197"/>
                  <a:pt x="4477197" y="5768526"/>
                  <a:pt x="2884263" y="5768526"/>
                </a:cubicBezTo>
                <a:cubicBezTo>
                  <a:pt x="1291329" y="5768526"/>
                  <a:pt x="0" y="4477197"/>
                  <a:pt x="0" y="2884263"/>
                </a:cubicBezTo>
                <a:cubicBezTo>
                  <a:pt x="0" y="1291329"/>
                  <a:pt x="1291329" y="0"/>
                  <a:pt x="2884263" y="0"/>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3" descr="A picture containing text&#10;&#10;Description automatically generated">
            <a:extLst>
              <a:ext uri="{FF2B5EF4-FFF2-40B4-BE49-F238E27FC236}">
                <a16:creationId xmlns:a16="http://schemas.microsoft.com/office/drawing/2014/main" id="{842F47C4-A343-57B3-6052-44EA3ED6BC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658" y="6267012"/>
            <a:ext cx="1421656" cy="377990"/>
          </a:xfrm>
          <a:prstGeom prst="rect">
            <a:avLst/>
          </a:prstGeom>
        </p:spPr>
      </p:pic>
      <p:pic>
        <p:nvPicPr>
          <p:cNvPr id="5" name="Picture 4" descr="Logo, company name&#10;&#10;Description automatically generated">
            <a:extLst>
              <a:ext uri="{FF2B5EF4-FFF2-40B4-BE49-F238E27FC236}">
                <a16:creationId xmlns:a16="http://schemas.microsoft.com/office/drawing/2014/main" id="{E38407AD-8F8E-A248-7448-CFE624FAF5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3500" y="6190088"/>
            <a:ext cx="1001826" cy="564934"/>
          </a:xfrm>
          <a:prstGeom prst="ellipse">
            <a:avLst/>
          </a:prstGeom>
          <a:ln>
            <a:noFill/>
          </a:ln>
          <a:effectLst>
            <a:softEdge rad="112500"/>
          </a:effectLst>
        </p:spPr>
      </p:pic>
    </p:spTree>
    <p:extLst>
      <p:ext uri="{BB962C8B-B14F-4D97-AF65-F5344CB8AC3E}">
        <p14:creationId xmlns:p14="http://schemas.microsoft.com/office/powerpoint/2010/main" val="3540789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A6E67-BFA6-04FF-4748-8C3434BFE39F}"/>
              </a:ext>
            </a:extLst>
          </p:cNvPr>
          <p:cNvSpPr>
            <a:spLocks noGrp="1"/>
          </p:cNvSpPr>
          <p:nvPr>
            <p:ph type="title"/>
          </p:nvPr>
        </p:nvSpPr>
        <p:spPr/>
        <p:txBody>
          <a:bodyPr/>
          <a:lstStyle/>
          <a:p>
            <a:r>
              <a:rPr lang="en-US" dirty="0"/>
              <a:t>Collaborators</a:t>
            </a:r>
            <a:endParaRPr lang="en-CA" dirty="0"/>
          </a:p>
        </p:txBody>
      </p:sp>
      <p:sp>
        <p:nvSpPr>
          <p:cNvPr id="3" name="Text Placeholder 2">
            <a:extLst>
              <a:ext uri="{FF2B5EF4-FFF2-40B4-BE49-F238E27FC236}">
                <a16:creationId xmlns:a16="http://schemas.microsoft.com/office/drawing/2014/main" id="{C49314D3-86DD-99FA-18E9-FD4CD13EC7F6}"/>
              </a:ext>
            </a:extLst>
          </p:cNvPr>
          <p:cNvSpPr>
            <a:spLocks noGrp="1"/>
          </p:cNvSpPr>
          <p:nvPr>
            <p:ph type="body" idx="1"/>
          </p:nvPr>
        </p:nvSpPr>
        <p:spPr>
          <a:xfrm>
            <a:off x="562149" y="2263119"/>
            <a:ext cx="5239512" cy="823912"/>
          </a:xfrm>
        </p:spPr>
        <p:txBody>
          <a:bodyPr anchor="t"/>
          <a:lstStyle/>
          <a:p>
            <a:r>
              <a:rPr lang="en-US" dirty="0"/>
              <a:t>VOICE (Lead Organization)</a:t>
            </a:r>
            <a:endParaRPr lang="en-CA" dirty="0"/>
          </a:p>
        </p:txBody>
      </p:sp>
      <p:sp>
        <p:nvSpPr>
          <p:cNvPr id="4" name="Content Placeholder 3">
            <a:extLst>
              <a:ext uri="{FF2B5EF4-FFF2-40B4-BE49-F238E27FC236}">
                <a16:creationId xmlns:a16="http://schemas.microsoft.com/office/drawing/2014/main" id="{ED735557-BCD2-D163-8B07-5CC65B2637DB}"/>
              </a:ext>
            </a:extLst>
          </p:cNvPr>
          <p:cNvSpPr>
            <a:spLocks noGrp="1"/>
          </p:cNvSpPr>
          <p:nvPr>
            <p:ph sz="half" idx="2"/>
          </p:nvPr>
        </p:nvSpPr>
        <p:spPr>
          <a:xfrm>
            <a:off x="562149" y="2984394"/>
            <a:ext cx="5239512" cy="2571557"/>
          </a:xfrm>
        </p:spPr>
        <p:txBody>
          <a:bodyPr vert="horz" lIns="91440" tIns="45720" rIns="91440" bIns="45720" rtlCol="0" anchor="t">
            <a:normAutofit fontScale="92500" lnSpcReduction="10000"/>
          </a:bodyPr>
          <a:lstStyle/>
          <a:p>
            <a:pPr>
              <a:buFont typeface="Wingdings" panose="020B0604020202020204" pitchFamily="34" charset="0"/>
              <a:buChar char="§"/>
            </a:pPr>
            <a:r>
              <a:rPr lang="en-US" dirty="0"/>
              <a:t>Plan, design, implement, and monitor the project</a:t>
            </a:r>
          </a:p>
          <a:p>
            <a:pPr>
              <a:buFont typeface="Wingdings" panose="020B0604020202020204" pitchFamily="34" charset="0"/>
              <a:buChar char="§"/>
            </a:pPr>
            <a:r>
              <a:rPr lang="en-US" dirty="0"/>
              <a:t>Prepare curriculum for digital technology training</a:t>
            </a:r>
          </a:p>
          <a:p>
            <a:pPr>
              <a:buFont typeface="Wingdings" panose="020B0604020202020204" pitchFamily="34" charset="0"/>
              <a:buChar char="§"/>
            </a:pPr>
            <a:r>
              <a:rPr lang="en-US" dirty="0"/>
              <a:t>Offer digital technology training to the Bangladeshi seniors</a:t>
            </a:r>
          </a:p>
          <a:p>
            <a:pPr marL="0" indent="0">
              <a:buNone/>
            </a:pPr>
            <a:endParaRPr lang="en-CA" dirty="0"/>
          </a:p>
        </p:txBody>
      </p:sp>
      <p:sp>
        <p:nvSpPr>
          <p:cNvPr id="5" name="Text Placeholder 4">
            <a:extLst>
              <a:ext uri="{FF2B5EF4-FFF2-40B4-BE49-F238E27FC236}">
                <a16:creationId xmlns:a16="http://schemas.microsoft.com/office/drawing/2014/main" id="{205BB0BE-4953-F818-8E1E-F0711A636ABA}"/>
              </a:ext>
            </a:extLst>
          </p:cNvPr>
          <p:cNvSpPr>
            <a:spLocks noGrp="1"/>
          </p:cNvSpPr>
          <p:nvPr>
            <p:ph type="body" sz="quarter" idx="3"/>
          </p:nvPr>
        </p:nvSpPr>
        <p:spPr>
          <a:xfrm>
            <a:off x="6354965" y="2202470"/>
            <a:ext cx="5239512" cy="823912"/>
          </a:xfrm>
        </p:spPr>
        <p:txBody>
          <a:bodyPr anchor="t"/>
          <a:lstStyle/>
          <a:p>
            <a:r>
              <a:rPr lang="en-US" dirty="0"/>
              <a:t>Other Collaborators</a:t>
            </a:r>
            <a:endParaRPr lang="en-CA" dirty="0"/>
          </a:p>
        </p:txBody>
      </p:sp>
      <p:sp>
        <p:nvSpPr>
          <p:cNvPr id="7" name="Content Placeholder 4">
            <a:extLst>
              <a:ext uri="{FF2B5EF4-FFF2-40B4-BE49-F238E27FC236}">
                <a16:creationId xmlns:a16="http://schemas.microsoft.com/office/drawing/2014/main" id="{59B8941F-CA59-6950-1196-4C6CE4E248A8}"/>
              </a:ext>
            </a:extLst>
          </p:cNvPr>
          <p:cNvSpPr>
            <a:spLocks noGrp="1"/>
          </p:cNvSpPr>
          <p:nvPr>
            <p:ph sz="quarter" idx="4"/>
          </p:nvPr>
        </p:nvSpPr>
        <p:spPr>
          <a:xfrm>
            <a:off x="6276036" y="2889494"/>
            <a:ext cx="5238750" cy="2571750"/>
          </a:xfrm>
        </p:spPr>
        <p:txBody>
          <a:bodyPr vert="horz" lIns="91440" tIns="45720" rIns="91440" bIns="45720" rtlCol="0" anchor="t">
            <a:normAutofit fontScale="92500" lnSpcReduction="10000"/>
          </a:bodyPr>
          <a:lstStyle/>
          <a:p>
            <a:pPr marL="342900" indent="-342900">
              <a:buFont typeface="Wingdings" panose="05000000000000000000" pitchFamily="2" charset="2"/>
              <a:buChar char="§"/>
            </a:pPr>
            <a:r>
              <a:rPr lang="en-US" dirty="0" err="1"/>
              <a:t>Uturn</a:t>
            </a:r>
            <a:r>
              <a:rPr lang="en-US" dirty="0"/>
              <a:t> Project Inc.</a:t>
            </a:r>
          </a:p>
          <a:p>
            <a:pPr marL="800100" lvl="1" indent="-342900">
              <a:buFont typeface="Wingdings" panose="05000000000000000000" pitchFamily="2" charset="2"/>
              <a:buChar char="§"/>
            </a:pPr>
            <a:r>
              <a:rPr lang="en-US" dirty="0"/>
              <a:t>Hindi &amp; Urdu spoken seniors</a:t>
            </a:r>
          </a:p>
          <a:p>
            <a:pPr marL="342900" indent="-342900">
              <a:buFont typeface="Wingdings" panose="05000000000000000000" pitchFamily="2" charset="2"/>
              <a:buChar char="§"/>
            </a:pPr>
            <a:r>
              <a:rPr lang="en-US" dirty="0"/>
              <a:t>Guru Nanak Peace Foundation</a:t>
            </a:r>
          </a:p>
          <a:p>
            <a:pPr marL="800100" lvl="1" indent="-342900">
              <a:buFont typeface="Wingdings" panose="05000000000000000000" pitchFamily="2" charset="2"/>
              <a:buChar char="§"/>
            </a:pPr>
            <a:r>
              <a:rPr lang="en-US" dirty="0"/>
              <a:t>Punjabi spoken seniors</a:t>
            </a:r>
          </a:p>
          <a:p>
            <a:pPr marL="342900" indent="-342900">
              <a:buFont typeface="Wingdings" panose="05000000000000000000" pitchFamily="2" charset="2"/>
              <a:buChar char="§"/>
            </a:pPr>
            <a:r>
              <a:rPr lang="en-US" dirty="0"/>
              <a:t>Bangladesh Medical Society of Alberta</a:t>
            </a:r>
          </a:p>
          <a:p>
            <a:pPr marL="800100" lvl="1" indent="-342900">
              <a:buFont typeface="Wingdings" panose="05000000000000000000" pitchFamily="2" charset="2"/>
              <a:buChar char="§"/>
            </a:pPr>
            <a:r>
              <a:rPr lang="en-US" dirty="0"/>
              <a:t>Conduct webinars</a:t>
            </a:r>
          </a:p>
          <a:p>
            <a:pPr marL="342900" indent="-342900">
              <a:buFont typeface="Wingdings" panose="05000000000000000000" pitchFamily="2" charset="2"/>
              <a:buChar char="§"/>
            </a:pPr>
            <a:r>
              <a:rPr lang="en-US" dirty="0"/>
              <a:t>University of Calgary</a:t>
            </a:r>
          </a:p>
          <a:p>
            <a:pPr marL="742950" lvl="1" indent="-285750">
              <a:buFont typeface="Wingdings" panose="05000000000000000000" pitchFamily="2" charset="2"/>
              <a:buChar char="§"/>
            </a:pPr>
            <a:endParaRPr lang="en-US" dirty="0"/>
          </a:p>
          <a:p>
            <a:endParaRPr lang="en-US" dirty="0"/>
          </a:p>
        </p:txBody>
      </p:sp>
      <p:pic>
        <p:nvPicPr>
          <p:cNvPr id="6" name="Picture 5" descr="A picture containing text&#10;&#10;Description automatically generated">
            <a:extLst>
              <a:ext uri="{FF2B5EF4-FFF2-40B4-BE49-F238E27FC236}">
                <a16:creationId xmlns:a16="http://schemas.microsoft.com/office/drawing/2014/main" id="{E23DB0A6-EEDE-366F-35D6-51CFDA8E6E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2283" y="6200701"/>
            <a:ext cx="1897906" cy="504616"/>
          </a:xfrm>
          <a:prstGeom prst="rect">
            <a:avLst/>
          </a:prstGeom>
        </p:spPr>
      </p:pic>
      <p:pic>
        <p:nvPicPr>
          <p:cNvPr id="8" name="Picture 7" descr="Logo, company name&#10;&#10;Description automatically generated">
            <a:extLst>
              <a:ext uri="{FF2B5EF4-FFF2-40B4-BE49-F238E27FC236}">
                <a16:creationId xmlns:a16="http://schemas.microsoft.com/office/drawing/2014/main" id="{9FBFFD16-E6E4-7A8F-61FD-6B0F71C8CA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6725" y="6118300"/>
            <a:ext cx="1001826" cy="564934"/>
          </a:xfrm>
          <a:prstGeom prst="ellipse">
            <a:avLst/>
          </a:prstGeom>
          <a:ln>
            <a:noFill/>
          </a:ln>
          <a:effectLst>
            <a:softEdge rad="112500"/>
          </a:effectLst>
        </p:spPr>
      </p:pic>
    </p:spTree>
    <p:extLst>
      <p:ext uri="{BB962C8B-B14F-4D97-AF65-F5344CB8AC3E}">
        <p14:creationId xmlns:p14="http://schemas.microsoft.com/office/powerpoint/2010/main" val="965180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 name="Group 12">
            <a:extLst>
              <a:ext uri="{FF2B5EF4-FFF2-40B4-BE49-F238E27FC236}">
                <a16:creationId xmlns:a16="http://schemas.microsoft.com/office/drawing/2014/main" id="{EB46B8FB-F6A2-5F47-A6CD-A7E17E6927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1388" y="0"/>
            <a:ext cx="5990612" cy="6858001"/>
            <a:chOff x="6201388" y="0"/>
            <a:chExt cx="5990612" cy="6858001"/>
          </a:xfrm>
        </p:grpSpPr>
        <p:sp>
          <p:nvSpPr>
            <p:cNvPr id="14" name="Oval 13">
              <a:extLst>
                <a:ext uri="{FF2B5EF4-FFF2-40B4-BE49-F238E27FC236}">
                  <a16:creationId xmlns:a16="http://schemas.microsoft.com/office/drawing/2014/main" id="{419BDE93-3EC2-4E4D-BC0B-417378F49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46">
              <a:extLst>
                <a:ext uri="{FF2B5EF4-FFF2-40B4-BE49-F238E27FC236}">
                  <a16:creationId xmlns:a16="http://schemas.microsoft.com/office/drawing/2014/main" id="{FE21F82F-1EE5-8240-97F8-387DF0253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8">
              <a:extLst>
                <a:ext uri="{FF2B5EF4-FFF2-40B4-BE49-F238E27FC236}">
                  <a16:creationId xmlns:a16="http://schemas.microsoft.com/office/drawing/2014/main" id="{AE1903E3-6B5F-6B4C-9A1F-62628A050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16">
              <a:extLst>
                <a:ext uri="{FF2B5EF4-FFF2-40B4-BE49-F238E27FC236}">
                  <a16:creationId xmlns:a16="http://schemas.microsoft.com/office/drawing/2014/main" id="{F7C55863-3B37-0743-B001-1A970033F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17">
              <a:extLst>
                <a:ext uri="{FF2B5EF4-FFF2-40B4-BE49-F238E27FC236}">
                  <a16:creationId xmlns:a16="http://schemas.microsoft.com/office/drawing/2014/main" id="{932B4C24-3A58-924C-B79A-D961EF7C2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18">
              <a:extLst>
                <a:ext uri="{FF2B5EF4-FFF2-40B4-BE49-F238E27FC236}">
                  <a16:creationId xmlns:a16="http://schemas.microsoft.com/office/drawing/2014/main" id="{21EF52E0-D2CF-544F-93A6-4D7B45A048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63">
              <a:extLst>
                <a:ext uri="{FF2B5EF4-FFF2-40B4-BE49-F238E27FC236}">
                  <a16:creationId xmlns:a16="http://schemas.microsoft.com/office/drawing/2014/main" id="{6966CFE5-1C8C-2E4F-9B2D-A8438F5A5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64">
              <a:extLst>
                <a:ext uri="{FF2B5EF4-FFF2-40B4-BE49-F238E27FC236}">
                  <a16:creationId xmlns:a16="http://schemas.microsoft.com/office/drawing/2014/main" id="{9FD29EF3-A5B2-554A-A307-6BE1BCE8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Oval 21">
              <a:extLst>
                <a:ext uri="{FF2B5EF4-FFF2-40B4-BE49-F238E27FC236}">
                  <a16:creationId xmlns:a16="http://schemas.microsoft.com/office/drawing/2014/main" id="{AC1ECAD8-0CF2-934D-AA1E-C108208CD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B14DED1-3A58-8C4D-902E-2A9F34043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5D65157-5719-0341-A807-A8956595F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7F23F74-B777-2A4C-8EF9-E798880D5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70">
              <a:extLst>
                <a:ext uri="{FF2B5EF4-FFF2-40B4-BE49-F238E27FC236}">
                  <a16:creationId xmlns:a16="http://schemas.microsoft.com/office/drawing/2014/main" id="{E3B9A050-0AE1-1D4B-A2AC-6EEF64B1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71">
              <a:extLst>
                <a:ext uri="{FF2B5EF4-FFF2-40B4-BE49-F238E27FC236}">
                  <a16:creationId xmlns:a16="http://schemas.microsoft.com/office/drawing/2014/main" id="{C424FE38-F803-8D47-BF56-1B18EC2B1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Oval 27">
              <a:extLst>
                <a:ext uri="{FF2B5EF4-FFF2-40B4-BE49-F238E27FC236}">
                  <a16:creationId xmlns:a16="http://schemas.microsoft.com/office/drawing/2014/main" id="{E37187F2-9212-0641-97D0-1ACD50B74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760C651-2AC4-564E-BEAA-AB7FAFE7F7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58B0A1B8-5BA3-3548-9511-B4904D052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75">
              <a:extLst>
                <a:ext uri="{FF2B5EF4-FFF2-40B4-BE49-F238E27FC236}">
                  <a16:creationId xmlns:a16="http://schemas.microsoft.com/office/drawing/2014/main" id="{424CD779-EE9A-214D-9488-767327E37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76">
              <a:extLst>
                <a:ext uri="{FF2B5EF4-FFF2-40B4-BE49-F238E27FC236}">
                  <a16:creationId xmlns:a16="http://schemas.microsoft.com/office/drawing/2014/main" id="{630D08C6-9EFB-8540-875F-2A55DED2A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77">
              <a:extLst>
                <a:ext uri="{FF2B5EF4-FFF2-40B4-BE49-F238E27FC236}">
                  <a16:creationId xmlns:a16="http://schemas.microsoft.com/office/drawing/2014/main" id="{D7E8DA86-1294-4641-9C52-6E1531506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78">
              <a:extLst>
                <a:ext uri="{FF2B5EF4-FFF2-40B4-BE49-F238E27FC236}">
                  <a16:creationId xmlns:a16="http://schemas.microsoft.com/office/drawing/2014/main" id="{011063C9-2A43-3348-A018-F27FACAA77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79">
              <a:extLst>
                <a:ext uri="{FF2B5EF4-FFF2-40B4-BE49-F238E27FC236}">
                  <a16:creationId xmlns:a16="http://schemas.microsoft.com/office/drawing/2014/main" id="{EE85C7DE-D965-244F-BD95-3A05FF4AA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80">
              <a:extLst>
                <a:ext uri="{FF2B5EF4-FFF2-40B4-BE49-F238E27FC236}">
                  <a16:creationId xmlns:a16="http://schemas.microsoft.com/office/drawing/2014/main" id="{315A1389-149A-3342-A863-637D42FDB2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81">
              <a:extLst>
                <a:ext uri="{FF2B5EF4-FFF2-40B4-BE49-F238E27FC236}">
                  <a16:creationId xmlns:a16="http://schemas.microsoft.com/office/drawing/2014/main" id="{B149CC6F-B6C6-BE46-B451-1BF7D47A8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39" name="Straight Connector 38">
            <a:extLst>
              <a:ext uri="{FF2B5EF4-FFF2-40B4-BE49-F238E27FC236}">
                <a16:creationId xmlns:a16="http://schemas.microsoft.com/office/drawing/2014/main" id="{D33A3282-0389-C547-8CA6-7F3E7F27B3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41" name="Rectangle 40">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26C321DA-1EDE-3E4B-8B73-6477B2C6D0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4" name="Oval 43">
              <a:extLst>
                <a:ext uri="{FF2B5EF4-FFF2-40B4-BE49-F238E27FC236}">
                  <a16:creationId xmlns:a16="http://schemas.microsoft.com/office/drawing/2014/main" id="{DC13524B-3A91-1E40-840D-09EDE65E0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85">
              <a:extLst>
                <a:ext uri="{FF2B5EF4-FFF2-40B4-BE49-F238E27FC236}">
                  <a16:creationId xmlns:a16="http://schemas.microsoft.com/office/drawing/2014/main" id="{E03B804C-EF61-0141-A6AB-D81EDA5AC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86">
              <a:extLst>
                <a:ext uri="{FF2B5EF4-FFF2-40B4-BE49-F238E27FC236}">
                  <a16:creationId xmlns:a16="http://schemas.microsoft.com/office/drawing/2014/main" id="{CAB80ED1-EE7D-3843-9750-C6C8C5F8E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87">
              <a:extLst>
                <a:ext uri="{FF2B5EF4-FFF2-40B4-BE49-F238E27FC236}">
                  <a16:creationId xmlns:a16="http://schemas.microsoft.com/office/drawing/2014/main" id="{8BCD1EDB-B320-594D-86D1-7A73424B2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88">
              <a:extLst>
                <a:ext uri="{FF2B5EF4-FFF2-40B4-BE49-F238E27FC236}">
                  <a16:creationId xmlns:a16="http://schemas.microsoft.com/office/drawing/2014/main" id="{A6B97414-A09F-8647-823F-295A0FEF5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9">
              <a:extLst>
                <a:ext uri="{FF2B5EF4-FFF2-40B4-BE49-F238E27FC236}">
                  <a16:creationId xmlns:a16="http://schemas.microsoft.com/office/drawing/2014/main" id="{BA92AD33-EF27-124E-AF6E-9BA5401EC2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98">
              <a:extLst>
                <a:ext uri="{FF2B5EF4-FFF2-40B4-BE49-F238E27FC236}">
                  <a16:creationId xmlns:a16="http://schemas.microsoft.com/office/drawing/2014/main" id="{24B8C792-BD2C-6D48-93EE-D615EF38F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908ABF1-2389-FC74-5E09-7DE3FFAAABA6}"/>
              </a:ext>
            </a:extLst>
          </p:cNvPr>
          <p:cNvSpPr>
            <a:spLocks noGrp="1"/>
          </p:cNvSpPr>
          <p:nvPr>
            <p:ph type="title"/>
          </p:nvPr>
        </p:nvSpPr>
        <p:spPr>
          <a:xfrm>
            <a:off x="7486648" y="768334"/>
            <a:ext cx="4025901" cy="2866405"/>
          </a:xfrm>
        </p:spPr>
        <p:txBody>
          <a:bodyPr vert="horz" lIns="91440" tIns="45720" rIns="91440" bIns="45720" rtlCol="0" anchor="t">
            <a:normAutofit/>
          </a:bodyPr>
          <a:lstStyle/>
          <a:p>
            <a:r>
              <a:rPr lang="en-US" sz="5400" dirty="0"/>
              <a:t>Project Outlines</a:t>
            </a:r>
          </a:p>
        </p:txBody>
      </p:sp>
      <p:cxnSp>
        <p:nvCxnSpPr>
          <p:cNvPr id="52" name="Straight Connector 51">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86649" y="6087110"/>
            <a:ext cx="413453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4E7BE51-026A-8ABB-32A4-5FAC07D3AEB4}"/>
              </a:ext>
            </a:extLst>
          </p:cNvPr>
          <p:cNvSpPr>
            <a:spLocks noGrp="1"/>
          </p:cNvSpPr>
          <p:nvPr>
            <p:ph idx="1"/>
          </p:nvPr>
        </p:nvSpPr>
        <p:spPr>
          <a:xfrm>
            <a:off x="651489" y="2025601"/>
            <a:ext cx="5904666" cy="2898641"/>
          </a:xfrm>
        </p:spPr>
        <p:txBody>
          <a:bodyPr vert="horz" lIns="91440" tIns="45720" rIns="91440" bIns="45720" rtlCol="0" anchor="t">
            <a:normAutofit/>
          </a:bodyPr>
          <a:lstStyle/>
          <a:p>
            <a:pPr marL="182880" indent="-182880" defTabSz="731520">
              <a:spcBef>
                <a:spcPts val="720"/>
              </a:spcBef>
            </a:pPr>
            <a:endParaRPr lang="en-US" sz="1920" b="0" i="0" kern="1200" dirty="0">
              <a:solidFill>
                <a:schemeClr val="tx1"/>
              </a:solidFill>
              <a:latin typeface="+mn-lt"/>
              <a:ea typeface="+mn-ea"/>
              <a:cs typeface="+mn-cs"/>
            </a:endParaRPr>
          </a:p>
          <a:p>
            <a:endParaRPr lang="en-US" dirty="0"/>
          </a:p>
        </p:txBody>
      </p:sp>
      <p:sp>
        <p:nvSpPr>
          <p:cNvPr id="4" name="Oval 3">
            <a:extLst>
              <a:ext uri="{FF2B5EF4-FFF2-40B4-BE49-F238E27FC236}">
                <a16:creationId xmlns:a16="http://schemas.microsoft.com/office/drawing/2014/main" id="{B52797CB-7222-033B-CD58-3AA74B21CD13}"/>
              </a:ext>
            </a:extLst>
          </p:cNvPr>
          <p:cNvSpPr/>
          <p:nvPr/>
        </p:nvSpPr>
        <p:spPr>
          <a:xfrm>
            <a:off x="3106246" y="1447800"/>
            <a:ext cx="3095142" cy="1328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1520">
              <a:spcAft>
                <a:spcPts val="600"/>
              </a:spcAft>
            </a:pPr>
            <a:r>
              <a:rPr lang="en-US" sz="1440" b="1" dirty="0"/>
              <a:t>D</a:t>
            </a:r>
            <a:r>
              <a:rPr lang="en-US" sz="1440" b="1" kern="1200" dirty="0">
                <a:solidFill>
                  <a:schemeClr val="lt1"/>
                </a:solidFill>
                <a:latin typeface="+mn-lt"/>
                <a:ea typeface="+mn-ea"/>
                <a:cs typeface="+mn-cs"/>
              </a:rPr>
              <a:t>igital Literacy Training</a:t>
            </a:r>
            <a:endParaRPr lang="en-US" b="1" dirty="0"/>
          </a:p>
        </p:txBody>
      </p:sp>
      <p:sp>
        <p:nvSpPr>
          <p:cNvPr id="6" name="Oval 5">
            <a:extLst>
              <a:ext uri="{FF2B5EF4-FFF2-40B4-BE49-F238E27FC236}">
                <a16:creationId xmlns:a16="http://schemas.microsoft.com/office/drawing/2014/main" id="{907BFD0C-EA7D-A0A8-9973-FD9C573A45D4}"/>
              </a:ext>
            </a:extLst>
          </p:cNvPr>
          <p:cNvSpPr/>
          <p:nvPr/>
        </p:nvSpPr>
        <p:spPr>
          <a:xfrm>
            <a:off x="4739851" y="2968100"/>
            <a:ext cx="2961112" cy="1256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1520">
              <a:spcAft>
                <a:spcPts val="600"/>
              </a:spcAft>
            </a:pPr>
            <a:r>
              <a:rPr lang="en-US" sz="1440" b="1" kern="1200" dirty="0">
                <a:solidFill>
                  <a:schemeClr val="lt1"/>
                </a:solidFill>
                <a:latin typeface="+mn-lt"/>
                <a:ea typeface="+mn-ea"/>
                <a:cs typeface="+mn-cs"/>
              </a:rPr>
              <a:t>Bi-weekly Online Group Chat</a:t>
            </a:r>
            <a:endParaRPr lang="en-US" b="1" dirty="0"/>
          </a:p>
        </p:txBody>
      </p:sp>
      <p:sp>
        <p:nvSpPr>
          <p:cNvPr id="7" name="Oval 6">
            <a:extLst>
              <a:ext uri="{FF2B5EF4-FFF2-40B4-BE49-F238E27FC236}">
                <a16:creationId xmlns:a16="http://schemas.microsoft.com/office/drawing/2014/main" id="{E285B641-DCAE-4C5C-689D-EB6DED73BEE7}"/>
              </a:ext>
            </a:extLst>
          </p:cNvPr>
          <p:cNvSpPr/>
          <p:nvPr/>
        </p:nvSpPr>
        <p:spPr>
          <a:xfrm>
            <a:off x="3419958" y="4387725"/>
            <a:ext cx="3095142" cy="1546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1520">
              <a:spcAft>
                <a:spcPts val="600"/>
              </a:spcAft>
            </a:pPr>
            <a:r>
              <a:rPr lang="en-US" sz="1440" b="1" kern="1200">
                <a:solidFill>
                  <a:schemeClr val="lt1"/>
                </a:solidFill>
                <a:latin typeface="+mn-lt"/>
                <a:ea typeface="+mn-ea"/>
                <a:cs typeface="+mn-cs"/>
              </a:rPr>
              <a:t>Monthly Webinar</a:t>
            </a:r>
            <a:endParaRPr lang="en-US" b="1"/>
          </a:p>
        </p:txBody>
      </p:sp>
      <p:sp>
        <p:nvSpPr>
          <p:cNvPr id="8" name="Oval 7">
            <a:extLst>
              <a:ext uri="{FF2B5EF4-FFF2-40B4-BE49-F238E27FC236}">
                <a16:creationId xmlns:a16="http://schemas.microsoft.com/office/drawing/2014/main" id="{1A5DC4DC-0E7E-4DFD-877C-5BFE5C951B68}"/>
              </a:ext>
            </a:extLst>
          </p:cNvPr>
          <p:cNvSpPr/>
          <p:nvPr/>
        </p:nvSpPr>
        <p:spPr>
          <a:xfrm>
            <a:off x="1443038" y="2933307"/>
            <a:ext cx="2873516" cy="1301382"/>
          </a:xfrm>
          <a:prstGeom prst="ellipse">
            <a:avLst/>
          </a:prstGeom>
          <a:solidFill>
            <a:srgbClr val="4AA6C6"/>
          </a:solidFill>
          <a:ln w="12700" cap="flat" cmpd="sng" algn="ctr">
            <a:solidFill>
              <a:srgbClr val="4AA6C6">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31520">
              <a:spcAft>
                <a:spcPts val="600"/>
              </a:spcAft>
              <a:defRPr/>
            </a:pPr>
            <a:r>
              <a:rPr lang="en-US" sz="1440" b="1" kern="1200" dirty="0">
                <a:solidFill>
                  <a:srgbClr val="FFFFFF"/>
                </a:solidFill>
                <a:latin typeface="+mj-lt"/>
                <a:ea typeface="+mn-ea"/>
                <a:cs typeface="+mn-cs"/>
              </a:rPr>
              <a:t>Pre, mid and post surveys</a:t>
            </a:r>
            <a:endParaRPr kumimoji="0" lang="en-US" b="1" i="0" u="none" strike="noStrike" kern="1200" cap="none" spc="0" normalizeH="0" baseline="0" noProof="0" dirty="0">
              <a:ln>
                <a:noFill/>
              </a:ln>
              <a:solidFill>
                <a:srgbClr val="FFFFFF"/>
              </a:solidFill>
              <a:effectLst/>
              <a:uLnTx/>
              <a:uFillTx/>
              <a:latin typeface="+mj-lt"/>
              <a:ea typeface="+mn-ea"/>
              <a:cs typeface="+mn-cs"/>
            </a:endParaRPr>
          </a:p>
        </p:txBody>
      </p:sp>
      <p:pic>
        <p:nvPicPr>
          <p:cNvPr id="5" name="Picture 4" descr="A picture containing text&#10;&#10;Description automatically generated">
            <a:extLst>
              <a:ext uri="{FF2B5EF4-FFF2-40B4-BE49-F238E27FC236}">
                <a16:creationId xmlns:a16="http://schemas.microsoft.com/office/drawing/2014/main" id="{0AA6930F-723A-E5A8-E5E5-E97AAB216C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8277" y="6189490"/>
            <a:ext cx="2045537" cy="543868"/>
          </a:xfrm>
          <a:prstGeom prst="rect">
            <a:avLst/>
          </a:prstGeom>
        </p:spPr>
      </p:pic>
      <p:pic>
        <p:nvPicPr>
          <p:cNvPr id="9" name="Picture 8" descr="Logo, company name&#10;&#10;Description automatically generated">
            <a:extLst>
              <a:ext uri="{FF2B5EF4-FFF2-40B4-BE49-F238E27FC236}">
                <a16:creationId xmlns:a16="http://schemas.microsoft.com/office/drawing/2014/main" id="{9D3BD3D7-0675-68B8-178E-B49819B693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4433" y="6168424"/>
            <a:ext cx="1001826" cy="564934"/>
          </a:xfrm>
          <a:prstGeom prst="ellipse">
            <a:avLst/>
          </a:prstGeom>
          <a:ln>
            <a:noFill/>
          </a:ln>
          <a:effectLst>
            <a:softEdge rad="112500"/>
          </a:effectLst>
        </p:spPr>
      </p:pic>
    </p:spTree>
    <p:extLst>
      <p:ext uri="{BB962C8B-B14F-4D97-AF65-F5344CB8AC3E}">
        <p14:creationId xmlns:p14="http://schemas.microsoft.com/office/powerpoint/2010/main" val="3265659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7A00BDF4-7643-A942-A588-F24E4E09AA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60" name="Freeform 32">
              <a:extLst>
                <a:ext uri="{FF2B5EF4-FFF2-40B4-BE49-F238E27FC236}">
                  <a16:creationId xmlns:a16="http://schemas.microsoft.com/office/drawing/2014/main" id="{90B25A21-16B9-8D47-928B-2367A0B8C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34">
              <a:extLst>
                <a:ext uri="{FF2B5EF4-FFF2-40B4-BE49-F238E27FC236}">
                  <a16:creationId xmlns:a16="http://schemas.microsoft.com/office/drawing/2014/main" id="{E5E64190-3AC0-0A48-9917-5FAE935A8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47">
              <a:extLst>
                <a:ext uri="{FF2B5EF4-FFF2-40B4-BE49-F238E27FC236}">
                  <a16:creationId xmlns:a16="http://schemas.microsoft.com/office/drawing/2014/main" id="{AE71CDB8-B430-F14E-99C8-E6AAB8E21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48">
              <a:extLst>
                <a:ext uri="{FF2B5EF4-FFF2-40B4-BE49-F238E27FC236}">
                  <a16:creationId xmlns:a16="http://schemas.microsoft.com/office/drawing/2014/main" id="{DCA37B0A-FCCC-7642-B70D-56AD50049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2C8A43F4-AF24-3D89-2AD3-6DC90F6D718B}"/>
              </a:ext>
            </a:extLst>
          </p:cNvPr>
          <p:cNvSpPr>
            <a:spLocks noGrp="1"/>
          </p:cNvSpPr>
          <p:nvPr>
            <p:ph type="title"/>
          </p:nvPr>
        </p:nvSpPr>
        <p:spPr>
          <a:xfrm>
            <a:off x="5224243" y="770890"/>
            <a:ext cx="6400999" cy="1268984"/>
          </a:xfrm>
        </p:spPr>
        <p:txBody>
          <a:bodyPr>
            <a:normAutofit/>
          </a:bodyPr>
          <a:lstStyle/>
          <a:p>
            <a:pPr>
              <a:lnSpc>
                <a:spcPct val="90000"/>
              </a:lnSpc>
            </a:pPr>
            <a:r>
              <a:rPr lang="en-US">
                <a:latin typeface="Neue Haas Grotesk Text Pro"/>
                <a:cs typeface="Segoe UI"/>
              </a:rPr>
              <a:t>Digital Literacy Training (in-person)</a:t>
            </a:r>
            <a:r>
              <a:rPr lang="en-US" b="0">
                <a:latin typeface="Segoe UI"/>
                <a:cs typeface="Segoe UI"/>
              </a:rPr>
              <a:t> </a:t>
            </a:r>
          </a:p>
        </p:txBody>
      </p:sp>
      <p:sp>
        <p:nvSpPr>
          <p:cNvPr id="3" name="Content Placeholder 2">
            <a:extLst>
              <a:ext uri="{FF2B5EF4-FFF2-40B4-BE49-F238E27FC236}">
                <a16:creationId xmlns:a16="http://schemas.microsoft.com/office/drawing/2014/main" id="{4A0B4F65-63A5-E723-490B-43F4AF7E5D0E}"/>
              </a:ext>
            </a:extLst>
          </p:cNvPr>
          <p:cNvSpPr>
            <a:spLocks noGrp="1"/>
          </p:cNvSpPr>
          <p:nvPr>
            <p:ph idx="1"/>
          </p:nvPr>
        </p:nvSpPr>
        <p:spPr>
          <a:xfrm>
            <a:off x="5224243" y="2160016"/>
            <a:ext cx="6467013" cy="3312388"/>
          </a:xfrm>
        </p:spPr>
        <p:txBody>
          <a:bodyPr vert="horz" lIns="91440" tIns="45720" rIns="91440" bIns="45720" rtlCol="0" anchor="t">
            <a:normAutofit/>
          </a:bodyPr>
          <a:lstStyle/>
          <a:p>
            <a:pPr marL="0" indent="0">
              <a:lnSpc>
                <a:spcPct val="90000"/>
              </a:lnSpc>
              <a:buNone/>
            </a:pPr>
            <a:endParaRPr lang="en-US" sz="1400" b="1" dirty="0"/>
          </a:p>
          <a:p>
            <a:pPr marL="800100" lvl="1" indent="-342900">
              <a:lnSpc>
                <a:spcPct val="90000"/>
              </a:lnSpc>
              <a:buFont typeface="Wingdings" panose="020B0604020202020204" pitchFamily="34" charset="0"/>
              <a:buChar char="§"/>
            </a:pPr>
            <a:r>
              <a:rPr lang="en-US" sz="1600" dirty="0"/>
              <a:t>Performed need assessment while recruiting participants</a:t>
            </a:r>
          </a:p>
          <a:p>
            <a:pPr marL="800100" lvl="1" indent="-342900">
              <a:lnSpc>
                <a:spcPct val="90000"/>
              </a:lnSpc>
              <a:buFont typeface="Wingdings" panose="020B0604020202020204" pitchFamily="34" charset="0"/>
              <a:buChar char="§"/>
            </a:pPr>
            <a:r>
              <a:rPr lang="en-US" sz="1600" dirty="0"/>
              <a:t>Developed a curriculum for baseline digital literacy training </a:t>
            </a:r>
          </a:p>
          <a:p>
            <a:pPr marL="1257300" lvl="2" indent="-342900">
              <a:lnSpc>
                <a:spcPct val="90000"/>
              </a:lnSpc>
              <a:buFont typeface="Wingdings" panose="020B0604020202020204" pitchFamily="34" charset="0"/>
              <a:buChar char="§"/>
            </a:pPr>
            <a:r>
              <a:rPr lang="en-US" sz="1600" dirty="0"/>
              <a:t>The topics included how to use smart phones, video chat, Facebook/YouTube and other social media basics, how to access online resources, online shopping, banking and how to be safe on internet. </a:t>
            </a:r>
          </a:p>
          <a:p>
            <a:pPr marL="800100" lvl="1" indent="-342900">
              <a:lnSpc>
                <a:spcPct val="90000"/>
              </a:lnSpc>
              <a:buFont typeface="Wingdings" panose="020B0604020202020204" pitchFamily="34" charset="0"/>
              <a:buChar char="§"/>
            </a:pPr>
            <a:r>
              <a:rPr lang="en-US" sz="1600" dirty="0"/>
              <a:t>Free in-person bi-weekly group training for 2 hours</a:t>
            </a:r>
            <a:r>
              <a:rPr lang="en-US" sz="1600" b="1" dirty="0"/>
              <a:t> </a:t>
            </a:r>
            <a:r>
              <a:rPr lang="en-US" sz="1600" dirty="0"/>
              <a:t>for 4 months starting from March to June 2023 </a:t>
            </a:r>
          </a:p>
          <a:p>
            <a:pPr marL="457200" lvl="1" indent="0">
              <a:lnSpc>
                <a:spcPct val="90000"/>
              </a:lnSpc>
              <a:buNone/>
            </a:pPr>
            <a:endParaRPr lang="en-US" sz="1400" dirty="0"/>
          </a:p>
          <a:p>
            <a:pPr marL="457200" lvl="1" indent="0">
              <a:lnSpc>
                <a:spcPct val="90000"/>
              </a:lnSpc>
              <a:buNone/>
            </a:pPr>
            <a:endParaRPr lang="en-US" sz="1400" b="1" dirty="0"/>
          </a:p>
        </p:txBody>
      </p:sp>
      <p:pic>
        <p:nvPicPr>
          <p:cNvPr id="4" name="Picture 3" descr="No photo description available.">
            <a:extLst>
              <a:ext uri="{FF2B5EF4-FFF2-40B4-BE49-F238E27FC236}">
                <a16:creationId xmlns:a16="http://schemas.microsoft.com/office/drawing/2014/main" id="{E9B3953B-B3B3-21DF-B8E7-1F651FF3D109}"/>
              </a:ext>
            </a:extLst>
          </p:cNvPr>
          <p:cNvPicPr>
            <a:picLocks noChangeAspect="1"/>
          </p:cNvPicPr>
          <p:nvPr/>
        </p:nvPicPr>
        <p:blipFill rotWithShape="1">
          <a:blip r:embed="rId2"/>
          <a:srcRect l="8437" r="1015"/>
          <a:stretch/>
        </p:blipFill>
        <p:spPr>
          <a:xfrm>
            <a:off x="20" y="1"/>
            <a:ext cx="4657325" cy="6857999"/>
          </a:xfrm>
          <a:prstGeom prst="rect">
            <a:avLst/>
          </a:prstGeom>
          <a:ln>
            <a:noFill/>
          </a:ln>
          <a:effectLst>
            <a:softEdge rad="112500"/>
          </a:effectLst>
        </p:spPr>
      </p:pic>
      <p:cxnSp>
        <p:nvCxnSpPr>
          <p:cNvPr id="69" name="Straight Connector 68">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24243" y="6087110"/>
            <a:ext cx="640099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91045D61-BF2D-AAE1-A9F0-DDF60B34B5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1219" y="6134555"/>
            <a:ext cx="2155081" cy="572993"/>
          </a:xfrm>
          <a:prstGeom prst="rect">
            <a:avLst/>
          </a:prstGeom>
        </p:spPr>
      </p:pic>
      <p:pic>
        <p:nvPicPr>
          <p:cNvPr id="6" name="Picture 5" descr="Logo, company name&#10;&#10;Description automatically generated">
            <a:extLst>
              <a:ext uri="{FF2B5EF4-FFF2-40B4-BE49-F238E27FC236}">
                <a16:creationId xmlns:a16="http://schemas.microsoft.com/office/drawing/2014/main" id="{EFDB4542-2EFD-64D0-4DD2-FD12312910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3049" y="6134555"/>
            <a:ext cx="1001826" cy="564934"/>
          </a:xfrm>
          <a:prstGeom prst="ellipse">
            <a:avLst/>
          </a:prstGeom>
          <a:ln>
            <a:noFill/>
          </a:ln>
          <a:effectLst>
            <a:softEdge rad="112500"/>
          </a:effectLst>
        </p:spPr>
      </p:pic>
    </p:spTree>
    <p:extLst>
      <p:ext uri="{BB962C8B-B14F-4D97-AF65-F5344CB8AC3E}">
        <p14:creationId xmlns:p14="http://schemas.microsoft.com/office/powerpoint/2010/main" val="1937606263"/>
      </p:ext>
    </p:extLst>
  </p:cSld>
  <p:clrMapOvr>
    <a:masterClrMapping/>
  </p:clrMapOvr>
</p:sld>
</file>

<file path=ppt/theme/theme1.xml><?xml version="1.0" encoding="utf-8"?>
<a:theme xmlns:a="http://schemas.openxmlformats.org/drawingml/2006/main" name="PunchcardVTI">
  <a:themeElements>
    <a:clrScheme name="AnalogousFromDarkSeedRightStep">
      <a:dk1>
        <a:srgbClr val="000000"/>
      </a:dk1>
      <a:lt1>
        <a:srgbClr val="FFFFFF"/>
      </a:lt1>
      <a:dk2>
        <a:srgbClr val="29301B"/>
      </a:dk2>
      <a:lt2>
        <a:srgbClr val="F3F1F0"/>
      </a:lt2>
      <a:accent1>
        <a:srgbClr val="4AA6C6"/>
      </a:accent1>
      <a:accent2>
        <a:srgbClr val="3861B4"/>
      </a:accent2>
      <a:accent3>
        <a:srgbClr val="584EC7"/>
      </a:accent3>
      <a:accent4>
        <a:srgbClr val="7638B4"/>
      </a:accent4>
      <a:accent5>
        <a:srgbClr val="BC4AC6"/>
      </a:accent5>
      <a:accent6>
        <a:srgbClr val="B4388A"/>
      </a:accent6>
      <a:hlink>
        <a:srgbClr val="4E9C34"/>
      </a:hlink>
      <a:folHlink>
        <a:srgbClr val="7F7F7F"/>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TotalTime>
  <Words>866</Words>
  <Application>Microsoft Office PowerPoint</Application>
  <PresentationFormat>Widescreen</PresentationFormat>
  <Paragraphs>126</Paragraphs>
  <Slides>20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Neue Haas Grotesk Text Pro</vt:lpstr>
      <vt:lpstr>Segoe UI</vt:lpstr>
      <vt:lpstr>Wingdings</vt:lpstr>
      <vt:lpstr>PunchcardVTI</vt:lpstr>
      <vt:lpstr>Digital Literacy for South Asian Seniors: Experience with Bangladeshi Community</vt:lpstr>
      <vt:lpstr>Who we are?</vt:lpstr>
      <vt:lpstr>Digital Literacy for South Asian Seniors: Experience with Bangladeshi Community</vt:lpstr>
      <vt:lpstr>Setting the Context</vt:lpstr>
      <vt:lpstr>Primary Objectives </vt:lpstr>
      <vt:lpstr>Outreach Strategies</vt:lpstr>
      <vt:lpstr>Collaborators</vt:lpstr>
      <vt:lpstr>Project Outlines</vt:lpstr>
      <vt:lpstr>Digital Literacy Training (in-person) </vt:lpstr>
      <vt:lpstr>Online Group Chats</vt:lpstr>
      <vt:lpstr>Surveys</vt:lpstr>
      <vt:lpstr>Surveys Timeline</vt:lpstr>
      <vt:lpstr>Expected Outcomes</vt:lpstr>
      <vt:lpstr>Experiences with the Bangladeshi Seniors</vt:lpstr>
      <vt:lpstr>Experiences with the Bangladeshi Seniors</vt:lpstr>
      <vt:lpstr>Experiences with the Bangladeshi Seniors</vt:lpstr>
      <vt:lpstr>Challenges and Limitations</vt:lpstr>
      <vt:lpstr>Conclusion</vt:lpstr>
      <vt:lpstr>Acknowledgement</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Ruksana Shirin Rashid</dc:creator>
  <cp:lastModifiedBy>Ruksana Shirin Rashid</cp:lastModifiedBy>
  <cp:revision>120</cp:revision>
  <dcterms:created xsi:type="dcterms:W3CDTF">2022-09-13T23:55:51Z</dcterms:created>
  <dcterms:modified xsi:type="dcterms:W3CDTF">2023-10-05T19:42:00Z</dcterms:modified>
</cp:coreProperties>
</file>