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Lato Black" panose="020F0502020204030203" pitchFamily="34" charset="0"/>
      <p:bold r:id="rId33"/>
      <p:italic r:id="rId34"/>
      <p:boldItalic r:id="rId35"/>
    </p:embeddedFont>
    <p:embeddedFont>
      <p:font typeface="Proxima Nova" panose="02000506030000020004"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Roboto Black" panose="020F0502020204030204" pitchFamily="34" charset="0"/>
      <p:bold r:id="rId44"/>
      <p:italic r:id="rId45"/>
      <p:boldItalic r:id="rId46"/>
    </p:embeddedFont>
    <p:embeddedFont>
      <p:font typeface="Roboto Light"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AHgRavikpACfMEuizhSU1exsn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17"/>
    <p:restoredTop sz="89450"/>
  </p:normalViewPr>
  <p:slideViewPr>
    <p:cSldViewPr snapToGrid="0">
      <p:cViewPr varScale="1">
        <p:scale>
          <a:sx n="155" d="100"/>
          <a:sy n="155" d="100"/>
        </p:scale>
        <p:origin x="20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Marianne: 	Welcome to our presentation called, “Developing a Toolkit for Hybrid Instruction for Adult Newcomer Literacy Learners”</a:t>
            </a:r>
            <a:endParaRPr dirty="0"/>
          </a:p>
          <a:p>
            <a:pPr marL="0" lvl="0" indent="0" algn="l" rtl="0">
              <a:spcBef>
                <a:spcPts val="0"/>
              </a:spcBef>
              <a:spcAft>
                <a:spcPts val="0"/>
              </a:spcAft>
              <a:buNone/>
            </a:pPr>
            <a:r>
              <a:rPr lang="en-US" dirty="0"/>
              <a:t>	My name is Marianne Barker. (and I’m Paula </a:t>
            </a:r>
            <a:r>
              <a:rPr lang="en-US" dirty="0" err="1"/>
              <a:t>Sampang</a:t>
            </a:r>
            <a:r>
              <a:rPr lang="en-US" dirty="0"/>
              <a:t>). And we are part of a broader research team at an immigrant-serving organization here in Calgary called The Immigrant Education Society, or TIES. </a:t>
            </a:r>
            <a:endParaRPr dirty="0"/>
          </a:p>
          <a:p>
            <a:pPr marL="0" lvl="0" indent="457200" algn="l" rtl="0">
              <a:spcBef>
                <a:spcPts val="0"/>
              </a:spcBef>
              <a:spcAft>
                <a:spcPts val="0"/>
              </a:spcAft>
              <a:buNone/>
            </a:pPr>
            <a:r>
              <a:rPr lang="en-US" dirty="0"/>
              <a:t>	The purpose of our presentation today is to share about our process of developing a toolkit to support language teachers involved in educating literacy learners.</a:t>
            </a:r>
            <a:endParaRPr dirty="0"/>
          </a:p>
        </p:txBody>
      </p:sp>
      <p:sp>
        <p:nvSpPr>
          <p:cNvPr id="135" name="Google Shape;1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Marianne: 	The first example is that a clear goal emerged from the knowledge building stage, which was to support teachers in navigating hybrid teaching and learning. </a:t>
            </a:r>
            <a:endParaRPr dirty="0"/>
          </a:p>
          <a:p>
            <a:pPr marL="0" lvl="0" indent="0" algn="l" rtl="0">
              <a:spcBef>
                <a:spcPts val="0"/>
              </a:spcBef>
              <a:spcAft>
                <a:spcPts val="0"/>
              </a:spcAft>
              <a:buNone/>
            </a:pPr>
            <a:r>
              <a:rPr lang="en-US" dirty="0"/>
              <a:t>	One instructor said… [QUOTE]. Other quotes pointed to the need for teachers to manage tech and test new pedagogical approaches. </a:t>
            </a:r>
            <a:endParaRPr dirty="0"/>
          </a:p>
          <a:p>
            <a:pPr marL="0" lvl="0" indent="0" algn="l" rtl="0">
              <a:spcBef>
                <a:spcPts val="0"/>
              </a:spcBef>
              <a:spcAft>
                <a:spcPts val="0"/>
              </a:spcAft>
              <a:buNone/>
            </a:pPr>
            <a:r>
              <a:rPr lang="en-US" dirty="0"/>
              <a:t>	From these conversations, the advisory group fleshed out key considerations that led to the development of a conceptual framework, which you can see in the first screen shot. </a:t>
            </a:r>
            <a:br>
              <a:rPr lang="en-US" dirty="0"/>
            </a:br>
            <a:r>
              <a:rPr lang="en-US" dirty="0"/>
              <a:t>	This conceptual framework is included near the start of the toolkit to give teachers an overview of considerations regarding access, resources, and pedagogy for successful online learning.</a:t>
            </a:r>
            <a:endParaRPr dirty="0"/>
          </a:p>
          <a:p>
            <a:pPr marL="914400" lvl="0" indent="0" algn="l" rtl="0">
              <a:spcBef>
                <a:spcPts val="0"/>
              </a:spcBef>
              <a:spcAft>
                <a:spcPts val="0"/>
              </a:spcAft>
              <a:buNone/>
            </a:pPr>
            <a:r>
              <a:rPr lang="en-US" dirty="0"/>
              <a:t>And as you can see in screenshot 2, we included resources like teacher checklists to further support teachers as they move to online spaces.</a:t>
            </a:r>
            <a:endParaRPr dirty="0"/>
          </a:p>
          <a:p>
            <a:pPr marL="0" lvl="0" indent="0" algn="l" rtl="0">
              <a:spcBef>
                <a:spcPts val="0"/>
              </a:spcBef>
              <a:spcAft>
                <a:spcPts val="0"/>
              </a:spcAft>
              <a:buNone/>
            </a:pPr>
            <a:endParaRPr dirty="0"/>
          </a:p>
        </p:txBody>
      </p:sp>
      <p:sp>
        <p:nvSpPr>
          <p:cNvPr id="243" name="Google Shape;24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Marianne: 	Another example of a theme emerging from the advisory group meetings was that the needs of Literacy Learners are poorly understood. </a:t>
            </a:r>
          </a:p>
          <a:p>
            <a:pPr marL="0" lvl="0" indent="0" algn="l" rtl="0">
              <a:spcBef>
                <a:spcPts val="0"/>
              </a:spcBef>
              <a:spcAft>
                <a:spcPts val="0"/>
              </a:spcAft>
              <a:buNone/>
            </a:pPr>
            <a:r>
              <a:rPr lang="en-US" dirty="0"/>
              <a:t>	Instructors said [QUOTE] and [QUOTE] </a:t>
            </a:r>
          </a:p>
          <a:p>
            <a:pPr marL="0" lvl="0" indent="0" algn="l" rtl="0">
              <a:spcBef>
                <a:spcPts val="0"/>
              </a:spcBef>
              <a:spcAft>
                <a:spcPts val="0"/>
              </a:spcAft>
              <a:buNone/>
            </a:pPr>
            <a:r>
              <a:rPr lang="en-US" dirty="0"/>
              <a:t>	As this was unpacked in the advisory group, teachers discussed how literacy learners are often u</a:t>
            </a:r>
            <a:r>
              <a:rPr lang="en-US" sz="1200" dirty="0"/>
              <a:t>nfamiliar with classroom norms, need routine, lack study skills, lack digital literacy skills.</a:t>
            </a:r>
          </a:p>
          <a:p>
            <a:pPr marL="0" lvl="0" indent="0" algn="l" rtl="0">
              <a:spcBef>
                <a:spcPts val="0"/>
              </a:spcBef>
              <a:spcAft>
                <a:spcPts val="0"/>
              </a:spcAft>
              <a:buNone/>
            </a:pPr>
            <a:r>
              <a:rPr lang="en-US" sz="1200" dirty="0"/>
              <a:t>	</a:t>
            </a:r>
            <a:r>
              <a:rPr lang="en-US" dirty="0"/>
              <a:t>To address these concerns, in our toolkit development, you can see that in screenshot 1, we included some information about who literacy learners are, and in screenshot 2, you see a resource we developed called the 			Personal Hybrid Learning Plan to help teachers build students’ study habits and increase their familiarity with classroom routines and expectations.</a:t>
            </a:r>
            <a:endParaRPr dirty="0"/>
          </a:p>
        </p:txBody>
      </p:sp>
      <p:sp>
        <p:nvSpPr>
          <p:cNvPr id="258" name="Google Shape;25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Marianne: 		A number of other topics were discussed, including: privacy, setting up the classroom for hybrid learners, challenges of hybrid learning, digital needs of literacy students, and fostering interaction in digital spaces.</a:t>
            </a:r>
            <a:endParaRPr/>
          </a:p>
          <a:p>
            <a:pPr marL="914400" lvl="0" indent="457200" algn="l" rtl="0">
              <a:spcBef>
                <a:spcPts val="0"/>
              </a:spcBef>
              <a:spcAft>
                <a:spcPts val="0"/>
              </a:spcAft>
              <a:buNone/>
            </a:pPr>
            <a:r>
              <a:rPr lang="en-US"/>
              <a:t>These discussions informed our creation of  our first version of the toolkit, and you can see here our front cover and ToC.</a:t>
            </a:r>
            <a:endParaRPr/>
          </a:p>
          <a:p>
            <a:pPr marL="914400" lvl="0" indent="457200" algn="l" rtl="0">
              <a:spcBef>
                <a:spcPts val="0"/>
              </a:spcBef>
              <a:spcAft>
                <a:spcPts val="0"/>
              </a:spcAft>
              <a:buNone/>
            </a:pPr>
            <a:r>
              <a:rPr lang="en-US"/>
              <a:t>Once we had developed our first version of the toolkit, we moved on to piloting the toolkit.</a:t>
            </a:r>
            <a:endParaRPr/>
          </a:p>
        </p:txBody>
      </p:sp>
      <p:sp>
        <p:nvSpPr>
          <p:cNvPr id="273" name="Google Shape;2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7094dbb47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7094dbb47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Paula: 		Once again stage 3 included piloting the toolkit among local and national educators and then refining the toolkit based on their feedback</a:t>
            </a:r>
            <a:endParaRPr/>
          </a:p>
          <a:p>
            <a:pPr marL="0" lvl="0" indent="0" algn="l" rtl="0">
              <a:spcBef>
                <a:spcPts val="0"/>
              </a:spcBef>
              <a:spcAft>
                <a:spcPts val="0"/>
              </a:spcAft>
              <a:buNone/>
            </a:pPr>
            <a:endParaRPr/>
          </a:p>
          <a:p>
            <a:pPr marL="457200" lvl="0" indent="457200" algn="l" rtl="0">
              <a:spcBef>
                <a:spcPts val="0"/>
              </a:spcBef>
              <a:spcAft>
                <a:spcPts val="0"/>
              </a:spcAft>
              <a:buNone/>
            </a:pPr>
            <a:r>
              <a:rPr lang="en-US"/>
              <a:t>We received a lot of positive feedback, but the following slides are examples of how we incorporated their constructive feedback into the toolkit</a:t>
            </a:r>
            <a:endParaRPr/>
          </a:p>
        </p:txBody>
      </p:sp>
      <p:sp>
        <p:nvSpPr>
          <p:cNvPr id="282" name="Google Shape;282;g287094dbb47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Paula: 		The first theme that emerged from the feedback was the need to include more practical activities and resources</a:t>
            </a:r>
            <a:endParaRPr/>
          </a:p>
          <a:p>
            <a:pPr marL="0" lvl="0" indent="0" algn="l" rtl="0">
              <a:spcBef>
                <a:spcPts val="0"/>
              </a:spcBef>
              <a:spcAft>
                <a:spcPts val="0"/>
              </a:spcAft>
              <a:buNone/>
            </a:pPr>
            <a:endParaRPr/>
          </a:p>
          <a:p>
            <a:pPr marL="457200" lvl="0" indent="457200" algn="l" rtl="0">
              <a:spcBef>
                <a:spcPts val="0"/>
              </a:spcBef>
              <a:spcAft>
                <a:spcPts val="0"/>
              </a:spcAft>
              <a:buNone/>
            </a:pPr>
            <a:r>
              <a:rPr lang="en-US"/>
              <a:t>Regarding the toolkit, one instructor said…, for some teachers, the toolkit was just not practical enough. </a:t>
            </a:r>
            <a:endParaRPr/>
          </a:p>
          <a:p>
            <a:pPr marL="0" lvl="0" indent="0" algn="l" rtl="0">
              <a:spcBef>
                <a:spcPts val="0"/>
              </a:spcBef>
              <a:spcAft>
                <a:spcPts val="0"/>
              </a:spcAft>
              <a:buNone/>
            </a:pPr>
            <a:endParaRPr/>
          </a:p>
          <a:p>
            <a:pPr marL="457200" lvl="0" indent="457200" algn="l" rtl="0">
              <a:spcBef>
                <a:spcPts val="0"/>
              </a:spcBef>
              <a:spcAft>
                <a:spcPts val="0"/>
              </a:spcAft>
              <a:buNone/>
            </a:pPr>
            <a:r>
              <a:rPr lang="en-US"/>
              <a:t>To address this we added 6 more pages of practical resources for hybrid teaching including an Idea bank to engage remote and in-person students</a:t>
            </a:r>
            <a:endParaRPr/>
          </a:p>
        </p:txBody>
      </p:sp>
      <p:sp>
        <p:nvSpPr>
          <p:cNvPr id="289" name="Google Shape;28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Paula: 		The second theme that emerged was the need to reframe the scope: who is this toolkit for?</a:t>
            </a:r>
            <a:endParaRPr/>
          </a:p>
          <a:p>
            <a:pPr marL="0" lvl="0" indent="0" algn="l" rtl="0">
              <a:spcBef>
                <a:spcPts val="0"/>
              </a:spcBef>
              <a:spcAft>
                <a:spcPts val="0"/>
              </a:spcAft>
              <a:buNone/>
            </a:pPr>
            <a:endParaRPr/>
          </a:p>
          <a:p>
            <a:pPr marL="457200" lvl="0" indent="457200" algn="l" rtl="0">
              <a:spcBef>
                <a:spcPts val="0"/>
              </a:spcBef>
              <a:spcAft>
                <a:spcPts val="0"/>
              </a:spcAft>
              <a:buNone/>
            </a:pPr>
            <a:r>
              <a:rPr lang="en-US"/>
              <a:t>Read quote</a:t>
            </a:r>
            <a:endParaRPr/>
          </a:p>
          <a:p>
            <a:pPr marL="0" lvl="0" indent="0" algn="l" rtl="0">
              <a:spcBef>
                <a:spcPts val="0"/>
              </a:spcBef>
              <a:spcAft>
                <a:spcPts val="0"/>
              </a:spcAft>
              <a:buNone/>
            </a:pPr>
            <a:endParaRPr/>
          </a:p>
          <a:p>
            <a:pPr marL="914400" lvl="0" indent="0" algn="l" rtl="0">
              <a:spcBef>
                <a:spcPts val="0"/>
              </a:spcBef>
              <a:spcAft>
                <a:spcPts val="0"/>
              </a:spcAft>
              <a:buNone/>
            </a:pPr>
            <a:r>
              <a:rPr lang="en-US"/>
              <a:t>we contemplated removing the focus on lower levels altogether and just focusing on higher levels of literacy who are ‘ready’ to go to hybrid formats... but another discussion that surfaced through our piloting focus groups centered on EQUITY. Providing hybrid learning is providing equitable access to education. So we decided to include lower literacy learners in our toolkit as much as possible.</a:t>
            </a:r>
            <a:endParaRPr/>
          </a:p>
          <a:p>
            <a:pPr marL="0" lvl="0" indent="0" algn="l" rtl="0">
              <a:spcBef>
                <a:spcPts val="0"/>
              </a:spcBef>
              <a:spcAft>
                <a:spcPts val="0"/>
              </a:spcAft>
              <a:buNone/>
            </a:pPr>
            <a:endParaRPr/>
          </a:p>
          <a:p>
            <a:pPr marL="457200" lvl="0" indent="457200" algn="l" rtl="0">
              <a:spcBef>
                <a:spcPts val="0"/>
              </a:spcBef>
              <a:spcAft>
                <a:spcPts val="0"/>
              </a:spcAft>
              <a:buNone/>
            </a:pPr>
            <a:r>
              <a:rPr lang="en-US"/>
              <a:t>Screenshot 1: shows how we restructured the content of our toolkit to reflect our growing understanding of the differences between literacy levels.</a:t>
            </a:r>
            <a:endParaRPr/>
          </a:p>
          <a:p>
            <a:pPr marL="457200" lvl="0" indent="457200" algn="l" rtl="0">
              <a:spcBef>
                <a:spcPts val="0"/>
              </a:spcBef>
              <a:spcAft>
                <a:spcPts val="0"/>
              </a:spcAft>
              <a:buNone/>
            </a:pPr>
            <a:r>
              <a:rPr lang="en-US"/>
              <a:t>Screenshot 2: shows a page we added to help foundation teachers find content in the toolkit thats dedicated to them. </a:t>
            </a:r>
            <a:endParaRPr/>
          </a:p>
          <a:p>
            <a:pPr marL="0" lvl="0" indent="0" algn="l" rtl="0">
              <a:spcBef>
                <a:spcPts val="0"/>
              </a:spcBef>
              <a:spcAft>
                <a:spcPts val="0"/>
              </a:spcAft>
              <a:buNone/>
            </a:pPr>
            <a:endParaRPr/>
          </a:p>
          <a:p>
            <a:pPr marL="0" lvl="0" indent="0" algn="l" rtl="0">
              <a:lnSpc>
                <a:spcPct val="90000"/>
              </a:lnSpc>
              <a:spcBef>
                <a:spcPts val="0"/>
              </a:spcBef>
              <a:spcAft>
                <a:spcPts val="0"/>
              </a:spcAft>
              <a:buClr>
                <a:schemeClr val="dk1"/>
              </a:buClr>
              <a:buSzPts val="2400"/>
              <a:buFont typeface="Arial"/>
              <a:buNone/>
            </a:pPr>
            <a:endParaRPr sz="100"/>
          </a:p>
        </p:txBody>
      </p:sp>
      <p:sp>
        <p:nvSpPr>
          <p:cNvPr id="307" name="Google Shape;3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rgbClr val="000000"/>
                </a:solidFill>
                <a:latin typeface="Arial"/>
                <a:ea typeface="Arial"/>
                <a:cs typeface="Arial"/>
                <a:sym typeface="Arial"/>
              </a:rPr>
              <a:t>Marianne:		Before we close, I’ll take brief moment to point out the outcomes and next steps for our project, which is in its final year.</a:t>
            </a:r>
            <a:endParaRPr>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a:solidFill>
                  <a:srgbClr val="000000"/>
                </a:solidFill>
                <a:latin typeface="Arial"/>
                <a:ea typeface="Arial"/>
                <a:cs typeface="Arial"/>
                <a:sym typeface="Arial"/>
              </a:rPr>
              <a:t>			In summary, we have developed a 57 page toolkit with a dynamic and infographic design, containing teacher-informed resources, ideas, and strategies for supporting literacy students in online spaces.</a:t>
            </a:r>
            <a:endParaRPr>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a:solidFill>
                  <a:srgbClr val="000000"/>
                </a:solidFill>
                <a:latin typeface="Arial"/>
                <a:ea typeface="Arial"/>
                <a:cs typeface="Arial"/>
                <a:sym typeface="Arial"/>
              </a:rPr>
              <a:t>			So far, teachers are satisfied with the toolkit, and all of our piloters have deemed… </a:t>
            </a:r>
            <a:endParaRPr>
              <a:solidFill>
                <a:srgbClr val="000000"/>
              </a:solidFill>
              <a:latin typeface="Arial"/>
              <a:ea typeface="Arial"/>
              <a:cs typeface="Arial"/>
              <a:sym typeface="Arial"/>
            </a:endParaRPr>
          </a:p>
          <a:p>
            <a:pPr marL="1371600" marR="0" lvl="0" indent="0" algn="l" rtl="0">
              <a:lnSpc>
                <a:spcPct val="100000"/>
              </a:lnSpc>
              <a:spcBef>
                <a:spcPts val="0"/>
              </a:spcBef>
              <a:spcAft>
                <a:spcPts val="0"/>
              </a:spcAft>
              <a:buNone/>
            </a:pPr>
            <a:r>
              <a:rPr lang="en-US">
                <a:solidFill>
                  <a:srgbClr val="000000"/>
                </a:solidFill>
                <a:latin typeface="Arial"/>
                <a:ea typeface="Arial"/>
                <a:cs typeface="Arial"/>
                <a:sym typeface="Arial"/>
              </a:rPr>
              <a:t>As far as next steps go, we will be disseminating the final version of our toolkit widely across Canada.</a:t>
            </a:r>
            <a:endParaRP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D3D3D"/>
              </a:buClr>
              <a:buSzPts val="1200"/>
              <a:buFont typeface="Proxima Nova"/>
              <a:buNone/>
            </a:pPr>
            <a:r>
              <a:rPr lang="en-US" dirty="0">
                <a:solidFill>
                  <a:srgbClr val="3D3D3D"/>
                </a:solidFill>
                <a:latin typeface="Proxima Nova"/>
                <a:ea typeface="Proxima Nova"/>
                <a:cs typeface="Proxima Nova"/>
                <a:sym typeface="Proxima Nova"/>
              </a:rPr>
              <a:t>Marianne: 	Before we get into it, I want to </a:t>
            </a:r>
            <a:r>
              <a:rPr lang="en-US" b="0" i="0" dirty="0">
                <a:solidFill>
                  <a:srgbClr val="3D3D3D"/>
                </a:solidFill>
                <a:latin typeface="Proxima Nova"/>
                <a:ea typeface="Proxima Nova"/>
                <a:cs typeface="Proxima Nova"/>
                <a:sym typeface="Proxima Nova"/>
              </a:rPr>
              <a:t>acknowledge the traditional territories of the peoples of Treaty 7, which include the Blackfoot Confederacy</a:t>
            </a:r>
            <a:r>
              <a:rPr lang="en-US" dirty="0">
                <a:solidFill>
                  <a:srgbClr val="3D3D3D"/>
                </a:solidFill>
                <a:latin typeface="Proxima Nova"/>
                <a:ea typeface="Proxima Nova"/>
                <a:cs typeface="Proxima Nova"/>
                <a:sym typeface="Proxima Nova"/>
              </a:rPr>
              <a:t>, </a:t>
            </a:r>
            <a:r>
              <a:rPr lang="en-US" b="0" i="0" dirty="0">
                <a:solidFill>
                  <a:srgbClr val="3D3D3D"/>
                </a:solidFill>
                <a:latin typeface="Proxima Nova"/>
                <a:ea typeface="Proxima Nova"/>
                <a:cs typeface="Proxima Nova"/>
                <a:sym typeface="Proxima Nova"/>
              </a:rPr>
              <a:t>the Tsuut’ina First Nation, and the Stoney </a:t>
            </a:r>
            <a:r>
              <a:rPr lang="en-US" b="0" i="0" dirty="0" err="1">
                <a:solidFill>
                  <a:srgbClr val="3D3D3D"/>
                </a:solidFill>
                <a:latin typeface="Proxima Nova"/>
                <a:ea typeface="Proxima Nova"/>
                <a:cs typeface="Proxima Nova"/>
                <a:sym typeface="Proxima Nova"/>
              </a:rPr>
              <a:t>Nakoda</a:t>
            </a:r>
            <a:r>
              <a:rPr lang="en-US" dirty="0">
                <a:solidFill>
                  <a:srgbClr val="3D3D3D"/>
                </a:solidFill>
                <a:latin typeface="Proxima Nova"/>
                <a:ea typeface="Proxima Nova"/>
                <a:cs typeface="Proxima Nova"/>
                <a:sym typeface="Proxima Nova"/>
              </a:rPr>
              <a:t>. </a:t>
            </a:r>
            <a:endParaRPr dirty="0">
              <a:solidFill>
                <a:srgbClr val="3D3D3D"/>
              </a:solidFill>
              <a:latin typeface="Proxima Nova"/>
              <a:ea typeface="Proxima Nova"/>
              <a:cs typeface="Proxima Nova"/>
              <a:sym typeface="Proxima Nova"/>
            </a:endParaRPr>
          </a:p>
          <a:p>
            <a:pPr marL="914400" marR="0" lvl="0" indent="0" algn="l" rtl="0">
              <a:lnSpc>
                <a:spcPct val="100000"/>
              </a:lnSpc>
              <a:spcBef>
                <a:spcPts val="0"/>
              </a:spcBef>
              <a:spcAft>
                <a:spcPts val="0"/>
              </a:spcAft>
              <a:buClr>
                <a:srgbClr val="3D3D3D"/>
              </a:buClr>
              <a:buSzPts val="1200"/>
              <a:buFont typeface="Proxima Nova"/>
              <a:buNone/>
            </a:pPr>
            <a:r>
              <a:rPr lang="en-US" b="0" i="0" dirty="0">
                <a:solidFill>
                  <a:srgbClr val="3D3D3D"/>
                </a:solidFill>
                <a:latin typeface="Proxima Nova"/>
                <a:ea typeface="Proxima Nova"/>
                <a:cs typeface="Proxima Nova"/>
                <a:sym typeface="Proxima Nova"/>
              </a:rPr>
              <a:t>In doing research with immigrants, it’s important to remember that we are all settlers on this land, and we have a role to play in recognize and reconcile the systemic injustices faced by Indigenous communities in Canada.</a:t>
            </a:r>
            <a:endParaRPr b="0" i="0" dirty="0"/>
          </a:p>
        </p:txBody>
      </p:sp>
      <p:sp>
        <p:nvSpPr>
          <p:cNvPr id="145" name="Google Shape;14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Marianne: 	As I mentioned, Paula and I are part of a broader research group working on a 3 year project. You see our TIES contributors on the left (all of us are in the room today). Our organization partnered with researchers at the University of Michigan and UBC, and our research was conducted in the context of both TIES and the Edmonton Catholic District School Board.</a:t>
            </a:r>
            <a:endParaRPr/>
          </a:p>
        </p:txBody>
      </p:sp>
      <p:sp>
        <p:nvSpPr>
          <p:cNvPr id="154" name="Google Shape;15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Marianne: 	Our project focuses on online learning formats for Eng language learners.</a:t>
            </a: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		The Covid-19 pandemic pushed teachers and learners to online spaces with little warning.</a:t>
            </a: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		Although abrupt, educators adapted and we have come to see benefits of online learning for ESL students, especially immigrants. </a:t>
            </a: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		Online learning increases accessibility to language classrooms for students who have barriers to attending in person, such as childcare needs or health issues.</a:t>
            </a: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		Beyond that, learning how to navigate technology in our increasingly digital world has become a necessity.</a:t>
            </a:r>
            <a:endParaRPr>
              <a:latin typeface="Arial"/>
              <a:ea typeface="Arial"/>
              <a:cs typeface="Arial"/>
              <a:sym typeface="Arial"/>
            </a:endParaRPr>
          </a:p>
        </p:txBody>
      </p:sp>
      <p:sp>
        <p:nvSpPr>
          <p:cNvPr id="173" name="Google Shape;1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Calibri"/>
              <a:buNone/>
            </a:pPr>
            <a:r>
              <a:rPr lang="en-US"/>
              <a:t>Marianne:	However, there is a particular group of learners who have faced the most challenges in moving to online learning formats, and that is Literacy Learners. </a:t>
            </a:r>
            <a:endParaRPr/>
          </a:p>
          <a:p>
            <a:pPr marL="228600" lvl="0" indent="-152400" algn="l" rtl="0">
              <a:spcBef>
                <a:spcPts val="0"/>
              </a:spcBef>
              <a:spcAft>
                <a:spcPts val="0"/>
              </a:spcAft>
              <a:buClr>
                <a:schemeClr val="dk1"/>
              </a:buClr>
              <a:buSzPts val="1200"/>
              <a:buFont typeface="Calibri"/>
              <a:buNone/>
            </a:pPr>
            <a:r>
              <a:rPr lang="en-US"/>
              <a:t>			Literacy learners have limited formal education, limited literacy skills in their first language, as well as limited numeracy and digital literacy skills. </a:t>
            </a:r>
            <a:endParaRPr/>
          </a:p>
          <a:p>
            <a:pPr marL="228600" lvl="0" indent="-152400" algn="l" rtl="0">
              <a:spcBef>
                <a:spcPts val="0"/>
              </a:spcBef>
              <a:spcAft>
                <a:spcPts val="0"/>
              </a:spcAft>
              <a:buClr>
                <a:schemeClr val="dk1"/>
              </a:buClr>
              <a:buSzPts val="1200"/>
              <a:buFont typeface="Calibri"/>
              <a:buNone/>
            </a:pPr>
            <a:r>
              <a:rPr lang="en-US"/>
              <a:t>			They also tend to be unfamiliar with technology and struggle to navigate digital spaces. </a:t>
            </a:r>
            <a:endParaRPr/>
          </a:p>
          <a:p>
            <a:pPr marL="228600" lvl="0" indent="-152400" algn="l" rtl="0">
              <a:spcBef>
                <a:spcPts val="0"/>
              </a:spcBef>
              <a:spcAft>
                <a:spcPts val="0"/>
              </a:spcAft>
              <a:buClr>
                <a:schemeClr val="dk1"/>
              </a:buClr>
              <a:buSzPts val="1200"/>
              <a:buFont typeface="Calibri"/>
              <a:buNone/>
            </a:pPr>
            <a:r>
              <a:rPr lang="en-US"/>
              <a:t>			On top of that, few practitioner resources exist to support educators in helping literacy learners to gain access and familiarity to remote and hybrid classes. </a:t>
            </a:r>
            <a:endParaRPr/>
          </a:p>
          <a:p>
            <a:pPr marL="228600" lvl="0" indent="-152400" algn="l" rtl="0">
              <a:spcBef>
                <a:spcPts val="0"/>
              </a:spcBef>
              <a:spcAft>
                <a:spcPts val="0"/>
              </a:spcAft>
              <a:buClr>
                <a:schemeClr val="dk1"/>
              </a:buClr>
              <a:buSzPts val="1200"/>
              <a:buFont typeface="Calibri"/>
              <a:buNone/>
            </a:pPr>
            <a:endParaRPr/>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Calibri"/>
              <a:buNone/>
            </a:pPr>
            <a:r>
              <a:rPr lang="en-US" dirty="0"/>
              <a:t>Paula: 	  To address this gap, our research used a qualitative participatory research design that collaborated with language teachers to develop a toolkit to support literacy learners in online spaces</a:t>
            </a:r>
            <a:endParaRPr dirty="0"/>
          </a:p>
          <a:p>
            <a:pPr marL="1143000" lvl="0" indent="-152400" algn="l" rtl="0">
              <a:spcBef>
                <a:spcPts val="0"/>
              </a:spcBef>
              <a:spcAft>
                <a:spcPts val="0"/>
              </a:spcAft>
              <a:buClr>
                <a:schemeClr val="dk1"/>
              </a:buClr>
              <a:buSzPts val="1200"/>
              <a:buFont typeface="Calibri"/>
              <a:buNone/>
            </a:pPr>
            <a:r>
              <a:rPr lang="en-US" dirty="0"/>
              <a:t>The purpose of this presentation is to explain our process in creating this toolkit. </a:t>
            </a:r>
            <a:endParaRPr dirty="0"/>
          </a:p>
        </p:txBody>
      </p:sp>
      <p:sp>
        <p:nvSpPr>
          <p:cNvPr id="195" name="Google Shape;1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Paula: 		A Participatory approach is….In our case, the stakeholders we partnered with were LINC teachers and admins in our organization whom we had existing partnerships with. </a:t>
            </a:r>
            <a:endParaRPr/>
          </a:p>
          <a:p>
            <a:pPr marL="457200" lvl="0" indent="457200" algn="l" rtl="0">
              <a:spcBef>
                <a:spcPts val="0"/>
              </a:spcBef>
              <a:spcAft>
                <a:spcPts val="0"/>
              </a:spcAft>
              <a:buNone/>
            </a:pPr>
            <a:r>
              <a:rPr lang="en-US"/>
              <a:t>This study is participatory in the way the problem was voiced by teachers within our organization.</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US"/>
              <a:t>A Participatory approach is action oriented, it seeks practical, participant-led solutions. in our research, our practical solution was to develop a toolkit of resources, information, and ideas that could be used in literacy classes.</a:t>
            </a:r>
            <a:endParaRPr/>
          </a:p>
          <a:p>
            <a:pPr marL="457200" lvl="0" indent="457200" algn="l" rtl="0">
              <a:spcBef>
                <a:spcPts val="0"/>
              </a:spcBef>
              <a:spcAft>
                <a:spcPts val="0"/>
              </a:spcAft>
              <a:buNone/>
            </a:pPr>
            <a:endParaRPr/>
          </a:p>
          <a:p>
            <a:pPr marL="457200" lvl="0" indent="457200" algn="l" rtl="0">
              <a:spcBef>
                <a:spcPts val="0"/>
              </a:spcBef>
              <a:spcAft>
                <a:spcPts val="0"/>
              </a:spcAft>
              <a:buNone/>
            </a:pPr>
            <a:r>
              <a:rPr lang="en-US"/>
              <a:t>A Participatory approach is also reflective and iterative which is demonstrated in our research design</a:t>
            </a:r>
            <a:endParaRPr/>
          </a:p>
          <a:p>
            <a:pPr marL="0" lvl="0" indent="0" algn="l" rtl="0">
              <a:spcBef>
                <a:spcPts val="0"/>
              </a:spcBef>
              <a:spcAft>
                <a:spcPts val="0"/>
              </a:spcAft>
              <a:buNone/>
            </a:pPr>
            <a:endParaRPr/>
          </a:p>
        </p:txBody>
      </p:sp>
      <p:sp>
        <p:nvSpPr>
          <p:cNvPr id="207" name="Google Shape;2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Paula: </a:t>
            </a:r>
            <a:endParaRPr/>
          </a:p>
          <a:p>
            <a:pPr marL="228600" lvl="0" indent="-152400" algn="l" rtl="0">
              <a:spcBef>
                <a:spcPts val="0"/>
              </a:spcBef>
              <a:spcAft>
                <a:spcPts val="0"/>
              </a:spcAft>
              <a:buClr>
                <a:schemeClr val="dk1"/>
              </a:buClr>
              <a:buSzPts val="1200"/>
              <a:buFont typeface="Calibri"/>
              <a:buNone/>
            </a:pPr>
            <a:r>
              <a:rPr lang="en-US"/>
              <a:t>consists of 25 meetings with an advisory group to discuss literacy students needs. </a:t>
            </a:r>
            <a:endParaRPr/>
          </a:p>
          <a:p>
            <a:pPr marL="0" lvl="0" indent="0" algn="l" rtl="0">
              <a:spcBef>
                <a:spcPts val="0"/>
              </a:spcBef>
              <a:spcAft>
                <a:spcPts val="0"/>
              </a:spcAft>
              <a:buNone/>
            </a:pPr>
            <a:endParaRPr/>
          </a:p>
        </p:txBody>
      </p:sp>
      <p:sp>
        <p:nvSpPr>
          <p:cNvPr id="217" name="Google Shape;21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7094dbb47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7094dbb47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Marianne: 	So, as Paula mentioned, in stages 1-2, we listened to literacy educators to determine their needs, and then we developed the toolkit accordingly. </a:t>
            </a:r>
            <a:endParaRPr dirty="0"/>
          </a:p>
          <a:p>
            <a:pPr marL="457200" lvl="0" indent="457200" algn="l" rtl="0">
              <a:spcBef>
                <a:spcPts val="0"/>
              </a:spcBef>
              <a:spcAft>
                <a:spcPts val="0"/>
              </a:spcAft>
              <a:buNone/>
            </a:pPr>
            <a:r>
              <a:rPr lang="en-US" dirty="0"/>
              <a:t>I would like to share a couple examples of how the data we gathered in stage 1 led to the development of the toolkit.</a:t>
            </a:r>
            <a:endParaRPr dirty="0"/>
          </a:p>
        </p:txBody>
      </p:sp>
      <p:sp>
        <p:nvSpPr>
          <p:cNvPr id="236" name="Google Shape;236;g287094dbb47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hyperlink" Target="mailto:reception@welcomeimmigrants-calgary.ca"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rgbClr val="A91F2D"/>
              </a:buClr>
              <a:buSzPts val="5400"/>
              <a:buFont typeface="Roboto Black"/>
              <a:buNone/>
              <a:defRPr sz="5400" b="1" i="0">
                <a:solidFill>
                  <a:srgbClr val="A91F2D"/>
                </a:solidFill>
                <a:latin typeface="Roboto Black"/>
                <a:ea typeface="Roboto Black"/>
                <a:cs typeface="Roboto Black"/>
                <a:sym typeface="Robo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424553"/>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dk1"/>
              </a:buClr>
              <a:buSzPts val="2400"/>
              <a:buNone/>
              <a:defRPr sz="2400" b="0" i="0">
                <a:solidFill>
                  <a:schemeClr val="dk1"/>
                </a:solidFill>
                <a:latin typeface="Roboto"/>
                <a:ea typeface="Roboto"/>
                <a:cs typeface="Roboto"/>
                <a:sym typeface="Robot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9"/>
          <p:cNvPicPr preferRelativeResize="0"/>
          <p:nvPr/>
        </p:nvPicPr>
        <p:blipFill rotWithShape="1">
          <a:blip r:embed="rId2">
            <a:alphaModFix/>
          </a:blip>
          <a:srcRect/>
          <a:stretch/>
        </p:blipFill>
        <p:spPr>
          <a:xfrm>
            <a:off x="7299569" y="605736"/>
            <a:ext cx="3368430" cy="812998"/>
          </a:xfrm>
          <a:prstGeom prst="rect">
            <a:avLst/>
          </a:prstGeom>
          <a:noFill/>
          <a:ln>
            <a:noFill/>
          </a:ln>
        </p:spPr>
      </p:pic>
      <p:pic>
        <p:nvPicPr>
          <p:cNvPr id="22" name="Google Shape;22;p19"/>
          <p:cNvPicPr preferRelativeResize="0"/>
          <p:nvPr/>
        </p:nvPicPr>
        <p:blipFill rotWithShape="1">
          <a:blip r:embed="rId3">
            <a:alphaModFix/>
          </a:blip>
          <a:srcRect/>
          <a:stretch/>
        </p:blipFill>
        <p:spPr>
          <a:xfrm>
            <a:off x="-3386133" y="0"/>
            <a:ext cx="7051548" cy="687160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91F2D"/>
              </a:buClr>
              <a:buSzPts val="3200"/>
              <a:buFont typeface="Lato"/>
              <a:buNone/>
              <a:defRPr sz="32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A91F2D"/>
              </a:buClr>
              <a:buSzPts val="3200"/>
              <a:buChar char="•"/>
              <a:defRPr sz="3200" b="1">
                <a:solidFill>
                  <a:srgbClr val="A91F2D"/>
                </a:solidFill>
                <a:latin typeface="Lato"/>
                <a:ea typeface="Lato"/>
                <a:cs typeface="Lato"/>
                <a:sym typeface="Lato"/>
              </a:defRPr>
            </a:lvl1pPr>
            <a:lvl2pPr marL="914400" lvl="1" indent="-406400" algn="l">
              <a:lnSpc>
                <a:spcPct val="90000"/>
              </a:lnSpc>
              <a:spcBef>
                <a:spcPts val="500"/>
              </a:spcBef>
              <a:spcAft>
                <a:spcPts val="0"/>
              </a:spcAft>
              <a:buClr>
                <a:schemeClr val="dk1"/>
              </a:buClr>
              <a:buSzPts val="2800"/>
              <a:buChar char="•"/>
              <a:defRPr sz="2800">
                <a:latin typeface="Lato"/>
                <a:ea typeface="Lato"/>
                <a:cs typeface="Lato"/>
                <a:sym typeface="Lato"/>
              </a:defRPr>
            </a:lvl2pPr>
            <a:lvl3pPr marL="1371600" lvl="2" indent="-381000" algn="l">
              <a:lnSpc>
                <a:spcPct val="90000"/>
              </a:lnSpc>
              <a:spcBef>
                <a:spcPts val="500"/>
              </a:spcBef>
              <a:spcAft>
                <a:spcPts val="0"/>
              </a:spcAft>
              <a:buClr>
                <a:schemeClr val="dk1"/>
              </a:buClr>
              <a:buSzPts val="2400"/>
              <a:buChar char="•"/>
              <a:defRPr sz="2400">
                <a:latin typeface="Lato"/>
                <a:ea typeface="Lato"/>
                <a:cs typeface="Lato"/>
                <a:sym typeface="Lato"/>
              </a:defRPr>
            </a:lvl3pPr>
            <a:lvl4pPr marL="1828800" lvl="3" indent="-355600" algn="l">
              <a:lnSpc>
                <a:spcPct val="90000"/>
              </a:lnSpc>
              <a:spcBef>
                <a:spcPts val="500"/>
              </a:spcBef>
              <a:spcAft>
                <a:spcPts val="0"/>
              </a:spcAft>
              <a:buClr>
                <a:schemeClr val="dk1"/>
              </a:buClr>
              <a:buSzPts val="2000"/>
              <a:buChar char="•"/>
              <a:defRPr sz="2000">
                <a:latin typeface="Lato"/>
                <a:ea typeface="Lato"/>
                <a:cs typeface="Lato"/>
                <a:sym typeface="Lato"/>
              </a:defRPr>
            </a:lvl4pPr>
            <a:lvl5pPr marL="2286000" lvl="4" indent="-355600" algn="l">
              <a:lnSpc>
                <a:spcPct val="90000"/>
              </a:lnSpc>
              <a:spcBef>
                <a:spcPts val="500"/>
              </a:spcBef>
              <a:spcAft>
                <a:spcPts val="0"/>
              </a:spcAft>
              <a:buClr>
                <a:schemeClr val="dk1"/>
              </a:buClr>
              <a:buSzPts val="2000"/>
              <a:buChar char="•"/>
              <a:defRPr sz="2000">
                <a:latin typeface="Lato"/>
                <a:ea typeface="Lato"/>
                <a:cs typeface="Lato"/>
                <a:sym typeface="Lato"/>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1" name="Google Shape;10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Lato"/>
                <a:ea typeface="Lato"/>
                <a:cs typeface="Lato"/>
                <a:sym typeface="Lato"/>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28"/>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 name="Google Shape;106;p28"/>
          <p:cNvPicPr preferRelativeResize="0"/>
          <p:nvPr/>
        </p:nvPicPr>
        <p:blipFill rotWithShape="1">
          <a:blip r:embed="rId2">
            <a:alphaModFix/>
          </a:blip>
          <a:srcRect/>
          <a:stretch/>
        </p:blipFill>
        <p:spPr>
          <a:xfrm>
            <a:off x="8865382" y="6217181"/>
            <a:ext cx="2488418" cy="600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91F2D"/>
              </a:buClr>
              <a:buSzPts val="3200"/>
              <a:buFont typeface="Lato"/>
              <a:buNone/>
              <a:defRPr sz="3200" b="1">
                <a:solidFill>
                  <a:srgbClr val="A91F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9"/>
          <p:cNvSpPr>
            <a:spLocks noGrp="1"/>
          </p:cNvSpPr>
          <p:nvPr>
            <p:ph type="pic" idx="2"/>
          </p:nvPr>
        </p:nvSpPr>
        <p:spPr>
          <a:xfrm>
            <a:off x="5183188" y="987425"/>
            <a:ext cx="6172200" cy="4873625"/>
          </a:xfrm>
          <a:prstGeom prst="rect">
            <a:avLst/>
          </a:prstGeom>
          <a:noFill/>
          <a:ln>
            <a:noFill/>
          </a:ln>
        </p:spPr>
      </p:sp>
      <p:sp>
        <p:nvSpPr>
          <p:cNvPr id="110" name="Google Shape;110;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Lato"/>
                <a:ea typeface="Lato"/>
                <a:cs typeface="Lato"/>
                <a:sym typeface="Lato"/>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29"/>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 name="Google Shape;115;p29"/>
          <p:cNvPicPr preferRelativeResize="0"/>
          <p:nvPr/>
        </p:nvPicPr>
        <p:blipFill rotWithShape="1">
          <a:blip r:embed="rId2">
            <a:alphaModFix/>
          </a:blip>
          <a:srcRect/>
          <a:stretch/>
        </p:blipFill>
        <p:spPr>
          <a:xfrm>
            <a:off x="8865382" y="6217181"/>
            <a:ext cx="2488418" cy="600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30"/>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 name="Google Shape;123;p30"/>
          <p:cNvPicPr preferRelativeResize="0"/>
          <p:nvPr/>
        </p:nvPicPr>
        <p:blipFill rotWithShape="1">
          <a:blip r:embed="rId2">
            <a:alphaModFix/>
          </a:blip>
          <a:srcRect/>
          <a:stretch/>
        </p:blipFill>
        <p:spPr>
          <a:xfrm>
            <a:off x="8865382" y="6217181"/>
            <a:ext cx="2488418" cy="600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31"/>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31"/>
          <p:cNvPicPr preferRelativeResize="0"/>
          <p:nvPr/>
        </p:nvPicPr>
        <p:blipFill rotWithShape="1">
          <a:blip r:embed="rId2">
            <a:alphaModFix/>
          </a:blip>
          <a:srcRect/>
          <a:stretch/>
        </p:blipFill>
        <p:spPr>
          <a:xfrm>
            <a:off x="8865382" y="6217181"/>
            <a:ext cx="2488418" cy="600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0"/>
          <p:cNvSpPr txBox="1">
            <a:spLocks noGrp="1"/>
          </p:cNvSpPr>
          <p:nvPr>
            <p:ph type="body" idx="1"/>
          </p:nvPr>
        </p:nvSpPr>
        <p:spPr>
          <a:xfrm>
            <a:off x="838200" y="1825625"/>
            <a:ext cx="10515600" cy="346199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20"/>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 name="Google Shape;30;p20"/>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
        <p:cNvGrpSpPr/>
        <p:nvPr/>
      </p:nvGrpSpPr>
      <p:grpSpPr>
        <a:xfrm>
          <a:off x="0" y="0"/>
          <a:ext cx="0" cy="0"/>
          <a:chOff x="0" y="0"/>
          <a:chExt cx="0" cy="0"/>
        </a:xfrm>
      </p:grpSpPr>
      <p:sp>
        <p:nvSpPr>
          <p:cNvPr id="32" name="Google Shape;32;p21"/>
          <p:cNvSpPr/>
          <p:nvPr/>
        </p:nvSpPr>
        <p:spPr>
          <a:xfrm>
            <a:off x="0" y="0"/>
            <a:ext cx="12192000" cy="6858000"/>
          </a:xfrm>
          <a:prstGeom prst="rect">
            <a:avLst/>
          </a:prstGeom>
          <a:solidFill>
            <a:srgbClr val="A91F2D"/>
          </a:solidFill>
          <a:ln w="9525" cap="flat" cmpd="sng">
            <a:solidFill>
              <a:srgbClr val="A91F2D"/>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80000"/>
              </a:lnSpc>
              <a:spcBef>
                <a:spcPts val="0"/>
              </a:spcBef>
              <a:spcAft>
                <a:spcPts val="0"/>
              </a:spcAft>
              <a:buNone/>
            </a:pPr>
            <a:endParaRPr sz="2800" cap="none">
              <a:solidFill>
                <a:srgbClr val="557EAA"/>
              </a:solidFill>
              <a:latin typeface="Calibri"/>
              <a:ea typeface="Calibri"/>
              <a:cs typeface="Calibri"/>
              <a:sym typeface="Calibri"/>
            </a:endParaRPr>
          </a:p>
        </p:txBody>
      </p:sp>
      <p:sp>
        <p:nvSpPr>
          <p:cNvPr id="33" name="Google Shape;33;p21"/>
          <p:cNvSpPr txBox="1">
            <a:spLocks noGrp="1"/>
          </p:cNvSpPr>
          <p:nvPr>
            <p:ph type="title"/>
          </p:nvPr>
        </p:nvSpPr>
        <p:spPr>
          <a:xfrm>
            <a:off x="838200" y="1687605"/>
            <a:ext cx="10515600" cy="80910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Roboto Black"/>
              <a:buNone/>
              <a:defRPr b="1" i="0">
                <a:solidFill>
                  <a:schemeClr val="lt1"/>
                </a:solidFill>
                <a:latin typeface="Roboto Black"/>
                <a:ea typeface="Roboto Black"/>
                <a:cs typeface="Roboto Black"/>
                <a:sym typeface="Robo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21"/>
          <p:cNvPicPr preferRelativeResize="0"/>
          <p:nvPr/>
        </p:nvPicPr>
        <p:blipFill rotWithShape="1">
          <a:blip r:embed="rId2">
            <a:alphaModFix/>
          </a:blip>
          <a:srcRect/>
          <a:stretch/>
        </p:blipFill>
        <p:spPr>
          <a:xfrm>
            <a:off x="3334910" y="359312"/>
            <a:ext cx="4937760" cy="1191768"/>
          </a:xfrm>
          <a:prstGeom prst="rect">
            <a:avLst/>
          </a:prstGeom>
          <a:noFill/>
          <a:ln>
            <a:noFill/>
          </a:ln>
        </p:spPr>
      </p:pic>
      <p:sp>
        <p:nvSpPr>
          <p:cNvPr id="38" name="Google Shape;38;p21"/>
          <p:cNvSpPr txBox="1"/>
          <p:nvPr/>
        </p:nvSpPr>
        <p:spPr>
          <a:xfrm>
            <a:off x="838200" y="5840340"/>
            <a:ext cx="10515600" cy="51601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600"/>
              <a:buFont typeface="Roboto Light"/>
              <a:buNone/>
            </a:pPr>
            <a:r>
              <a:rPr lang="en-US" sz="1600" b="0" i="0">
                <a:solidFill>
                  <a:schemeClr val="lt1"/>
                </a:solidFill>
                <a:latin typeface="Roboto Light"/>
                <a:ea typeface="Roboto Light"/>
                <a:cs typeface="Roboto Light"/>
                <a:sym typeface="Roboto Light"/>
              </a:rPr>
              <a:t>www.immigrant-education.ca</a:t>
            </a:r>
            <a:endParaRPr sz="1600" b="0" i="0">
              <a:solidFill>
                <a:schemeClr val="lt1"/>
              </a:solidFill>
              <a:latin typeface="Roboto Light"/>
              <a:ea typeface="Roboto Light"/>
              <a:cs typeface="Roboto Light"/>
              <a:sym typeface="Roboto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2"/>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 name="Google Shape;45;p22"/>
          <p:cNvPicPr preferRelativeResize="0"/>
          <p:nvPr/>
        </p:nvPicPr>
        <p:blipFill rotWithShape="1">
          <a:blip r:embed="rId2">
            <a:alphaModFix/>
          </a:blip>
          <a:srcRect/>
          <a:stretch/>
        </p:blipFill>
        <p:spPr>
          <a:xfrm>
            <a:off x="9201558" y="6298320"/>
            <a:ext cx="1816066" cy="438322"/>
          </a:xfrm>
          <a:prstGeom prst="rect">
            <a:avLst/>
          </a:prstGeom>
          <a:noFill/>
          <a:ln>
            <a:noFill/>
          </a:ln>
        </p:spPr>
      </p:pic>
      <p:pic>
        <p:nvPicPr>
          <p:cNvPr id="46" name="Google Shape;46;p22"/>
          <p:cNvPicPr preferRelativeResize="0"/>
          <p:nvPr/>
        </p:nvPicPr>
        <p:blipFill rotWithShape="1">
          <a:blip r:embed="rId3">
            <a:alphaModFix/>
          </a:blip>
          <a:srcRect l="1941" t="31550" r="3075" b="19035"/>
          <a:stretch/>
        </p:blipFill>
        <p:spPr>
          <a:xfrm>
            <a:off x="1402261" y="1924967"/>
            <a:ext cx="3033928" cy="935526"/>
          </a:xfrm>
          <a:prstGeom prst="rect">
            <a:avLst/>
          </a:prstGeom>
          <a:noFill/>
          <a:ln w="38100" cap="flat" cmpd="sng">
            <a:solidFill>
              <a:srgbClr val="A91F2D"/>
            </a:solidFill>
            <a:prstDash val="solid"/>
            <a:miter lim="400000"/>
            <a:headEnd type="none" w="sm" len="sm"/>
            <a:tailEnd type="none" w="sm" len="sm"/>
          </a:ln>
        </p:spPr>
      </p:pic>
      <p:sp>
        <p:nvSpPr>
          <p:cNvPr id="47" name="Google Shape;47;p22"/>
          <p:cNvSpPr/>
          <p:nvPr/>
        </p:nvSpPr>
        <p:spPr>
          <a:xfrm>
            <a:off x="5180718" y="2102766"/>
            <a:ext cx="1395412" cy="1323975"/>
          </a:xfrm>
          <a:prstGeom prst="rect">
            <a:avLst/>
          </a:prstGeom>
          <a:noFill/>
          <a:ln>
            <a:noFill/>
          </a:ln>
        </p:spPr>
        <p:txBody>
          <a:bodyPr spcFirstLastPara="1" wrap="square" lIns="50800" tIns="50800" rIns="50800" bIns="50800" anchor="b" anchorCtr="0">
            <a:noAutofit/>
          </a:bodyPr>
          <a:lstStyle/>
          <a:p>
            <a:pPr marL="0" marR="0" lvl="0" indent="0" algn="ctr" rtl="0">
              <a:spcBef>
                <a:spcPts val="0"/>
              </a:spcBef>
              <a:spcAft>
                <a:spcPts val="0"/>
              </a:spcAft>
              <a:buNone/>
            </a:pPr>
            <a:endParaRPr sz="1100">
              <a:solidFill>
                <a:srgbClr val="FFFFFF"/>
              </a:solidFill>
              <a:latin typeface="Calibri"/>
              <a:ea typeface="Calibri"/>
              <a:cs typeface="Calibri"/>
              <a:sym typeface="Calibri"/>
            </a:endParaRPr>
          </a:p>
        </p:txBody>
      </p:sp>
      <p:sp>
        <p:nvSpPr>
          <p:cNvPr id="48" name="Google Shape;48;p22"/>
          <p:cNvSpPr txBox="1"/>
          <p:nvPr/>
        </p:nvSpPr>
        <p:spPr>
          <a:xfrm>
            <a:off x="1438491" y="3426741"/>
            <a:ext cx="2997697" cy="2515942"/>
          </a:xfrm>
          <a:prstGeom prst="rect">
            <a:avLst/>
          </a:prstGeom>
          <a:noFill/>
          <a:ln>
            <a:noFill/>
          </a:ln>
        </p:spPr>
        <p:txBody>
          <a:bodyPr spcFirstLastPara="1" wrap="square" lIns="50800" tIns="50800" rIns="50800" bIns="50800" anchor="t" anchorCtr="0">
            <a:normAutofit fontScale="97500" lnSpcReduction="10000"/>
          </a:bodyPr>
          <a:lstStyle/>
          <a:p>
            <a:pPr marL="0" marR="0" lvl="0" indent="0" algn="l" rtl="0">
              <a:lnSpc>
                <a:spcPct val="12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Location</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1723 - 40th Street S.E., </a:t>
            </a:r>
            <a:br>
              <a:rPr lang="en-US" sz="1000" b="0" i="0" u="none" strike="noStrike" cap="none">
                <a:solidFill>
                  <a:srgbClr val="636463"/>
                </a:solidFill>
                <a:latin typeface="Lato"/>
                <a:ea typeface="Lato"/>
                <a:cs typeface="Lato"/>
                <a:sym typeface="Lato"/>
              </a:rPr>
            </a:br>
            <a:r>
              <a:rPr lang="en-US" sz="1000" b="0" i="0" u="none" strike="noStrike" cap="none">
                <a:solidFill>
                  <a:srgbClr val="636463"/>
                </a:solidFill>
                <a:latin typeface="Lato"/>
                <a:ea typeface="Lato"/>
                <a:cs typeface="Lato"/>
                <a:sym typeface="Lato"/>
              </a:rPr>
              <a:t>Calgary, AB, T2A 7Y3</a:t>
            </a:r>
            <a:br>
              <a:rPr lang="en-US" sz="1000" b="0" i="0" u="none" strike="noStrike" cap="none">
                <a:solidFill>
                  <a:schemeClr val="dk1"/>
                </a:solidFill>
                <a:latin typeface="Lato"/>
                <a:ea typeface="Lato"/>
                <a:cs typeface="Lato"/>
                <a:sym typeface="Lato"/>
              </a:rPr>
            </a:br>
            <a:endParaRPr sz="1000" b="0" i="0" u="none" strike="noStrike" cap="none">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Office Hours</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Monday to Thursday: 8:00AM - 9:00PM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Friday: 8:00AM – 4:45PM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Saturday: 8:00AM – 4:30PM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Sunday: Closed</a:t>
            </a:r>
            <a:endParaRPr/>
          </a:p>
          <a:p>
            <a:pPr marL="0" marR="0" lvl="0" indent="0" algn="l" rtl="0">
              <a:lnSpc>
                <a:spcPct val="120000"/>
              </a:lnSpc>
              <a:spcBef>
                <a:spcPts val="0"/>
              </a:spcBef>
              <a:spcAft>
                <a:spcPts val="0"/>
              </a:spcAft>
              <a:buClr>
                <a:srgbClr val="636463"/>
              </a:buClr>
              <a:buSzPct val="100000"/>
              <a:buFont typeface="Lato"/>
              <a:buNone/>
            </a:pPr>
            <a:r>
              <a:rPr lang="en-US" sz="1000" b="0" i="1" u="none" strike="noStrike" cap="none">
                <a:solidFill>
                  <a:srgbClr val="636463"/>
                </a:solidFill>
                <a:latin typeface="Lato"/>
                <a:ea typeface="Lato"/>
                <a:cs typeface="Lato"/>
                <a:sym typeface="Lato"/>
              </a:rPr>
              <a:t>Office is closed on Statutory Holidays</a:t>
            </a:r>
            <a:br>
              <a:rPr lang="en-US" sz="1000" b="0" i="1" u="none" strike="noStrike" cap="none">
                <a:solidFill>
                  <a:schemeClr val="dk1"/>
                </a:solidFill>
                <a:latin typeface="Lato"/>
                <a:ea typeface="Lato"/>
                <a:cs typeface="Lato"/>
                <a:sym typeface="Lato"/>
              </a:rPr>
            </a:br>
            <a:endParaRPr sz="1000" b="0" i="1" u="none" strike="noStrike" cap="none">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Contact Directory</a:t>
            </a:r>
            <a:endParaRPr/>
          </a:p>
          <a:p>
            <a:pPr marL="0" marR="0" lvl="0" indent="0" algn="l" rtl="0">
              <a:lnSpc>
                <a:spcPct val="120000"/>
              </a:lnSpc>
              <a:spcBef>
                <a:spcPts val="0"/>
              </a:spcBef>
              <a:spcAft>
                <a:spcPts val="0"/>
              </a:spcAft>
              <a:buClr>
                <a:srgbClr val="666666"/>
              </a:buClr>
              <a:buSzPct val="100000"/>
              <a:buFont typeface="Lato"/>
              <a:buNone/>
            </a:pPr>
            <a:r>
              <a:rPr lang="en-US" sz="1000" b="0" i="0" u="none" strike="noStrike" cap="none">
                <a:solidFill>
                  <a:srgbClr val="666666"/>
                </a:solidFill>
                <a:latin typeface="Lato"/>
                <a:ea typeface="Lato"/>
                <a:cs typeface="Lato"/>
                <a:sym typeface="Lato"/>
              </a:rPr>
              <a:t>Phone: </a:t>
            </a:r>
            <a:r>
              <a:rPr lang="en-US" sz="1000" b="0" i="0" u="none" strike="noStrike" cap="none">
                <a:solidFill>
                  <a:srgbClr val="636463"/>
                </a:solidFill>
                <a:latin typeface="Lato"/>
                <a:ea typeface="Lato"/>
                <a:cs typeface="Lato"/>
                <a:sym typeface="Lato"/>
              </a:rPr>
              <a:t>(403) 235-3666</a:t>
            </a:r>
            <a:br>
              <a:rPr lang="en-US" sz="1000" b="0" i="0" u="none" strike="noStrike" cap="none">
                <a:solidFill>
                  <a:srgbClr val="636463"/>
                </a:solidFill>
                <a:latin typeface="Lato"/>
                <a:ea typeface="Lato"/>
                <a:cs typeface="Lato"/>
                <a:sym typeface="Lato"/>
              </a:rPr>
            </a:br>
            <a:r>
              <a:rPr lang="en-US" sz="1000" b="0" i="0" u="sng" strike="noStrike" cap="none">
                <a:solidFill>
                  <a:srgbClr val="636463"/>
                </a:solidFill>
                <a:latin typeface="Lato"/>
                <a:ea typeface="Lato"/>
                <a:cs typeface="Lato"/>
                <a:sym typeface="Lato"/>
                <a:hlinkClick r:id="rId4">
                  <a:extLst>
                    <a:ext uri="{A12FA001-AC4F-418D-AE19-62706E023703}">
                      <ahyp:hlinkClr xmlns:ahyp="http://schemas.microsoft.com/office/drawing/2018/hyperlinkcolor" val="tx"/>
                    </a:ext>
                  </a:extLst>
                </a:hlinkClick>
              </a:rPr>
              <a:t>reception@immigrant-education.ca</a:t>
            </a:r>
            <a:endParaRPr/>
          </a:p>
        </p:txBody>
      </p:sp>
      <p:sp>
        <p:nvSpPr>
          <p:cNvPr id="49" name="Google Shape;49;p22"/>
          <p:cNvSpPr txBox="1">
            <a:spLocks noGrp="1"/>
          </p:cNvSpPr>
          <p:nvPr>
            <p:ph type="body" idx="1"/>
          </p:nvPr>
        </p:nvSpPr>
        <p:spPr>
          <a:xfrm>
            <a:off x="1438491" y="3071508"/>
            <a:ext cx="2997697" cy="32030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A91F2D"/>
              </a:buClr>
              <a:buSzPts val="1800"/>
              <a:buNone/>
              <a:defRPr sz="1800" b="1">
                <a:solidFill>
                  <a:srgbClr val="A91F2D"/>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22"/>
          <p:cNvSpPr txBox="1"/>
          <p:nvPr/>
        </p:nvSpPr>
        <p:spPr>
          <a:xfrm>
            <a:off x="4638891" y="3426741"/>
            <a:ext cx="2997697" cy="2515942"/>
          </a:xfrm>
          <a:prstGeom prst="rect">
            <a:avLst/>
          </a:prstGeom>
          <a:noFill/>
          <a:ln>
            <a:noFill/>
          </a:ln>
        </p:spPr>
        <p:txBody>
          <a:bodyPr spcFirstLastPara="1" wrap="square" lIns="50800" tIns="50800" rIns="50800" bIns="50800" anchor="t" anchorCtr="0">
            <a:normAutofit fontScale="97500" lnSpcReduction="10000"/>
          </a:bodyPr>
          <a:lstStyle/>
          <a:p>
            <a:pPr marL="0" marR="0" lvl="0" indent="0" algn="l" rtl="0">
              <a:lnSpc>
                <a:spcPct val="11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Location</a:t>
            </a:r>
            <a:endParaRPr/>
          </a:p>
          <a:p>
            <a:pPr marL="0" marR="0" lvl="0" indent="0" algn="l" rtl="0">
              <a:lnSpc>
                <a:spcPct val="120000"/>
              </a:lnSpc>
              <a:spcBef>
                <a:spcPts val="0"/>
              </a:spcBef>
              <a:spcAft>
                <a:spcPts val="0"/>
              </a:spcAft>
              <a:buClr>
                <a:srgbClr val="666666"/>
              </a:buClr>
              <a:buSzPct val="100000"/>
              <a:buFont typeface="Lato"/>
              <a:buNone/>
            </a:pPr>
            <a:r>
              <a:rPr lang="en-US" sz="1000" b="0" i="0" u="none" strike="noStrike" cap="none">
                <a:solidFill>
                  <a:srgbClr val="666666"/>
                </a:solidFill>
                <a:latin typeface="Lato"/>
                <a:ea typeface="Lato"/>
                <a:cs typeface="Lato"/>
                <a:sym typeface="Lato"/>
              </a:rPr>
              <a:t>3820 - 32nd Street N.E., </a:t>
            </a:r>
            <a:br>
              <a:rPr lang="en-US" sz="1000" b="0" i="0" u="none" strike="noStrike" cap="none">
                <a:solidFill>
                  <a:srgbClr val="666666"/>
                </a:solidFill>
                <a:latin typeface="Lato"/>
                <a:ea typeface="Lato"/>
                <a:cs typeface="Lato"/>
                <a:sym typeface="Lato"/>
              </a:rPr>
            </a:br>
            <a:r>
              <a:rPr lang="en-US" sz="1000" b="0" i="0" u="none" strike="noStrike" cap="none">
                <a:solidFill>
                  <a:srgbClr val="666666"/>
                </a:solidFill>
                <a:latin typeface="Lato"/>
                <a:ea typeface="Lato"/>
                <a:cs typeface="Lato"/>
                <a:sym typeface="Lato"/>
              </a:rPr>
              <a:t>Calgary, AB, T1Y 7L9</a:t>
            </a:r>
            <a:br>
              <a:rPr lang="en-US" sz="1000" b="0" i="0" u="none" strike="noStrike" cap="none">
                <a:solidFill>
                  <a:srgbClr val="666666"/>
                </a:solidFill>
                <a:latin typeface="Lato"/>
                <a:ea typeface="Lato"/>
                <a:cs typeface="Lato"/>
                <a:sym typeface="Lato"/>
              </a:rPr>
            </a:br>
            <a:endParaRPr sz="1000" b="0" i="0" u="none" strike="noStrike" cap="none">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Office Hours</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Monday to Thursday: 8:00AM - 9:00PM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Friday: 8:00AM – 4:45PM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Saturday: 8:00AM – 4:30PM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Sunday: Closed</a:t>
            </a:r>
            <a:endParaRPr/>
          </a:p>
          <a:p>
            <a:pPr marL="0" marR="0" lvl="0" indent="0" algn="l" rtl="0">
              <a:lnSpc>
                <a:spcPct val="120000"/>
              </a:lnSpc>
              <a:spcBef>
                <a:spcPts val="0"/>
              </a:spcBef>
              <a:spcAft>
                <a:spcPts val="0"/>
              </a:spcAft>
              <a:buClr>
                <a:srgbClr val="636463"/>
              </a:buClr>
              <a:buSzPct val="100000"/>
              <a:buFont typeface="Lato"/>
              <a:buNone/>
            </a:pPr>
            <a:r>
              <a:rPr lang="en-US" sz="1000" b="0" i="1" u="none" strike="noStrike" cap="none">
                <a:solidFill>
                  <a:srgbClr val="636463"/>
                </a:solidFill>
                <a:latin typeface="Lato"/>
                <a:ea typeface="Lato"/>
                <a:cs typeface="Lato"/>
                <a:sym typeface="Lato"/>
              </a:rPr>
              <a:t>Office is closed on Statutory Holidays</a:t>
            </a:r>
            <a:br>
              <a:rPr lang="en-US" sz="1000" b="0" i="0" u="none" strike="noStrike" cap="none">
                <a:solidFill>
                  <a:srgbClr val="666666"/>
                </a:solidFill>
                <a:latin typeface="Lato"/>
                <a:ea typeface="Lato"/>
                <a:cs typeface="Lato"/>
                <a:sym typeface="Lato"/>
              </a:rPr>
            </a:br>
            <a:endParaRPr sz="1000" b="1" i="0" u="none" strike="noStrike" cap="none">
              <a:solidFill>
                <a:srgbClr val="A91F2D"/>
              </a:solidFill>
              <a:latin typeface="Lato"/>
              <a:ea typeface="Lato"/>
              <a:cs typeface="Lato"/>
              <a:sym typeface="Lato"/>
            </a:endParaRPr>
          </a:p>
          <a:p>
            <a:pPr marL="0" marR="0" lvl="0" indent="0" algn="l" rtl="0">
              <a:lnSpc>
                <a:spcPct val="11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Contact Directory</a:t>
            </a:r>
            <a:endParaRPr/>
          </a:p>
          <a:p>
            <a:pPr marL="0" marR="0" lvl="0" indent="0" algn="l" rtl="0">
              <a:lnSpc>
                <a:spcPct val="110000"/>
              </a:lnSpc>
              <a:spcBef>
                <a:spcPts val="0"/>
              </a:spcBef>
              <a:spcAft>
                <a:spcPts val="0"/>
              </a:spcAft>
              <a:buClr>
                <a:srgbClr val="666666"/>
              </a:buClr>
              <a:buSzPct val="100000"/>
              <a:buFont typeface="Lato"/>
              <a:buNone/>
            </a:pPr>
            <a:r>
              <a:rPr lang="en-US" sz="1000" b="0" i="0" u="none" strike="noStrike" cap="none">
                <a:solidFill>
                  <a:srgbClr val="666666"/>
                </a:solidFill>
                <a:latin typeface="Lato"/>
                <a:ea typeface="Lato"/>
                <a:cs typeface="Lato"/>
                <a:sym typeface="Lato"/>
              </a:rPr>
              <a:t>Phone: (403) 291-0002</a:t>
            </a:r>
            <a:br>
              <a:rPr lang="en-US" sz="1000" b="0" i="0" u="none" strike="noStrike" cap="none">
                <a:solidFill>
                  <a:srgbClr val="666666"/>
                </a:solidFill>
                <a:latin typeface="Lato"/>
                <a:ea typeface="Lato"/>
                <a:cs typeface="Lato"/>
                <a:sym typeface="Lato"/>
              </a:rPr>
            </a:br>
            <a:r>
              <a:rPr lang="en-US" sz="1000" b="0" i="0" u="sng" strike="noStrike" cap="none">
                <a:solidFill>
                  <a:schemeClr val="accent1"/>
                </a:solidFill>
                <a:latin typeface="Lato"/>
                <a:ea typeface="Lato"/>
                <a:cs typeface="Lato"/>
                <a:sym typeface="Lato"/>
                <a:hlinkClick r:id="rId4">
                  <a:extLst>
                    <a:ext uri="{A12FA001-AC4F-418D-AE19-62706E023703}">
                      <ahyp:hlinkClr xmlns:ahyp="http://schemas.microsoft.com/office/drawing/2018/hyperlinkcolor" val="tx"/>
                    </a:ext>
                  </a:extLst>
                </a:hlinkClick>
              </a:rPr>
              <a:t>wcreception@immigrant-education.ca</a:t>
            </a:r>
            <a:endParaRPr/>
          </a:p>
        </p:txBody>
      </p:sp>
      <p:sp>
        <p:nvSpPr>
          <p:cNvPr id="51" name="Google Shape;51;p22"/>
          <p:cNvSpPr txBox="1">
            <a:spLocks noGrp="1"/>
          </p:cNvSpPr>
          <p:nvPr>
            <p:ph type="body" idx="2"/>
          </p:nvPr>
        </p:nvSpPr>
        <p:spPr>
          <a:xfrm>
            <a:off x="4638891" y="3071508"/>
            <a:ext cx="2997697" cy="32030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A91F2D"/>
              </a:buClr>
              <a:buSzPts val="1800"/>
              <a:buNone/>
              <a:defRPr sz="1800" b="1">
                <a:solidFill>
                  <a:srgbClr val="A91F2D"/>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22"/>
          <p:cNvSpPr/>
          <p:nvPr/>
        </p:nvSpPr>
        <p:spPr>
          <a:xfrm>
            <a:off x="8413357" y="2102766"/>
            <a:ext cx="1395412" cy="1323975"/>
          </a:xfrm>
          <a:prstGeom prst="rect">
            <a:avLst/>
          </a:prstGeom>
          <a:noFill/>
          <a:ln>
            <a:noFill/>
          </a:ln>
        </p:spPr>
        <p:txBody>
          <a:bodyPr spcFirstLastPara="1" wrap="square" lIns="50800" tIns="50800" rIns="50800" bIns="50800" anchor="b" anchorCtr="0">
            <a:noAutofit/>
          </a:bodyPr>
          <a:lstStyle/>
          <a:p>
            <a:pPr marL="0" marR="0" lvl="0" indent="0" algn="ctr" rtl="0">
              <a:spcBef>
                <a:spcPts val="0"/>
              </a:spcBef>
              <a:spcAft>
                <a:spcPts val="0"/>
              </a:spcAft>
              <a:buNone/>
            </a:pPr>
            <a:endParaRPr sz="1100">
              <a:solidFill>
                <a:srgbClr val="FFFFFF"/>
              </a:solidFill>
              <a:latin typeface="Calibri"/>
              <a:ea typeface="Calibri"/>
              <a:cs typeface="Calibri"/>
              <a:sym typeface="Calibri"/>
            </a:endParaRPr>
          </a:p>
        </p:txBody>
      </p:sp>
      <p:sp>
        <p:nvSpPr>
          <p:cNvPr id="53" name="Google Shape;53;p22"/>
          <p:cNvSpPr txBox="1"/>
          <p:nvPr/>
        </p:nvSpPr>
        <p:spPr>
          <a:xfrm>
            <a:off x="7871530" y="3426741"/>
            <a:ext cx="2997697" cy="2515942"/>
          </a:xfrm>
          <a:prstGeom prst="rect">
            <a:avLst/>
          </a:prstGeom>
          <a:noFill/>
          <a:ln>
            <a:noFill/>
          </a:ln>
        </p:spPr>
        <p:txBody>
          <a:bodyPr spcFirstLastPara="1" wrap="square" lIns="50800" tIns="50800" rIns="50800" bIns="50800" anchor="t" anchorCtr="0">
            <a:normAutofit fontScale="97500" lnSpcReduction="10000"/>
          </a:bodyPr>
          <a:lstStyle/>
          <a:p>
            <a:pPr marL="0" marR="0" lvl="0" indent="0" algn="l" rtl="0">
              <a:lnSpc>
                <a:spcPct val="11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Location</a:t>
            </a:r>
            <a:endParaRPr/>
          </a:p>
          <a:p>
            <a:pPr marL="0" marR="0" lvl="0" indent="0" algn="l" rtl="0">
              <a:lnSpc>
                <a:spcPct val="120000"/>
              </a:lnSpc>
              <a:spcBef>
                <a:spcPts val="0"/>
              </a:spcBef>
              <a:spcAft>
                <a:spcPts val="0"/>
              </a:spcAft>
              <a:buClr>
                <a:srgbClr val="666666"/>
              </a:buClr>
              <a:buSzPct val="100000"/>
              <a:buFont typeface="Lato"/>
              <a:buNone/>
            </a:pPr>
            <a:r>
              <a:rPr lang="en-US" sz="1000" b="0" i="0" u="none" strike="noStrike" cap="none">
                <a:solidFill>
                  <a:srgbClr val="666666"/>
                </a:solidFill>
                <a:latin typeface="Lato"/>
                <a:ea typeface="Lato"/>
                <a:cs typeface="Lato"/>
                <a:sym typeface="Lato"/>
              </a:rPr>
              <a:t>#311, 32 Westwinds Crescent N.E., </a:t>
            </a:r>
            <a:br>
              <a:rPr lang="en-US" sz="1000" b="0" i="0" u="none" strike="noStrike" cap="none">
                <a:solidFill>
                  <a:srgbClr val="666666"/>
                </a:solidFill>
                <a:latin typeface="Lato"/>
                <a:ea typeface="Lato"/>
                <a:cs typeface="Lato"/>
                <a:sym typeface="Lato"/>
              </a:rPr>
            </a:br>
            <a:r>
              <a:rPr lang="en-US" sz="1000" b="0" i="0" u="none" strike="noStrike" cap="none">
                <a:solidFill>
                  <a:srgbClr val="666666"/>
                </a:solidFill>
                <a:latin typeface="Lato"/>
                <a:ea typeface="Lato"/>
                <a:cs typeface="Lato"/>
                <a:sym typeface="Lato"/>
              </a:rPr>
              <a:t>Calgary, AB, T3J 5L3</a:t>
            </a:r>
            <a:br>
              <a:rPr lang="en-US" sz="1000" b="0" i="0" u="none" strike="noStrike" cap="none">
                <a:solidFill>
                  <a:srgbClr val="666666"/>
                </a:solidFill>
                <a:latin typeface="Lato"/>
                <a:ea typeface="Lato"/>
                <a:cs typeface="Lato"/>
                <a:sym typeface="Lato"/>
              </a:rPr>
            </a:br>
            <a:endParaRPr sz="1000" b="0" i="0" u="none" strike="noStrike" cap="none">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Office Hours</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Monday to Thursday: 8:00AM - 9:00PM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Friday: 8:00AM – 4:45PM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Saturday: 8:00AM – 4:30PM</a:t>
            </a:r>
            <a:endParaRPr/>
          </a:p>
          <a:p>
            <a:pPr marL="0" marR="0" lvl="0" indent="0" algn="l" rtl="0">
              <a:lnSpc>
                <a:spcPct val="120000"/>
              </a:lnSpc>
              <a:spcBef>
                <a:spcPts val="0"/>
              </a:spcBef>
              <a:spcAft>
                <a:spcPts val="0"/>
              </a:spcAft>
              <a:buClr>
                <a:srgbClr val="636463"/>
              </a:buClr>
              <a:buSzPct val="100000"/>
              <a:buFont typeface="Lato"/>
              <a:buNone/>
            </a:pPr>
            <a:r>
              <a:rPr lang="en-US" sz="1000" b="0" i="0" u="none" strike="noStrike" cap="none">
                <a:solidFill>
                  <a:srgbClr val="636463"/>
                </a:solidFill>
                <a:latin typeface="Lato"/>
                <a:ea typeface="Lato"/>
                <a:cs typeface="Lato"/>
                <a:sym typeface="Lato"/>
              </a:rPr>
              <a:t>Sunday: Closed</a:t>
            </a:r>
            <a:endParaRPr/>
          </a:p>
          <a:p>
            <a:pPr marL="0" marR="0" lvl="0" indent="0" algn="l" rtl="0">
              <a:lnSpc>
                <a:spcPct val="120000"/>
              </a:lnSpc>
              <a:spcBef>
                <a:spcPts val="0"/>
              </a:spcBef>
              <a:spcAft>
                <a:spcPts val="0"/>
              </a:spcAft>
              <a:buClr>
                <a:srgbClr val="636463"/>
              </a:buClr>
              <a:buSzPct val="100000"/>
              <a:buFont typeface="Lato"/>
              <a:buNone/>
            </a:pPr>
            <a:r>
              <a:rPr lang="en-US" sz="1000" b="0" i="1" u="none" strike="noStrike" cap="none">
                <a:solidFill>
                  <a:srgbClr val="636463"/>
                </a:solidFill>
                <a:latin typeface="Lato"/>
                <a:ea typeface="Lato"/>
                <a:cs typeface="Lato"/>
                <a:sym typeface="Lato"/>
              </a:rPr>
              <a:t>Office is closed on Statutory Holidays</a:t>
            </a:r>
            <a:br>
              <a:rPr lang="en-US" sz="1000" b="0" i="0" u="none" strike="noStrike" cap="none">
                <a:solidFill>
                  <a:srgbClr val="666666"/>
                </a:solidFill>
                <a:latin typeface="Lato"/>
                <a:ea typeface="Lato"/>
                <a:cs typeface="Lato"/>
                <a:sym typeface="Lato"/>
              </a:rPr>
            </a:br>
            <a:endParaRPr sz="1000" b="1" i="0" u="none" strike="noStrike" cap="none">
              <a:solidFill>
                <a:srgbClr val="A91F2D"/>
              </a:solidFill>
              <a:latin typeface="Lato"/>
              <a:ea typeface="Lato"/>
              <a:cs typeface="Lato"/>
              <a:sym typeface="Lato"/>
            </a:endParaRPr>
          </a:p>
          <a:p>
            <a:pPr marL="0" marR="0" lvl="0" indent="0" algn="l" rtl="0">
              <a:lnSpc>
                <a:spcPct val="110000"/>
              </a:lnSpc>
              <a:spcBef>
                <a:spcPts val="0"/>
              </a:spcBef>
              <a:spcAft>
                <a:spcPts val="0"/>
              </a:spcAft>
              <a:buClr>
                <a:srgbClr val="A91F2D"/>
              </a:buClr>
              <a:buSzPct val="100000"/>
              <a:buFont typeface="Lato"/>
              <a:buNone/>
            </a:pPr>
            <a:r>
              <a:rPr lang="en-US" sz="1000" b="1" i="0" u="none" strike="noStrike" cap="none">
                <a:solidFill>
                  <a:srgbClr val="A91F2D"/>
                </a:solidFill>
                <a:latin typeface="Lato"/>
                <a:ea typeface="Lato"/>
                <a:cs typeface="Lato"/>
                <a:sym typeface="Lato"/>
              </a:rPr>
              <a:t>Contact Directory</a:t>
            </a:r>
            <a:endParaRPr/>
          </a:p>
          <a:p>
            <a:pPr marL="0" marR="0" lvl="0" indent="0" algn="l" rtl="0">
              <a:lnSpc>
                <a:spcPct val="110000"/>
              </a:lnSpc>
              <a:spcBef>
                <a:spcPts val="0"/>
              </a:spcBef>
              <a:spcAft>
                <a:spcPts val="0"/>
              </a:spcAft>
              <a:buClr>
                <a:srgbClr val="666666"/>
              </a:buClr>
              <a:buSzPct val="100000"/>
              <a:buFont typeface="Lato"/>
              <a:buNone/>
            </a:pPr>
            <a:r>
              <a:rPr lang="en-US" sz="1000" b="0" i="0" u="none" strike="noStrike" cap="none">
                <a:solidFill>
                  <a:srgbClr val="666666"/>
                </a:solidFill>
                <a:latin typeface="Lato"/>
                <a:ea typeface="Lato"/>
                <a:cs typeface="Lato"/>
                <a:sym typeface="Lato"/>
              </a:rPr>
              <a:t>Phone: (587) 392-4177</a:t>
            </a:r>
            <a:br>
              <a:rPr lang="en-US" sz="1000" b="0" i="0" u="none" strike="noStrike" cap="none">
                <a:solidFill>
                  <a:srgbClr val="666666"/>
                </a:solidFill>
                <a:latin typeface="Lato"/>
                <a:ea typeface="Lato"/>
                <a:cs typeface="Lato"/>
                <a:sym typeface="Lato"/>
              </a:rPr>
            </a:br>
            <a:r>
              <a:rPr lang="en-US" sz="1000" b="0" i="0" u="sng" strike="noStrike" cap="none">
                <a:solidFill>
                  <a:schemeClr val="accent1"/>
                </a:solidFill>
                <a:latin typeface="Lato"/>
                <a:ea typeface="Lato"/>
                <a:cs typeface="Lato"/>
                <a:sym typeface="Lato"/>
                <a:hlinkClick r:id="rId4">
                  <a:extLst>
                    <a:ext uri="{A12FA001-AC4F-418D-AE19-62706E023703}">
                      <ahyp:hlinkClr xmlns:ahyp="http://schemas.microsoft.com/office/drawing/2018/hyperlinkcolor" val="tx"/>
                    </a:ext>
                  </a:extLst>
                </a:hlinkClick>
              </a:rPr>
              <a:t>wwreception@immigrant-education.ca</a:t>
            </a:r>
            <a:endParaRPr/>
          </a:p>
        </p:txBody>
      </p:sp>
      <p:sp>
        <p:nvSpPr>
          <p:cNvPr id="54" name="Google Shape;54;p22"/>
          <p:cNvSpPr txBox="1">
            <a:spLocks noGrp="1"/>
          </p:cNvSpPr>
          <p:nvPr>
            <p:ph type="body" idx="3"/>
          </p:nvPr>
        </p:nvSpPr>
        <p:spPr>
          <a:xfrm>
            <a:off x="7871530" y="3071508"/>
            <a:ext cx="2997697" cy="32030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A91F2D"/>
              </a:buClr>
              <a:buSzPts val="1800"/>
              <a:buNone/>
              <a:defRPr sz="1800" b="1">
                <a:solidFill>
                  <a:srgbClr val="A91F2D"/>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55" name="Google Shape;55;p22"/>
          <p:cNvPicPr preferRelativeResize="0"/>
          <p:nvPr/>
        </p:nvPicPr>
        <p:blipFill rotWithShape="1">
          <a:blip r:embed="rId5">
            <a:alphaModFix/>
          </a:blip>
          <a:srcRect l="1159" t="31917" r="2942" b="24159"/>
          <a:stretch/>
        </p:blipFill>
        <p:spPr>
          <a:xfrm>
            <a:off x="4638889" y="1924967"/>
            <a:ext cx="2997700" cy="935526"/>
          </a:xfrm>
          <a:prstGeom prst="rect">
            <a:avLst/>
          </a:prstGeom>
          <a:noFill/>
          <a:ln w="38100" cap="flat" cmpd="sng">
            <a:solidFill>
              <a:srgbClr val="A91F2D"/>
            </a:solidFill>
            <a:prstDash val="solid"/>
            <a:miter lim="400000"/>
            <a:headEnd type="none" w="sm" len="sm"/>
            <a:tailEnd type="none" w="sm" len="sm"/>
          </a:ln>
        </p:spPr>
      </p:pic>
      <p:pic>
        <p:nvPicPr>
          <p:cNvPr id="56" name="Google Shape;56;p22"/>
          <p:cNvPicPr preferRelativeResize="0"/>
          <p:nvPr/>
        </p:nvPicPr>
        <p:blipFill rotWithShape="1">
          <a:blip r:embed="rId6">
            <a:alphaModFix/>
          </a:blip>
          <a:srcRect l="1037" t="34604" r="1944" b="12183"/>
          <a:stretch/>
        </p:blipFill>
        <p:spPr>
          <a:xfrm>
            <a:off x="7855804" y="1934314"/>
            <a:ext cx="3025950" cy="935526"/>
          </a:xfrm>
          <a:prstGeom prst="rect">
            <a:avLst/>
          </a:prstGeom>
          <a:noFill/>
          <a:ln w="38100" cap="flat" cmpd="sng">
            <a:solidFill>
              <a:srgbClr val="A91F2D"/>
            </a:solidFill>
            <a:prstDash val="solid"/>
            <a:miter lim="400000"/>
            <a:headEnd type="none" w="sm" len="sm"/>
            <a:tailEnd type="none" w="sm" len="sm"/>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A91F2D"/>
              </a:buClr>
              <a:buSzPts val="6000"/>
              <a:buFont typeface="Lato"/>
              <a:buNone/>
              <a:defRPr sz="60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23"/>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 name="Google Shape;64;p23"/>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24"/>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 name="Google Shape;73;p24"/>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Lato"/>
                <a:ea typeface="Lato"/>
                <a:cs typeface="Lato"/>
                <a:sym typeface="Lato"/>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Lato"/>
                <a:ea typeface="Lato"/>
                <a:cs typeface="Lato"/>
                <a:sym typeface="Lato"/>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Lato"/>
                <a:ea typeface="Lato"/>
                <a:cs typeface="Lato"/>
                <a:sym typeface="Lato"/>
              </a:defRPr>
            </a:lvl1pPr>
            <a:lvl2pPr marL="0" lvl="1" indent="0" algn="r">
              <a:spcBef>
                <a:spcPts val="0"/>
              </a:spcBef>
              <a:buNone/>
              <a:defRPr sz="1200">
                <a:solidFill>
                  <a:srgbClr val="888888"/>
                </a:solidFill>
                <a:latin typeface="Lato"/>
                <a:ea typeface="Lato"/>
                <a:cs typeface="Lato"/>
                <a:sym typeface="Lato"/>
              </a:defRPr>
            </a:lvl2pPr>
            <a:lvl3pPr marL="0" lvl="2" indent="0" algn="r">
              <a:spcBef>
                <a:spcPts val="0"/>
              </a:spcBef>
              <a:buNone/>
              <a:defRPr sz="1200">
                <a:solidFill>
                  <a:srgbClr val="888888"/>
                </a:solidFill>
                <a:latin typeface="Lato"/>
                <a:ea typeface="Lato"/>
                <a:cs typeface="Lato"/>
                <a:sym typeface="Lato"/>
              </a:defRPr>
            </a:lvl3pPr>
            <a:lvl4pPr marL="0" lvl="3" indent="0" algn="r">
              <a:spcBef>
                <a:spcPts val="0"/>
              </a:spcBef>
              <a:buNone/>
              <a:defRPr sz="1200">
                <a:solidFill>
                  <a:srgbClr val="888888"/>
                </a:solidFill>
                <a:latin typeface="Lato"/>
                <a:ea typeface="Lato"/>
                <a:cs typeface="Lato"/>
                <a:sym typeface="Lato"/>
              </a:defRPr>
            </a:lvl4pPr>
            <a:lvl5pPr marL="0" lvl="4" indent="0" algn="r">
              <a:spcBef>
                <a:spcPts val="0"/>
              </a:spcBef>
              <a:buNone/>
              <a:defRPr sz="1200">
                <a:solidFill>
                  <a:srgbClr val="888888"/>
                </a:solidFill>
                <a:latin typeface="Lato"/>
                <a:ea typeface="Lato"/>
                <a:cs typeface="Lato"/>
                <a:sym typeface="Lato"/>
              </a:defRPr>
            </a:lvl5pPr>
            <a:lvl6pPr marL="0" lvl="5" indent="0" algn="r">
              <a:spcBef>
                <a:spcPts val="0"/>
              </a:spcBef>
              <a:buNone/>
              <a:defRPr sz="1200">
                <a:solidFill>
                  <a:srgbClr val="888888"/>
                </a:solidFill>
                <a:latin typeface="Lato"/>
                <a:ea typeface="Lato"/>
                <a:cs typeface="Lato"/>
                <a:sym typeface="Lato"/>
              </a:defRPr>
            </a:lvl6pPr>
            <a:lvl7pPr marL="0" lvl="6" indent="0" algn="r">
              <a:spcBef>
                <a:spcPts val="0"/>
              </a:spcBef>
              <a:buNone/>
              <a:defRPr sz="1200">
                <a:solidFill>
                  <a:srgbClr val="888888"/>
                </a:solidFill>
                <a:latin typeface="Lato"/>
                <a:ea typeface="Lato"/>
                <a:cs typeface="Lato"/>
                <a:sym typeface="Lato"/>
              </a:defRPr>
            </a:lvl7pPr>
            <a:lvl8pPr marL="0" lvl="7" indent="0" algn="r">
              <a:spcBef>
                <a:spcPts val="0"/>
              </a:spcBef>
              <a:buNone/>
              <a:defRPr sz="1200">
                <a:solidFill>
                  <a:srgbClr val="888888"/>
                </a:solidFill>
                <a:latin typeface="Lato"/>
                <a:ea typeface="Lato"/>
                <a:cs typeface="Lato"/>
                <a:sym typeface="Lato"/>
              </a:defRPr>
            </a:lvl8pPr>
            <a:lvl9pPr marL="0" lvl="8" indent="0" algn="r">
              <a:spcBef>
                <a:spcPts val="0"/>
              </a:spcBef>
              <a:buNone/>
              <a:defRPr sz="1200">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25"/>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 name="Google Shape;84;p25"/>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A91F2D"/>
              </a:buClr>
              <a:buSzPts val="3600"/>
              <a:buFont typeface="Lato"/>
              <a:buNone/>
              <a:defRPr sz="3600" b="1">
                <a:solidFill>
                  <a:srgbClr val="A91F2D"/>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6"/>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1" name="Google Shape;91;p26"/>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27"/>
          <p:cNvSpPr/>
          <p:nvPr/>
        </p:nvSpPr>
        <p:spPr>
          <a:xfrm>
            <a:off x="0" y="6176963"/>
            <a:ext cx="12192000" cy="681037"/>
          </a:xfrm>
          <a:prstGeom prst="rect">
            <a:avLst/>
          </a:prstGeom>
          <a:solidFill>
            <a:srgbClr val="A91F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27"/>
          <p:cNvPicPr preferRelativeResize="0"/>
          <p:nvPr/>
        </p:nvPicPr>
        <p:blipFill rotWithShape="1">
          <a:blip r:embed="rId2">
            <a:alphaModFix/>
          </a:blip>
          <a:srcRect/>
          <a:stretch/>
        </p:blipFill>
        <p:spPr>
          <a:xfrm>
            <a:off x="9201558" y="6298320"/>
            <a:ext cx="1816066" cy="4383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
          <p:cNvSpPr txBox="1">
            <a:spLocks noGrp="1"/>
          </p:cNvSpPr>
          <p:nvPr>
            <p:ph type="ctrTitle"/>
          </p:nvPr>
        </p:nvSpPr>
        <p:spPr>
          <a:xfrm>
            <a:off x="2295727" y="1664679"/>
            <a:ext cx="8372271" cy="21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A91F2D"/>
              </a:buClr>
              <a:buSzPts val="4800"/>
              <a:buFont typeface="Roboto Black"/>
              <a:buNone/>
            </a:pPr>
            <a:r>
              <a:rPr lang="en-US" sz="4800"/>
              <a:t>Developing a Toolkit for Hybrid Instruction for Adult Newcomer Literacy Learners</a:t>
            </a:r>
            <a:endParaRPr sz="4800">
              <a:solidFill>
                <a:srgbClr val="A91F2D"/>
              </a:solidFill>
            </a:endParaRPr>
          </a:p>
        </p:txBody>
      </p:sp>
      <p:sp>
        <p:nvSpPr>
          <p:cNvPr id="138" name="Google Shape;138;p1"/>
          <p:cNvSpPr txBox="1">
            <a:spLocks noGrp="1"/>
          </p:cNvSpPr>
          <p:nvPr>
            <p:ph type="subTitle" idx="1"/>
          </p:nvPr>
        </p:nvSpPr>
        <p:spPr>
          <a:xfrm>
            <a:off x="2714016" y="3982614"/>
            <a:ext cx="7953982" cy="1103443"/>
          </a:xfrm>
          <a:prstGeom prst="rect">
            <a:avLst/>
          </a:prstGeom>
          <a:noFill/>
          <a:ln>
            <a:noFill/>
          </a:ln>
        </p:spPr>
        <p:txBody>
          <a:bodyPr spcFirstLastPara="1" wrap="square" lIns="90000" tIns="45700" rIns="91425" bIns="45700" anchor="t" anchorCtr="0">
            <a:noAutofit/>
          </a:bodyPr>
          <a:lstStyle/>
          <a:p>
            <a:pPr marL="0" lvl="0" indent="0" algn="r" rtl="0">
              <a:lnSpc>
                <a:spcPct val="90000"/>
              </a:lnSpc>
              <a:spcBef>
                <a:spcPts val="0"/>
              </a:spcBef>
              <a:spcAft>
                <a:spcPts val="0"/>
              </a:spcAft>
              <a:buClr>
                <a:srgbClr val="636463"/>
              </a:buClr>
              <a:buSzPts val="2500"/>
              <a:buNone/>
            </a:pPr>
            <a:r>
              <a:rPr lang="en-US" sz="2500">
                <a:solidFill>
                  <a:srgbClr val="636463"/>
                </a:solidFill>
              </a:rPr>
              <a:t>A Participatory Research Approach</a:t>
            </a:r>
            <a:endParaRPr/>
          </a:p>
        </p:txBody>
      </p:sp>
      <p:pic>
        <p:nvPicPr>
          <p:cNvPr id="139" name="Google Shape;139;p1"/>
          <p:cNvPicPr preferRelativeResize="0"/>
          <p:nvPr/>
        </p:nvPicPr>
        <p:blipFill rotWithShape="1">
          <a:blip r:embed="rId3">
            <a:alphaModFix/>
          </a:blip>
          <a:srcRect/>
          <a:stretch/>
        </p:blipFill>
        <p:spPr>
          <a:xfrm>
            <a:off x="5730238" y="430022"/>
            <a:ext cx="4937760" cy="1191768"/>
          </a:xfrm>
          <a:prstGeom prst="rect">
            <a:avLst/>
          </a:prstGeom>
          <a:noFill/>
          <a:ln>
            <a:noFill/>
          </a:ln>
        </p:spPr>
      </p:pic>
      <p:sp>
        <p:nvSpPr>
          <p:cNvPr id="140" name="Google Shape;140;p1"/>
          <p:cNvSpPr txBox="1"/>
          <p:nvPr/>
        </p:nvSpPr>
        <p:spPr>
          <a:xfrm>
            <a:off x="1523998" y="4760706"/>
            <a:ext cx="9144000" cy="1667272"/>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636463"/>
              </a:buClr>
              <a:buSzPts val="1600"/>
              <a:buFont typeface="Arial"/>
              <a:buNone/>
            </a:pPr>
            <a:r>
              <a:rPr lang="en-US" sz="1600" b="0" i="0" u="none" strike="noStrike" cap="none">
                <a:solidFill>
                  <a:srgbClr val="636463"/>
                </a:solidFill>
                <a:latin typeface="Roboto"/>
                <a:ea typeface="Roboto"/>
                <a:cs typeface="Roboto"/>
                <a:sym typeface="Roboto"/>
              </a:rPr>
              <a:t>Marianne Barker, P</a:t>
            </a:r>
            <a:r>
              <a:rPr lang="en-US" sz="1600">
                <a:solidFill>
                  <a:srgbClr val="636463"/>
                </a:solidFill>
                <a:latin typeface="Roboto"/>
                <a:ea typeface="Roboto"/>
                <a:cs typeface="Roboto"/>
                <a:sym typeface="Roboto"/>
              </a:rPr>
              <a:t>h.D.</a:t>
            </a:r>
            <a:r>
              <a:rPr lang="en-US" sz="1600" b="0" i="0" u="none" strike="noStrike" cap="none">
                <a:solidFill>
                  <a:srgbClr val="636463"/>
                </a:solidFill>
                <a:latin typeface="Roboto"/>
                <a:ea typeface="Roboto"/>
                <a:cs typeface="Roboto"/>
                <a:sym typeface="Roboto"/>
              </a:rPr>
              <a:t> &amp; Paula Sampang, MA</a:t>
            </a:r>
            <a:endParaRPr sz="100" b="0" i="0" u="none" strike="noStrike" cap="none">
              <a:solidFill>
                <a:srgbClr val="636463"/>
              </a:solidFill>
              <a:latin typeface="Roboto"/>
              <a:ea typeface="Roboto"/>
              <a:cs typeface="Roboto"/>
              <a:sym typeface="Roboto"/>
            </a:endParaRPr>
          </a:p>
          <a:p>
            <a:pPr marL="0" marR="0" lvl="0" indent="0" algn="r" rtl="0">
              <a:lnSpc>
                <a:spcPct val="90000"/>
              </a:lnSpc>
              <a:spcBef>
                <a:spcPts val="1000"/>
              </a:spcBef>
              <a:spcAft>
                <a:spcPts val="0"/>
              </a:spcAft>
              <a:buClr>
                <a:srgbClr val="636463"/>
              </a:buClr>
              <a:buSzPts val="1600"/>
              <a:buFont typeface="Arial"/>
              <a:buNone/>
            </a:pPr>
            <a:r>
              <a:rPr lang="en-US" sz="1600" b="0" i="0" u="none" strike="noStrike" cap="none">
                <a:solidFill>
                  <a:srgbClr val="636463"/>
                </a:solidFill>
                <a:latin typeface="Roboto"/>
                <a:ea typeface="Roboto"/>
                <a:cs typeface="Roboto"/>
                <a:sym typeface="Roboto"/>
              </a:rPr>
              <a:t>November 9, 2023</a:t>
            </a:r>
            <a:endParaRPr/>
          </a:p>
          <a:p>
            <a:pPr marL="0" marR="0" lvl="0" indent="0" algn="r" rtl="0">
              <a:lnSpc>
                <a:spcPct val="90000"/>
              </a:lnSpc>
              <a:spcBef>
                <a:spcPts val="1000"/>
              </a:spcBef>
              <a:spcAft>
                <a:spcPts val="0"/>
              </a:spcAft>
              <a:buClr>
                <a:srgbClr val="636463"/>
              </a:buClr>
              <a:buSzPts val="1600"/>
              <a:buFont typeface="Arial"/>
              <a:buNone/>
            </a:pPr>
            <a:endParaRPr sz="1600" b="0" i="0" u="none" strike="noStrike" cap="none">
              <a:solidFill>
                <a:srgbClr val="636463"/>
              </a:solidFill>
              <a:latin typeface="Roboto"/>
              <a:ea typeface="Roboto"/>
              <a:cs typeface="Roboto"/>
              <a:sym typeface="Roboto"/>
            </a:endParaRPr>
          </a:p>
          <a:p>
            <a:pPr marL="0" marR="0" lvl="0" indent="0" algn="r" rtl="0">
              <a:lnSpc>
                <a:spcPct val="90000"/>
              </a:lnSpc>
              <a:spcBef>
                <a:spcPts val="1000"/>
              </a:spcBef>
              <a:spcAft>
                <a:spcPts val="0"/>
              </a:spcAft>
              <a:buClr>
                <a:srgbClr val="636463"/>
              </a:buClr>
              <a:buSzPts val="1600"/>
              <a:buFont typeface="Arial"/>
              <a:buNone/>
            </a:pPr>
            <a:r>
              <a:rPr lang="en-US" sz="1600" b="0" i="0" u="none" strike="noStrike" cap="none">
                <a:solidFill>
                  <a:srgbClr val="636463"/>
                </a:solidFill>
                <a:latin typeface="Roboto"/>
                <a:ea typeface="Roboto"/>
                <a:cs typeface="Roboto"/>
                <a:sym typeface="Roboto"/>
              </a:rPr>
              <a:t>Funded by: Immigration, Refugees and Citizenship Canada</a:t>
            </a:r>
            <a:endParaRPr/>
          </a:p>
          <a:p>
            <a:pPr marL="0" marR="0" lvl="0" indent="0" algn="r" rtl="0">
              <a:lnSpc>
                <a:spcPct val="90000"/>
              </a:lnSpc>
              <a:spcBef>
                <a:spcPts val="1000"/>
              </a:spcBef>
              <a:spcAft>
                <a:spcPts val="0"/>
              </a:spcAft>
              <a:buClr>
                <a:srgbClr val="636463"/>
              </a:buClr>
              <a:buSzPts val="1600"/>
              <a:buFont typeface="Arial"/>
              <a:buNone/>
            </a:pPr>
            <a:endParaRPr sz="1600" b="0" i="0" u="none" strike="noStrike" cap="none">
              <a:solidFill>
                <a:srgbClr val="636463"/>
              </a:solidFill>
              <a:latin typeface="Roboto"/>
              <a:ea typeface="Roboto"/>
              <a:cs typeface="Roboto"/>
              <a:sym typeface="Roboto"/>
            </a:endParaRPr>
          </a:p>
        </p:txBody>
      </p:sp>
      <p:sp>
        <p:nvSpPr>
          <p:cNvPr id="141" name="Google Shape;141;p1"/>
          <p:cNvSpPr txBox="1"/>
          <p:nvPr/>
        </p:nvSpPr>
        <p:spPr>
          <a:xfrm>
            <a:off x="506393" y="3253015"/>
            <a:ext cx="77955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9"/>
          <p:cNvSpPr/>
          <p:nvPr/>
        </p:nvSpPr>
        <p:spPr>
          <a:xfrm>
            <a:off x="655860" y="1774586"/>
            <a:ext cx="4281253" cy="97705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9"/>
          <p:cNvSpPr/>
          <p:nvPr/>
        </p:nvSpPr>
        <p:spPr>
          <a:xfrm>
            <a:off x="846920" y="1419432"/>
            <a:ext cx="1764892"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Theme</a:t>
            </a:r>
            <a:endParaRPr/>
          </a:p>
        </p:txBody>
      </p:sp>
      <p:sp>
        <p:nvSpPr>
          <p:cNvPr id="247" name="Google Shape;247;p9"/>
          <p:cNvSpPr txBox="1">
            <a:spLocks noGrp="1"/>
          </p:cNvSpPr>
          <p:nvPr>
            <p:ph type="body" idx="1"/>
          </p:nvPr>
        </p:nvSpPr>
        <p:spPr>
          <a:xfrm>
            <a:off x="668646" y="1894436"/>
            <a:ext cx="4281253" cy="857202"/>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ct val="100000"/>
              <a:buNone/>
            </a:pPr>
            <a:r>
              <a:rPr lang="en-US" sz="2400"/>
              <a:t>Emerging goal: To support </a:t>
            </a:r>
            <a:r>
              <a:rPr lang="en-US" sz="2400" i="1"/>
              <a:t>teachers</a:t>
            </a:r>
            <a:r>
              <a:rPr lang="en-US" sz="2400"/>
              <a:t> in navigating hybrid teaching and learning.</a:t>
            </a:r>
            <a:endParaRPr/>
          </a:p>
        </p:txBody>
      </p:sp>
      <p:sp>
        <p:nvSpPr>
          <p:cNvPr id="248" name="Google Shape;248;p9"/>
          <p:cNvSpPr/>
          <p:nvPr/>
        </p:nvSpPr>
        <p:spPr>
          <a:xfrm>
            <a:off x="659926" y="3244912"/>
            <a:ext cx="4421360" cy="254243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9"/>
          <p:cNvSpPr/>
          <p:nvPr/>
        </p:nvSpPr>
        <p:spPr>
          <a:xfrm>
            <a:off x="938216" y="2932395"/>
            <a:ext cx="1673596"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Quote</a:t>
            </a:r>
            <a:endParaRPr/>
          </a:p>
        </p:txBody>
      </p:sp>
      <p:sp>
        <p:nvSpPr>
          <p:cNvPr id="250" name="Google Shape;250;p9"/>
          <p:cNvSpPr txBox="1"/>
          <p:nvPr/>
        </p:nvSpPr>
        <p:spPr>
          <a:xfrm>
            <a:off x="938216" y="3508148"/>
            <a:ext cx="3957875" cy="227919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i="1">
                <a:solidFill>
                  <a:schemeClr val="dk1"/>
                </a:solidFill>
                <a:latin typeface="Lato"/>
                <a:ea typeface="Lato"/>
                <a:cs typeface="Lato"/>
                <a:sym typeface="Lato"/>
              </a:rPr>
              <a:t>“Digital access comes down to the </a:t>
            </a:r>
            <a:r>
              <a:rPr lang="en-US" sz="2400" b="1" i="1">
                <a:solidFill>
                  <a:schemeClr val="dk1"/>
                </a:solidFill>
                <a:latin typeface="Lato"/>
                <a:ea typeface="Lato"/>
                <a:cs typeface="Lato"/>
                <a:sym typeface="Lato"/>
              </a:rPr>
              <a:t>teacher’s</a:t>
            </a:r>
            <a:r>
              <a:rPr lang="en-US" sz="2400" i="1">
                <a:solidFill>
                  <a:schemeClr val="dk1"/>
                </a:solidFill>
                <a:latin typeface="Lato"/>
                <a:ea typeface="Lato"/>
                <a:cs typeface="Lato"/>
                <a:sym typeface="Lato"/>
              </a:rPr>
              <a:t> ability to maneuver the computer during class at the same time as addressing the students.” </a:t>
            </a:r>
            <a:br>
              <a:rPr lang="en-US" sz="2400" i="1">
                <a:solidFill>
                  <a:schemeClr val="dk1"/>
                </a:solidFill>
                <a:latin typeface="Lato"/>
                <a:ea typeface="Lato"/>
                <a:cs typeface="Lato"/>
                <a:sym typeface="Lato"/>
              </a:rPr>
            </a:br>
            <a:r>
              <a:rPr lang="en-US" sz="2400">
                <a:solidFill>
                  <a:schemeClr val="dk1"/>
                </a:solidFill>
                <a:latin typeface="Lato"/>
                <a:ea typeface="Lato"/>
                <a:cs typeface="Lato"/>
                <a:sym typeface="Lato"/>
              </a:rPr>
              <a:t>- Instructor </a:t>
            </a:r>
            <a:endParaRPr/>
          </a:p>
        </p:txBody>
      </p:sp>
      <p:pic>
        <p:nvPicPr>
          <p:cNvPr id="251" name="Google Shape;251;p9" descr="A diagram of a classroom&#10;&#10;Description automatically generated"/>
          <p:cNvPicPr preferRelativeResize="0"/>
          <p:nvPr/>
        </p:nvPicPr>
        <p:blipFill rotWithShape="1">
          <a:blip r:embed="rId3">
            <a:alphaModFix/>
          </a:blip>
          <a:srcRect/>
          <a:stretch/>
        </p:blipFill>
        <p:spPr>
          <a:xfrm>
            <a:off x="5606951" y="1419432"/>
            <a:ext cx="3099789" cy="4378884"/>
          </a:xfrm>
          <a:prstGeom prst="rect">
            <a:avLst/>
          </a:prstGeom>
          <a:noFill/>
          <a:ln w="25400" cap="flat" cmpd="sng">
            <a:solidFill>
              <a:schemeClr val="dk1"/>
            </a:solidFill>
            <a:prstDash val="solid"/>
            <a:round/>
            <a:headEnd type="none" w="sm" len="sm"/>
            <a:tailEnd type="none" w="sm" len="sm"/>
          </a:ln>
        </p:spPr>
      </p:pic>
      <p:pic>
        <p:nvPicPr>
          <p:cNvPr id="252" name="Google Shape;252;p9" descr="A paper with text on it&#10;&#10;Description automatically generated"/>
          <p:cNvPicPr preferRelativeResize="0"/>
          <p:nvPr/>
        </p:nvPicPr>
        <p:blipFill rotWithShape="1">
          <a:blip r:embed="rId4">
            <a:alphaModFix/>
          </a:blip>
          <a:srcRect/>
          <a:stretch/>
        </p:blipFill>
        <p:spPr>
          <a:xfrm>
            <a:off x="8870971" y="1419432"/>
            <a:ext cx="3099789" cy="4373123"/>
          </a:xfrm>
          <a:prstGeom prst="rect">
            <a:avLst/>
          </a:prstGeom>
          <a:noFill/>
          <a:ln w="25400" cap="flat" cmpd="sng">
            <a:solidFill>
              <a:schemeClr val="dk1"/>
            </a:solidFill>
            <a:prstDash val="solid"/>
            <a:round/>
            <a:headEnd type="none" w="sm" len="sm"/>
            <a:tailEnd type="none" w="sm" len="sm"/>
          </a:ln>
        </p:spPr>
      </p:pic>
      <p:sp>
        <p:nvSpPr>
          <p:cNvPr id="253" name="Google Shape;253;p9"/>
          <p:cNvSpPr txBox="1"/>
          <p:nvPr/>
        </p:nvSpPr>
        <p:spPr>
          <a:xfrm>
            <a:off x="570675" y="41350"/>
            <a:ext cx="44772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Stage 1: Knowledge </a:t>
            </a:r>
            <a:endParaRPr sz="3600" b="1">
              <a:solidFill>
                <a:srgbClr val="A91F2D"/>
              </a:solidFill>
              <a:latin typeface="Lato"/>
              <a:ea typeface="Lato"/>
              <a:cs typeface="Lato"/>
              <a:sym typeface="Lato"/>
            </a:endParaRPr>
          </a:p>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Building</a:t>
            </a:r>
            <a:endParaRPr sz="3600" b="0">
              <a:solidFill>
                <a:srgbClr val="A91F2D"/>
              </a:solidFill>
              <a:latin typeface="Lato"/>
              <a:ea typeface="Lato"/>
              <a:cs typeface="Lato"/>
              <a:sym typeface="Lato"/>
            </a:endParaRPr>
          </a:p>
        </p:txBody>
      </p:sp>
      <p:sp>
        <p:nvSpPr>
          <p:cNvPr id="254" name="Google Shape;254;p9"/>
          <p:cNvSpPr txBox="1"/>
          <p:nvPr/>
        </p:nvSpPr>
        <p:spPr>
          <a:xfrm>
            <a:off x="6459175" y="75475"/>
            <a:ext cx="44772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Stage 2: Toolkit Development</a:t>
            </a:r>
            <a:endParaRPr sz="3600" b="0">
              <a:solidFill>
                <a:srgbClr val="A91F2D"/>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0"/>
          <p:cNvSpPr/>
          <p:nvPr/>
        </p:nvSpPr>
        <p:spPr>
          <a:xfrm>
            <a:off x="655860" y="1774586"/>
            <a:ext cx="4281253" cy="97705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0"/>
          <p:cNvSpPr/>
          <p:nvPr/>
        </p:nvSpPr>
        <p:spPr>
          <a:xfrm>
            <a:off x="846920" y="1419432"/>
            <a:ext cx="1764892"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Theme</a:t>
            </a:r>
            <a:endParaRPr/>
          </a:p>
        </p:txBody>
      </p:sp>
      <p:sp>
        <p:nvSpPr>
          <p:cNvPr id="262" name="Google Shape;262;p10"/>
          <p:cNvSpPr txBox="1">
            <a:spLocks noGrp="1"/>
          </p:cNvSpPr>
          <p:nvPr>
            <p:ph type="body" idx="1"/>
          </p:nvPr>
        </p:nvSpPr>
        <p:spPr>
          <a:xfrm>
            <a:off x="668646" y="1894436"/>
            <a:ext cx="4281253" cy="85720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a:t>Literacy learner needs are poorly understood.</a:t>
            </a:r>
            <a:endParaRPr/>
          </a:p>
        </p:txBody>
      </p:sp>
      <p:sp>
        <p:nvSpPr>
          <p:cNvPr id="263" name="Google Shape;263;p10"/>
          <p:cNvSpPr/>
          <p:nvPr/>
        </p:nvSpPr>
        <p:spPr>
          <a:xfrm>
            <a:off x="659926" y="3244912"/>
            <a:ext cx="4421360" cy="254243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0"/>
          <p:cNvSpPr/>
          <p:nvPr/>
        </p:nvSpPr>
        <p:spPr>
          <a:xfrm>
            <a:off x="938216" y="2932395"/>
            <a:ext cx="1673596"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Quotes</a:t>
            </a:r>
            <a:endParaRPr/>
          </a:p>
        </p:txBody>
      </p:sp>
      <p:sp>
        <p:nvSpPr>
          <p:cNvPr id="265" name="Google Shape;265;p10"/>
          <p:cNvSpPr txBox="1"/>
          <p:nvPr/>
        </p:nvSpPr>
        <p:spPr>
          <a:xfrm>
            <a:off x="934646" y="3528525"/>
            <a:ext cx="3957875" cy="2279196"/>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dk1"/>
              </a:buClr>
              <a:buSzPct val="100000"/>
              <a:buFont typeface="Arial"/>
              <a:buNone/>
            </a:pPr>
            <a:r>
              <a:rPr lang="en-US" sz="2400" i="1" dirty="0">
                <a:solidFill>
                  <a:schemeClr val="dk1"/>
                </a:solidFill>
                <a:latin typeface="Lato"/>
                <a:ea typeface="Lato"/>
                <a:cs typeface="Lato"/>
                <a:sym typeface="Lato"/>
              </a:rPr>
              <a:t>“Teachers of non-literacy students have literacy students, and they don’t know what to do with them.”</a:t>
            </a:r>
            <a:br>
              <a:rPr lang="en-US" sz="2400" i="1" dirty="0">
                <a:solidFill>
                  <a:schemeClr val="dk1"/>
                </a:solidFill>
                <a:latin typeface="Lato"/>
                <a:ea typeface="Lato"/>
                <a:cs typeface="Lato"/>
                <a:sym typeface="Lato"/>
              </a:rPr>
            </a:br>
            <a:r>
              <a:rPr lang="en-US" sz="2400" dirty="0">
                <a:solidFill>
                  <a:schemeClr val="dk1"/>
                </a:solidFill>
                <a:latin typeface="Lato"/>
                <a:ea typeface="Lato"/>
                <a:cs typeface="Lato"/>
                <a:sym typeface="Lato"/>
              </a:rPr>
              <a:t>- Instructor </a:t>
            </a:r>
            <a:endParaRPr dirty="0"/>
          </a:p>
          <a:p>
            <a:pPr marL="0" marR="0" lvl="0" indent="0" algn="l" rtl="0">
              <a:lnSpc>
                <a:spcPct val="90000"/>
              </a:lnSpc>
              <a:spcBef>
                <a:spcPts val="1000"/>
              </a:spcBef>
              <a:spcAft>
                <a:spcPts val="0"/>
              </a:spcAft>
              <a:buClr>
                <a:schemeClr val="dk1"/>
              </a:buClr>
              <a:buSzPct val="100000"/>
              <a:buFont typeface="Arial"/>
              <a:buNone/>
            </a:pPr>
            <a:r>
              <a:rPr lang="en-US" sz="2400" i="1" dirty="0">
                <a:solidFill>
                  <a:schemeClr val="dk1"/>
                </a:solidFill>
                <a:latin typeface="Lato"/>
                <a:ea typeface="Lato"/>
                <a:cs typeface="Lato"/>
                <a:sym typeface="Lato"/>
              </a:rPr>
              <a:t>“Literacy students have different needs compared to other students.” </a:t>
            </a:r>
            <a:br>
              <a:rPr lang="en-US" sz="2400" i="1" dirty="0">
                <a:solidFill>
                  <a:schemeClr val="dk1"/>
                </a:solidFill>
                <a:latin typeface="Lato"/>
                <a:ea typeface="Lato"/>
                <a:cs typeface="Lato"/>
                <a:sym typeface="Lato"/>
              </a:rPr>
            </a:br>
            <a:r>
              <a:rPr lang="en-US" sz="2400" i="1" dirty="0">
                <a:solidFill>
                  <a:schemeClr val="dk1"/>
                </a:solidFill>
                <a:latin typeface="Lato"/>
                <a:ea typeface="Lato"/>
                <a:cs typeface="Lato"/>
                <a:sym typeface="Lato"/>
              </a:rPr>
              <a:t>- </a:t>
            </a:r>
            <a:r>
              <a:rPr lang="en-US" sz="2400" dirty="0">
                <a:solidFill>
                  <a:schemeClr val="dk1"/>
                </a:solidFill>
                <a:latin typeface="Lato"/>
                <a:ea typeface="Lato"/>
                <a:cs typeface="Lato"/>
                <a:sym typeface="Lato"/>
              </a:rPr>
              <a:t>Instructor</a:t>
            </a:r>
            <a:endParaRPr dirty="0"/>
          </a:p>
        </p:txBody>
      </p:sp>
      <p:pic>
        <p:nvPicPr>
          <p:cNvPr id="266" name="Google Shape;266;p10" descr="A screen shot of a cell phone&#10;&#10;Description automatically generated"/>
          <p:cNvPicPr preferRelativeResize="0"/>
          <p:nvPr/>
        </p:nvPicPr>
        <p:blipFill rotWithShape="1">
          <a:blip r:embed="rId3">
            <a:alphaModFix/>
          </a:blip>
          <a:srcRect/>
          <a:stretch/>
        </p:blipFill>
        <p:spPr>
          <a:xfrm>
            <a:off x="8796253" y="1624120"/>
            <a:ext cx="2946212" cy="4159358"/>
          </a:xfrm>
          <a:prstGeom prst="rect">
            <a:avLst/>
          </a:prstGeom>
          <a:noFill/>
          <a:ln w="25400" cap="flat" cmpd="sng">
            <a:solidFill>
              <a:schemeClr val="dk1"/>
            </a:solidFill>
            <a:prstDash val="solid"/>
            <a:round/>
            <a:headEnd type="none" w="sm" len="sm"/>
            <a:tailEnd type="none" w="sm" len="sm"/>
          </a:ln>
        </p:spPr>
      </p:pic>
      <p:pic>
        <p:nvPicPr>
          <p:cNvPr id="267" name="Google Shape;267;p10" descr="A poster of a book and a map&#10;&#10;Description automatically generated with medium confidence"/>
          <p:cNvPicPr preferRelativeResize="0"/>
          <p:nvPr/>
        </p:nvPicPr>
        <p:blipFill rotWithShape="1">
          <a:blip r:embed="rId4">
            <a:alphaModFix/>
          </a:blip>
          <a:srcRect/>
          <a:stretch/>
        </p:blipFill>
        <p:spPr>
          <a:xfrm>
            <a:off x="5656277" y="1595879"/>
            <a:ext cx="2946213" cy="4191465"/>
          </a:xfrm>
          <a:prstGeom prst="rect">
            <a:avLst/>
          </a:prstGeom>
          <a:noFill/>
          <a:ln w="25400" cap="flat" cmpd="sng">
            <a:solidFill>
              <a:schemeClr val="dk1"/>
            </a:solidFill>
            <a:prstDash val="solid"/>
            <a:round/>
            <a:headEnd type="none" w="sm" len="sm"/>
            <a:tailEnd type="none" w="sm" len="sm"/>
          </a:ln>
        </p:spPr>
      </p:pic>
      <p:sp>
        <p:nvSpPr>
          <p:cNvPr id="268" name="Google Shape;268;p10"/>
          <p:cNvSpPr txBox="1"/>
          <p:nvPr/>
        </p:nvSpPr>
        <p:spPr>
          <a:xfrm>
            <a:off x="570675" y="41350"/>
            <a:ext cx="44772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Stage 1: Knowledge </a:t>
            </a:r>
            <a:endParaRPr sz="3600" b="1">
              <a:solidFill>
                <a:srgbClr val="A91F2D"/>
              </a:solidFill>
              <a:latin typeface="Lato"/>
              <a:ea typeface="Lato"/>
              <a:cs typeface="Lato"/>
              <a:sym typeface="Lato"/>
            </a:endParaRPr>
          </a:p>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Building</a:t>
            </a:r>
            <a:endParaRPr sz="3600" b="0">
              <a:solidFill>
                <a:srgbClr val="A91F2D"/>
              </a:solidFill>
              <a:latin typeface="Lato"/>
              <a:ea typeface="Lato"/>
              <a:cs typeface="Lato"/>
              <a:sym typeface="Lato"/>
            </a:endParaRPr>
          </a:p>
        </p:txBody>
      </p:sp>
      <p:sp>
        <p:nvSpPr>
          <p:cNvPr id="269" name="Google Shape;269;p10"/>
          <p:cNvSpPr txBox="1"/>
          <p:nvPr/>
        </p:nvSpPr>
        <p:spPr>
          <a:xfrm>
            <a:off x="6749200" y="75475"/>
            <a:ext cx="44772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A91F2D"/>
              </a:buClr>
              <a:buSzPts val="3600"/>
              <a:buFont typeface="Lato"/>
              <a:buNone/>
            </a:pPr>
            <a:r>
              <a:rPr lang="en-US" sz="3600" b="1">
                <a:solidFill>
                  <a:srgbClr val="A91F2D"/>
                </a:solidFill>
                <a:latin typeface="Lato"/>
                <a:ea typeface="Lato"/>
                <a:cs typeface="Lato"/>
                <a:sym typeface="Lato"/>
              </a:rPr>
              <a:t>Stage 2: Toolkit Development</a:t>
            </a:r>
            <a:endParaRPr sz="3600" b="0">
              <a:solidFill>
                <a:srgbClr val="A91F2D"/>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11"/>
          <p:cNvSpPr/>
          <p:nvPr/>
        </p:nvSpPr>
        <p:spPr>
          <a:xfrm>
            <a:off x="0" y="25"/>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1" descr="A person helping another person to read&#10;&#10;Description automatically generated"/>
          <p:cNvPicPr preferRelativeResize="0">
            <a:picLocks noGrp="1"/>
          </p:cNvPicPr>
          <p:nvPr>
            <p:ph type="body" idx="1"/>
          </p:nvPr>
        </p:nvPicPr>
        <p:blipFill rotWithShape="1">
          <a:blip r:embed="rId3">
            <a:alphaModFix/>
          </a:blip>
          <a:srcRect/>
          <a:stretch/>
        </p:blipFill>
        <p:spPr>
          <a:xfrm>
            <a:off x="3669649" y="755727"/>
            <a:ext cx="3877500" cy="5598900"/>
          </a:xfrm>
          <a:prstGeom prst="rect">
            <a:avLst/>
          </a:prstGeom>
          <a:noFill/>
          <a:ln w="25400" cap="flat" cmpd="sng">
            <a:solidFill>
              <a:srgbClr val="264159"/>
            </a:solidFill>
            <a:prstDash val="solid"/>
            <a:round/>
            <a:headEnd type="none" w="sm" len="sm"/>
            <a:tailEnd type="none" w="sm" len="sm"/>
          </a:ln>
        </p:spPr>
      </p:pic>
      <p:pic>
        <p:nvPicPr>
          <p:cNvPr id="277" name="Google Shape;277;p11" descr="A white and red cover with text&#10;&#10;Description automatically generated with medium confidence"/>
          <p:cNvPicPr preferRelativeResize="0"/>
          <p:nvPr/>
        </p:nvPicPr>
        <p:blipFill rotWithShape="1">
          <a:blip r:embed="rId4">
            <a:alphaModFix/>
          </a:blip>
          <a:srcRect/>
          <a:stretch/>
        </p:blipFill>
        <p:spPr>
          <a:xfrm>
            <a:off x="7737352" y="755727"/>
            <a:ext cx="3927888" cy="5598900"/>
          </a:xfrm>
          <a:prstGeom prst="rect">
            <a:avLst/>
          </a:prstGeom>
          <a:noFill/>
          <a:ln w="25400" cap="flat" cmpd="sng">
            <a:solidFill>
              <a:srgbClr val="264159"/>
            </a:solidFill>
            <a:prstDash val="solid"/>
            <a:round/>
            <a:headEnd type="none" w="sm" len="sm"/>
            <a:tailEnd type="none" w="sm" len="sm"/>
          </a:ln>
        </p:spPr>
      </p:pic>
      <p:sp>
        <p:nvSpPr>
          <p:cNvPr id="278" name="Google Shape;278;p11"/>
          <p:cNvSpPr>
            <a:spLocks noGrp="1"/>
          </p:cNvSpPr>
          <p:nvPr>
            <p:ph type="title"/>
          </p:nvPr>
        </p:nvSpPr>
        <p:spPr>
          <a:xfrm>
            <a:off x="327000" y="2074350"/>
            <a:ext cx="3152400" cy="2709300"/>
          </a:xfrm>
          <a:prstGeom prst="ellipse">
            <a:avLst/>
          </a:prstGeom>
          <a:solidFill>
            <a:srgbClr val="A91E2D"/>
          </a:solidFill>
          <a:ln w="174625" cap="flat" cmpd="thinThick">
            <a:solidFill>
              <a:srgbClr val="A91E2D"/>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600"/>
              <a:buFont typeface="Calibri"/>
              <a:buNone/>
            </a:pPr>
            <a:r>
              <a:rPr lang="en-US" sz="2600">
                <a:solidFill>
                  <a:srgbClr val="FFFFFF"/>
                </a:solidFill>
              </a:rPr>
              <a:t>Stage 2: Toolkit Development </a:t>
            </a:r>
            <a:endParaRPr sz="26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1E2D"/>
        </a:solidFill>
        <a:effectLst/>
      </p:bgPr>
    </p:bg>
    <p:spTree>
      <p:nvGrpSpPr>
        <p:cNvPr id="1" name="Shape 283"/>
        <p:cNvGrpSpPr/>
        <p:nvPr/>
      </p:nvGrpSpPr>
      <p:grpSpPr>
        <a:xfrm>
          <a:off x="0" y="0"/>
          <a:ext cx="0" cy="0"/>
          <a:chOff x="0" y="0"/>
          <a:chExt cx="0" cy="0"/>
        </a:xfrm>
      </p:grpSpPr>
      <p:sp>
        <p:nvSpPr>
          <p:cNvPr id="284" name="Google Shape;284;g287094dbb47_2_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85" name="Google Shape;285;g287094dbb47_2_7"/>
          <p:cNvSpPr txBox="1">
            <a:spLocks noGrp="1"/>
          </p:cNvSpPr>
          <p:nvPr>
            <p:ph type="body" idx="1"/>
          </p:nvPr>
        </p:nvSpPr>
        <p:spPr>
          <a:xfrm>
            <a:off x="838200" y="1825625"/>
            <a:ext cx="10515600" cy="3462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100"/>
              <a:buFont typeface="Arial"/>
              <a:buNone/>
            </a:pPr>
            <a:r>
              <a:rPr lang="en-US" sz="6600" b="1">
                <a:solidFill>
                  <a:schemeClr val="lt1"/>
                </a:solidFill>
              </a:rPr>
              <a:t>Stage 3: Piloting &amp; Refining the Toolkit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2"/>
          <p:cNvSpPr/>
          <p:nvPr/>
        </p:nvSpPr>
        <p:spPr>
          <a:xfrm>
            <a:off x="516960" y="1774586"/>
            <a:ext cx="4281253" cy="97705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2"/>
          <p:cNvSpPr/>
          <p:nvPr/>
        </p:nvSpPr>
        <p:spPr>
          <a:xfrm>
            <a:off x="708020" y="1419432"/>
            <a:ext cx="1764892"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Theme</a:t>
            </a:r>
            <a:endParaRPr/>
          </a:p>
        </p:txBody>
      </p:sp>
      <p:sp>
        <p:nvSpPr>
          <p:cNvPr id="293" name="Google Shape;293;p12"/>
          <p:cNvSpPr txBox="1">
            <a:spLocks noGrp="1"/>
          </p:cNvSpPr>
          <p:nvPr>
            <p:ph type="title"/>
          </p:nvPr>
        </p:nvSpPr>
        <p:spPr>
          <a:xfrm>
            <a:off x="1493134" y="138698"/>
            <a:ext cx="919391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Stage 3: Piloting &amp; Refining the Toolkit</a:t>
            </a:r>
            <a:endParaRPr b="0"/>
          </a:p>
        </p:txBody>
      </p:sp>
      <p:sp>
        <p:nvSpPr>
          <p:cNvPr id="294" name="Google Shape;294;p12"/>
          <p:cNvSpPr txBox="1">
            <a:spLocks noGrp="1"/>
          </p:cNvSpPr>
          <p:nvPr>
            <p:ph type="body" idx="1"/>
          </p:nvPr>
        </p:nvSpPr>
        <p:spPr>
          <a:xfrm>
            <a:off x="529746" y="1894436"/>
            <a:ext cx="4281253" cy="857202"/>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0"/>
              </a:spcBef>
              <a:spcAft>
                <a:spcPts val="0"/>
              </a:spcAft>
              <a:buClr>
                <a:schemeClr val="dk1"/>
              </a:buClr>
              <a:buSzPts val="2400"/>
              <a:buNone/>
            </a:pPr>
            <a:r>
              <a:rPr lang="en-US" sz="2400"/>
              <a:t>Need to include more practical activities and resources</a:t>
            </a:r>
            <a:endParaRPr/>
          </a:p>
        </p:txBody>
      </p:sp>
      <p:sp>
        <p:nvSpPr>
          <p:cNvPr id="295" name="Google Shape;295;p12"/>
          <p:cNvSpPr/>
          <p:nvPr/>
        </p:nvSpPr>
        <p:spPr>
          <a:xfrm>
            <a:off x="521026" y="3244912"/>
            <a:ext cx="4421360" cy="254243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12"/>
          <p:cNvSpPr/>
          <p:nvPr/>
        </p:nvSpPr>
        <p:spPr>
          <a:xfrm>
            <a:off x="799316" y="2932395"/>
            <a:ext cx="1673596"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Quotes</a:t>
            </a:r>
            <a:endParaRPr/>
          </a:p>
        </p:txBody>
      </p:sp>
      <p:sp>
        <p:nvSpPr>
          <p:cNvPr id="297" name="Google Shape;297;p12"/>
          <p:cNvSpPr txBox="1"/>
          <p:nvPr/>
        </p:nvSpPr>
        <p:spPr>
          <a:xfrm>
            <a:off x="799316" y="3508148"/>
            <a:ext cx="3957875" cy="227919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i="1">
                <a:solidFill>
                  <a:schemeClr val="dk1"/>
                </a:solidFill>
                <a:latin typeface="Lato"/>
                <a:ea typeface="Lato"/>
                <a:cs typeface="Lato"/>
                <a:sym typeface="Lato"/>
              </a:rPr>
              <a:t>“I wouldn’t pull it out of my bag and take it to my classroom every day, because … to me, it feels like it’s information.”</a:t>
            </a:r>
            <a:br>
              <a:rPr lang="en-US" sz="2400" i="1">
                <a:solidFill>
                  <a:schemeClr val="dk1"/>
                </a:solidFill>
                <a:latin typeface="Lato"/>
                <a:ea typeface="Lato"/>
                <a:cs typeface="Lato"/>
                <a:sym typeface="Lato"/>
              </a:rPr>
            </a:br>
            <a:r>
              <a:rPr lang="en-US" sz="2400">
                <a:solidFill>
                  <a:schemeClr val="dk1"/>
                </a:solidFill>
                <a:latin typeface="Lato"/>
                <a:ea typeface="Lato"/>
                <a:cs typeface="Lato"/>
                <a:sym typeface="Lato"/>
              </a:rPr>
              <a:t>- Instructor </a:t>
            </a:r>
            <a:endParaRPr/>
          </a:p>
        </p:txBody>
      </p:sp>
      <p:pic>
        <p:nvPicPr>
          <p:cNvPr id="298" name="Google Shape;298;p12" descr="A screenshot of a computer and a phone&#10;&#10;Description automatically generated"/>
          <p:cNvPicPr preferRelativeResize="0"/>
          <p:nvPr/>
        </p:nvPicPr>
        <p:blipFill rotWithShape="1">
          <a:blip r:embed="rId3">
            <a:alphaModFix/>
          </a:blip>
          <a:srcRect/>
          <a:stretch/>
        </p:blipFill>
        <p:spPr>
          <a:xfrm>
            <a:off x="6990782" y="3508148"/>
            <a:ext cx="1527599" cy="2170047"/>
          </a:xfrm>
          <a:prstGeom prst="rect">
            <a:avLst/>
          </a:prstGeom>
          <a:noFill/>
          <a:ln w="25400" cap="flat" cmpd="sng">
            <a:solidFill>
              <a:schemeClr val="dk1"/>
            </a:solidFill>
            <a:prstDash val="solid"/>
            <a:round/>
            <a:headEnd type="none" w="sm" len="sm"/>
            <a:tailEnd type="none" w="sm" len="sm"/>
          </a:ln>
        </p:spPr>
      </p:pic>
      <p:pic>
        <p:nvPicPr>
          <p:cNvPr id="299" name="Google Shape;299;p12" descr="A screenshot of a tablet and a computer&#10;&#10;Description automatically generated"/>
          <p:cNvPicPr preferRelativeResize="0"/>
          <p:nvPr/>
        </p:nvPicPr>
        <p:blipFill rotWithShape="1">
          <a:blip r:embed="rId4">
            <a:alphaModFix/>
          </a:blip>
          <a:srcRect/>
          <a:stretch/>
        </p:blipFill>
        <p:spPr>
          <a:xfrm>
            <a:off x="5304082" y="3508148"/>
            <a:ext cx="1536455" cy="2170457"/>
          </a:xfrm>
          <a:prstGeom prst="rect">
            <a:avLst/>
          </a:prstGeom>
          <a:noFill/>
          <a:ln w="25400" cap="flat" cmpd="sng">
            <a:solidFill>
              <a:schemeClr val="dk1"/>
            </a:solidFill>
            <a:prstDash val="solid"/>
            <a:round/>
            <a:headEnd type="none" w="sm" len="sm"/>
            <a:tailEnd type="none" w="sm" len="sm"/>
          </a:ln>
        </p:spPr>
      </p:pic>
      <p:pic>
        <p:nvPicPr>
          <p:cNvPr id="300" name="Google Shape;300;p12" descr="A screenshot of a computer&#10;&#10;Description automatically generated"/>
          <p:cNvPicPr preferRelativeResize="0"/>
          <p:nvPr/>
        </p:nvPicPr>
        <p:blipFill rotWithShape="1">
          <a:blip r:embed="rId5">
            <a:alphaModFix/>
          </a:blip>
          <a:srcRect/>
          <a:stretch/>
        </p:blipFill>
        <p:spPr>
          <a:xfrm>
            <a:off x="6964719" y="1215997"/>
            <a:ext cx="1532041" cy="2168252"/>
          </a:xfrm>
          <a:prstGeom prst="rect">
            <a:avLst/>
          </a:prstGeom>
          <a:noFill/>
          <a:ln w="25400" cap="flat" cmpd="sng">
            <a:solidFill>
              <a:schemeClr val="dk1"/>
            </a:solidFill>
            <a:prstDash val="solid"/>
            <a:round/>
            <a:headEnd type="none" w="sm" len="sm"/>
            <a:tailEnd type="none" w="sm" len="sm"/>
          </a:ln>
        </p:spPr>
      </p:pic>
      <p:pic>
        <p:nvPicPr>
          <p:cNvPr id="301" name="Google Shape;301;p12" descr="A screen shot of a computer&#10;&#10;Description automatically generated"/>
          <p:cNvPicPr preferRelativeResize="0"/>
          <p:nvPr/>
        </p:nvPicPr>
        <p:blipFill rotWithShape="1">
          <a:blip r:embed="rId6">
            <a:alphaModFix/>
          </a:blip>
          <a:srcRect/>
          <a:stretch/>
        </p:blipFill>
        <p:spPr>
          <a:xfrm>
            <a:off x="5300053" y="1215997"/>
            <a:ext cx="1532041" cy="2173494"/>
          </a:xfrm>
          <a:prstGeom prst="rect">
            <a:avLst/>
          </a:prstGeom>
          <a:noFill/>
          <a:ln w="25400" cap="flat" cmpd="sng">
            <a:solidFill>
              <a:schemeClr val="dk1"/>
            </a:solidFill>
            <a:prstDash val="solid"/>
            <a:round/>
            <a:headEnd type="none" w="sm" len="sm"/>
            <a:tailEnd type="none" w="sm" len="sm"/>
          </a:ln>
        </p:spPr>
      </p:pic>
      <p:pic>
        <p:nvPicPr>
          <p:cNvPr id="302" name="Google Shape;302;p12" descr="A screenshot of a computer program&#10;&#10;Description automatically generated"/>
          <p:cNvPicPr preferRelativeResize="0"/>
          <p:nvPr/>
        </p:nvPicPr>
        <p:blipFill rotWithShape="1">
          <a:blip r:embed="rId7">
            <a:alphaModFix/>
          </a:blip>
          <a:srcRect/>
          <a:stretch/>
        </p:blipFill>
        <p:spPr>
          <a:xfrm>
            <a:off x="8849007" y="1202543"/>
            <a:ext cx="3177212" cy="4488255"/>
          </a:xfrm>
          <a:prstGeom prst="rect">
            <a:avLst/>
          </a:prstGeom>
          <a:noFill/>
          <a:ln w="25400" cap="flat" cmpd="sng">
            <a:solidFill>
              <a:schemeClr val="dk1"/>
            </a:solidFill>
            <a:prstDash val="solid"/>
            <a:round/>
            <a:headEnd type="none" w="sm" len="sm"/>
            <a:tailEnd type="none" w="sm" len="sm"/>
          </a:ln>
        </p:spPr>
      </p:pic>
      <p:sp>
        <p:nvSpPr>
          <p:cNvPr id="303" name="Google Shape;303;p12"/>
          <p:cNvSpPr txBox="1"/>
          <p:nvPr/>
        </p:nvSpPr>
        <p:spPr>
          <a:xfrm>
            <a:off x="5520083" y="5704252"/>
            <a:ext cx="2802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Expanded from 1 to 7 pages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3"/>
          <p:cNvSpPr/>
          <p:nvPr/>
        </p:nvSpPr>
        <p:spPr>
          <a:xfrm>
            <a:off x="563259" y="1438920"/>
            <a:ext cx="4281253" cy="97705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3"/>
          <p:cNvSpPr/>
          <p:nvPr/>
        </p:nvSpPr>
        <p:spPr>
          <a:xfrm>
            <a:off x="754319" y="1083766"/>
            <a:ext cx="1764892"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Theme</a:t>
            </a:r>
            <a:endParaRPr/>
          </a:p>
        </p:txBody>
      </p:sp>
      <p:sp>
        <p:nvSpPr>
          <p:cNvPr id="311" name="Google Shape;311;p13"/>
          <p:cNvSpPr txBox="1">
            <a:spLocks noGrp="1"/>
          </p:cNvSpPr>
          <p:nvPr>
            <p:ph type="title"/>
          </p:nvPr>
        </p:nvSpPr>
        <p:spPr>
          <a:xfrm>
            <a:off x="1493134" y="138698"/>
            <a:ext cx="919391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Stage 3: Piloting &amp; Refining the Toolkit</a:t>
            </a:r>
            <a:endParaRPr b="0"/>
          </a:p>
        </p:txBody>
      </p:sp>
      <p:sp>
        <p:nvSpPr>
          <p:cNvPr id="312" name="Google Shape;312;p13"/>
          <p:cNvSpPr txBox="1">
            <a:spLocks noGrp="1"/>
          </p:cNvSpPr>
          <p:nvPr>
            <p:ph type="body" idx="1"/>
          </p:nvPr>
        </p:nvSpPr>
        <p:spPr>
          <a:xfrm>
            <a:off x="522196" y="1601936"/>
            <a:ext cx="4281300" cy="857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a:t>Need to reframe the scope: Who is this toolkit for? </a:t>
            </a:r>
            <a:endParaRPr/>
          </a:p>
        </p:txBody>
      </p:sp>
      <p:sp>
        <p:nvSpPr>
          <p:cNvPr id="313" name="Google Shape;313;p13"/>
          <p:cNvSpPr/>
          <p:nvPr/>
        </p:nvSpPr>
        <p:spPr>
          <a:xfrm>
            <a:off x="567325" y="2909246"/>
            <a:ext cx="4421360" cy="2542432"/>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13"/>
          <p:cNvSpPr/>
          <p:nvPr/>
        </p:nvSpPr>
        <p:spPr>
          <a:xfrm>
            <a:off x="845615" y="2596729"/>
            <a:ext cx="1673596"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Quote</a:t>
            </a:r>
            <a:endParaRPr/>
          </a:p>
        </p:txBody>
      </p:sp>
      <p:sp>
        <p:nvSpPr>
          <p:cNvPr id="315" name="Google Shape;315;p13"/>
          <p:cNvSpPr txBox="1"/>
          <p:nvPr/>
        </p:nvSpPr>
        <p:spPr>
          <a:xfrm>
            <a:off x="845615" y="3172482"/>
            <a:ext cx="3957875" cy="227919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400"/>
              <a:buFont typeface="Arial"/>
              <a:buNone/>
            </a:pPr>
            <a:r>
              <a:rPr lang="en-US" sz="2400" i="1">
                <a:solidFill>
                  <a:schemeClr val="dk1"/>
                </a:solidFill>
                <a:latin typeface="Lato"/>
                <a:ea typeface="Lato"/>
                <a:cs typeface="Lato"/>
                <a:sym typeface="Lato"/>
              </a:rPr>
              <a:t>“Is this toolkit for low literacy learners? … If you follow this like the Bible, it’s not going to make  your literacy foundation class any more viable.”</a:t>
            </a:r>
            <a:br>
              <a:rPr lang="en-US" sz="2400" i="1">
                <a:solidFill>
                  <a:schemeClr val="dk1"/>
                </a:solidFill>
                <a:latin typeface="Lato"/>
                <a:ea typeface="Lato"/>
                <a:cs typeface="Lato"/>
                <a:sym typeface="Lato"/>
              </a:rPr>
            </a:br>
            <a:r>
              <a:rPr lang="en-US" sz="2400">
                <a:solidFill>
                  <a:schemeClr val="dk1"/>
                </a:solidFill>
                <a:latin typeface="Lato"/>
                <a:ea typeface="Lato"/>
                <a:cs typeface="Lato"/>
                <a:sym typeface="Lato"/>
              </a:rPr>
              <a:t>- Instructor </a:t>
            </a:r>
            <a:endParaRPr/>
          </a:p>
          <a:p>
            <a:pPr marL="0" marR="0" lvl="0" indent="0" algn="l" rtl="0">
              <a:lnSpc>
                <a:spcPct val="90000"/>
              </a:lnSpc>
              <a:spcBef>
                <a:spcPts val="1000"/>
              </a:spcBef>
              <a:spcAft>
                <a:spcPts val="0"/>
              </a:spcAft>
              <a:buClr>
                <a:schemeClr val="dk1"/>
              </a:buClr>
              <a:buSzPts val="2400"/>
              <a:buFont typeface="Arial"/>
              <a:buNone/>
            </a:pPr>
            <a:endParaRPr sz="2400" i="1">
              <a:solidFill>
                <a:schemeClr val="dk1"/>
              </a:solidFill>
              <a:latin typeface="Lato"/>
              <a:ea typeface="Lato"/>
              <a:cs typeface="Lato"/>
              <a:sym typeface="Lato"/>
            </a:endParaRPr>
          </a:p>
        </p:txBody>
      </p:sp>
      <p:pic>
        <p:nvPicPr>
          <p:cNvPr id="316" name="Google Shape;316;p13" descr="A white and red cover with text&#10;&#10;Description automatically generated with medium confidence"/>
          <p:cNvPicPr preferRelativeResize="0"/>
          <p:nvPr/>
        </p:nvPicPr>
        <p:blipFill rotWithShape="1">
          <a:blip r:embed="rId3">
            <a:alphaModFix/>
          </a:blip>
          <a:srcRect/>
          <a:stretch/>
        </p:blipFill>
        <p:spPr>
          <a:xfrm>
            <a:off x="5382869" y="1235977"/>
            <a:ext cx="3257894" cy="4604798"/>
          </a:xfrm>
          <a:prstGeom prst="rect">
            <a:avLst/>
          </a:prstGeom>
          <a:noFill/>
          <a:ln w="25400" cap="flat" cmpd="sng">
            <a:solidFill>
              <a:schemeClr val="dk1"/>
            </a:solidFill>
            <a:prstDash val="solid"/>
            <a:round/>
            <a:headEnd type="none" w="sm" len="sm"/>
            <a:tailEnd type="none" w="sm" len="sm"/>
          </a:ln>
        </p:spPr>
      </p:pic>
      <p:sp>
        <p:nvSpPr>
          <p:cNvPr id="317" name="Google Shape;317;p13"/>
          <p:cNvSpPr/>
          <p:nvPr/>
        </p:nvSpPr>
        <p:spPr>
          <a:xfrm>
            <a:off x="5534775" y="3221751"/>
            <a:ext cx="2954100" cy="1382100"/>
          </a:xfrm>
          <a:prstGeom prst="roundRect">
            <a:avLst>
              <a:gd name="adj" fmla="val 16667"/>
            </a:avLst>
          </a:prstGeom>
          <a:noFill/>
          <a:ln w="31750" cap="flat" cmpd="sng">
            <a:solidFill>
              <a:srgbClr val="A91E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8" name="Google Shape;318;p13" descr="A screenshot of a cell phone&#10;&#10;Description automatically generated"/>
          <p:cNvPicPr preferRelativeResize="0"/>
          <p:nvPr/>
        </p:nvPicPr>
        <p:blipFill rotWithShape="1">
          <a:blip r:embed="rId4">
            <a:alphaModFix/>
          </a:blip>
          <a:srcRect/>
          <a:stretch/>
        </p:blipFill>
        <p:spPr>
          <a:xfrm>
            <a:off x="8743192" y="1235977"/>
            <a:ext cx="3269407" cy="4604802"/>
          </a:xfrm>
          <a:prstGeom prst="rect">
            <a:avLst/>
          </a:prstGeom>
          <a:noFill/>
          <a:ln w="25400" cap="flat" cmpd="sng">
            <a:solidFill>
              <a:schemeClr val="dk1"/>
            </a:solidFill>
            <a:prstDash val="solid"/>
            <a:round/>
            <a:headEnd type="none" w="sm" len="sm"/>
            <a:tailEnd type="none" w="sm" len="sm"/>
          </a:ln>
        </p:spPr>
      </p:pic>
      <p:sp>
        <p:nvSpPr>
          <p:cNvPr id="319" name="Google Shape;319;p13"/>
          <p:cNvSpPr/>
          <p:nvPr/>
        </p:nvSpPr>
        <p:spPr>
          <a:xfrm>
            <a:off x="8849818" y="2698577"/>
            <a:ext cx="3022500" cy="2753100"/>
          </a:xfrm>
          <a:prstGeom prst="roundRect">
            <a:avLst>
              <a:gd name="adj" fmla="val 16667"/>
            </a:avLst>
          </a:prstGeom>
          <a:noFill/>
          <a:ln w="31750" cap="flat" cmpd="sng">
            <a:solidFill>
              <a:srgbClr val="A91E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838200" y="2627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Outcomes &amp; Next Steps</a:t>
            </a:r>
            <a:endParaRPr/>
          </a:p>
        </p:txBody>
      </p:sp>
      <p:sp>
        <p:nvSpPr>
          <p:cNvPr id="326" name="Google Shape;326;p15"/>
          <p:cNvSpPr txBox="1">
            <a:spLocks noGrp="1"/>
          </p:cNvSpPr>
          <p:nvPr>
            <p:ph type="body" idx="1"/>
          </p:nvPr>
        </p:nvSpPr>
        <p:spPr>
          <a:xfrm>
            <a:off x="838200" y="1376825"/>
            <a:ext cx="10515600" cy="233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000"/>
              <a:buNone/>
            </a:pPr>
            <a:endParaRPr sz="1000" dirty="0">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400"/>
              <a:buChar char="•"/>
            </a:pPr>
            <a:r>
              <a:rPr lang="en-US" sz="2400" dirty="0">
                <a:solidFill>
                  <a:srgbClr val="000000"/>
                </a:solidFill>
                <a:latin typeface="Arial"/>
                <a:ea typeface="Arial"/>
                <a:cs typeface="Arial"/>
                <a:sym typeface="Arial"/>
              </a:rPr>
              <a:t>Development of Toolkit - 57 pages, etc.  </a:t>
            </a:r>
            <a:endParaRPr sz="2400" dirty="0">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400"/>
              <a:buChar char="•"/>
            </a:pPr>
            <a:r>
              <a:rPr lang="en-US" sz="2400" dirty="0">
                <a:solidFill>
                  <a:srgbClr val="000000"/>
                </a:solidFill>
                <a:latin typeface="Arial"/>
                <a:ea typeface="Arial"/>
                <a:cs typeface="Arial"/>
                <a:sym typeface="Arial"/>
              </a:rPr>
              <a:t>So far: Teachers are satisfied with the toolkit </a:t>
            </a:r>
            <a:endParaRPr dirty="0"/>
          </a:p>
          <a:p>
            <a:pPr marL="1143000" lvl="2" indent="-228600" algn="l" rtl="0">
              <a:lnSpc>
                <a:spcPct val="90000"/>
              </a:lnSpc>
              <a:spcBef>
                <a:spcPts val="500"/>
              </a:spcBef>
              <a:spcAft>
                <a:spcPts val="0"/>
              </a:spcAft>
              <a:buClr>
                <a:srgbClr val="000000"/>
              </a:buClr>
              <a:buSzPts val="2000"/>
              <a:buChar char="•"/>
            </a:pPr>
            <a:r>
              <a:rPr lang="en-US" dirty="0" err="1">
                <a:solidFill>
                  <a:srgbClr val="000000"/>
                </a:solidFill>
                <a:latin typeface="Arial"/>
                <a:ea typeface="Arial"/>
                <a:cs typeface="Arial"/>
                <a:sym typeface="Arial"/>
              </a:rPr>
              <a:t>Piloters</a:t>
            </a:r>
            <a:r>
              <a:rPr lang="en-US" dirty="0">
                <a:solidFill>
                  <a:srgbClr val="000000"/>
                </a:solidFill>
                <a:latin typeface="Arial"/>
                <a:ea typeface="Arial"/>
                <a:cs typeface="Arial"/>
                <a:sym typeface="Arial"/>
              </a:rPr>
              <a:t> deem resources suitable for literacy learners</a:t>
            </a:r>
            <a:endParaRPr dirty="0"/>
          </a:p>
          <a:p>
            <a:pPr marL="1143000" lvl="2" indent="-228600" algn="l" rtl="0">
              <a:lnSpc>
                <a:spcPct val="90000"/>
              </a:lnSpc>
              <a:spcBef>
                <a:spcPts val="500"/>
              </a:spcBef>
              <a:spcAft>
                <a:spcPts val="0"/>
              </a:spcAft>
              <a:buClr>
                <a:srgbClr val="000000"/>
              </a:buClr>
              <a:buSzPts val="2000"/>
              <a:buChar char="•"/>
            </a:pPr>
            <a:r>
              <a:rPr lang="en-US" dirty="0" err="1">
                <a:solidFill>
                  <a:srgbClr val="000000"/>
                </a:solidFill>
                <a:latin typeface="Arial"/>
                <a:ea typeface="Arial"/>
                <a:cs typeface="Arial"/>
                <a:sym typeface="Arial"/>
              </a:rPr>
              <a:t>Piloters</a:t>
            </a:r>
            <a:r>
              <a:rPr lang="en-US" dirty="0">
                <a:solidFill>
                  <a:srgbClr val="000000"/>
                </a:solidFill>
                <a:latin typeface="Arial"/>
                <a:ea typeface="Arial"/>
                <a:cs typeface="Arial"/>
                <a:sym typeface="Arial"/>
              </a:rPr>
              <a:t> said they would use this toolkit in their future classes</a:t>
            </a:r>
            <a:endParaRPr dirty="0">
              <a:solidFill>
                <a:srgbClr val="000000"/>
              </a:solidFill>
              <a:latin typeface="Arial"/>
              <a:ea typeface="Arial"/>
              <a:cs typeface="Arial"/>
              <a:sym typeface="Arial"/>
            </a:endParaRPr>
          </a:p>
          <a:p>
            <a:pPr marL="0" lvl="0" indent="0" algn="l" rtl="0">
              <a:lnSpc>
                <a:spcPct val="90000"/>
              </a:lnSpc>
              <a:spcBef>
                <a:spcPts val="500"/>
              </a:spcBef>
              <a:spcAft>
                <a:spcPts val="0"/>
              </a:spcAft>
              <a:buNone/>
            </a:pPr>
            <a:endParaRPr sz="2400" dirty="0">
              <a:solidFill>
                <a:srgbClr val="000000"/>
              </a:solidFill>
              <a:latin typeface="Arial"/>
              <a:ea typeface="Arial"/>
              <a:cs typeface="Arial"/>
              <a:sym typeface="Arial"/>
            </a:endParaRPr>
          </a:p>
        </p:txBody>
      </p:sp>
      <p:sp>
        <p:nvSpPr>
          <p:cNvPr id="327" name="Google Shape;327;p15"/>
          <p:cNvSpPr/>
          <p:nvPr/>
        </p:nvSpPr>
        <p:spPr>
          <a:xfrm>
            <a:off x="1795200" y="3710825"/>
            <a:ext cx="8601600" cy="1503000"/>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15"/>
          <p:cNvSpPr/>
          <p:nvPr/>
        </p:nvSpPr>
        <p:spPr>
          <a:xfrm>
            <a:off x="2247110" y="3412273"/>
            <a:ext cx="1673700" cy="62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Quotes</a:t>
            </a:r>
            <a:endParaRPr/>
          </a:p>
        </p:txBody>
      </p:sp>
      <p:sp>
        <p:nvSpPr>
          <p:cNvPr id="329" name="Google Shape;329;p15"/>
          <p:cNvSpPr txBox="1"/>
          <p:nvPr/>
        </p:nvSpPr>
        <p:spPr>
          <a:xfrm>
            <a:off x="2073490" y="3987051"/>
            <a:ext cx="7837200" cy="12270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2400" i="1" dirty="0">
                <a:solidFill>
                  <a:schemeClr val="dk1"/>
                </a:solidFill>
                <a:latin typeface="Lato"/>
                <a:ea typeface="Lato"/>
                <a:cs typeface="Lato"/>
                <a:sym typeface="Lato"/>
              </a:rPr>
              <a:t>“The resource list is very useful – I am wanting to use more online resources for my class.”</a:t>
            </a:r>
            <a:br>
              <a:rPr lang="en-US" sz="2400" i="1" dirty="0">
                <a:solidFill>
                  <a:schemeClr val="dk1"/>
                </a:solidFill>
                <a:latin typeface="Lato"/>
                <a:ea typeface="Lato"/>
                <a:cs typeface="Lato"/>
                <a:sym typeface="Lato"/>
              </a:rPr>
            </a:br>
            <a:r>
              <a:rPr lang="en-US" sz="2400" dirty="0">
                <a:solidFill>
                  <a:schemeClr val="dk1"/>
                </a:solidFill>
                <a:latin typeface="Lato"/>
                <a:ea typeface="Lato"/>
                <a:cs typeface="Lato"/>
                <a:sym typeface="Lato"/>
              </a:rPr>
              <a:t>- Instructor </a:t>
            </a:r>
            <a:endParaRPr dirty="0"/>
          </a:p>
          <a:p>
            <a:pPr marL="0" marR="0" lvl="0" indent="0" algn="l" rtl="0">
              <a:lnSpc>
                <a:spcPct val="90000"/>
              </a:lnSpc>
              <a:spcBef>
                <a:spcPts val="1000"/>
              </a:spcBef>
              <a:spcAft>
                <a:spcPts val="0"/>
              </a:spcAft>
              <a:buClr>
                <a:schemeClr val="dk1"/>
              </a:buClr>
              <a:buSzPct val="100000"/>
              <a:buFont typeface="Arial"/>
              <a:buNone/>
            </a:pPr>
            <a:br>
              <a:rPr lang="en-US" sz="2400" dirty="0">
                <a:solidFill>
                  <a:schemeClr val="dk1"/>
                </a:solidFill>
                <a:latin typeface="Lato"/>
                <a:ea typeface="Lato"/>
                <a:cs typeface="Lato"/>
                <a:sym typeface="Lato"/>
              </a:rPr>
            </a:br>
            <a:r>
              <a:rPr lang="en-US" sz="2400" dirty="0">
                <a:solidFill>
                  <a:schemeClr val="dk1"/>
                </a:solidFill>
                <a:latin typeface="Lato"/>
                <a:ea typeface="Lato"/>
                <a:cs typeface="Lato"/>
                <a:sym typeface="Lato"/>
              </a:rPr>
              <a:t>“</a:t>
            </a:r>
            <a:r>
              <a:rPr lang="en-US" sz="2400" i="1" dirty="0">
                <a:solidFill>
                  <a:schemeClr val="dk1"/>
                </a:solidFill>
                <a:latin typeface="Lato"/>
                <a:ea typeface="Lato"/>
                <a:cs typeface="Lato"/>
                <a:sym typeface="Lato"/>
              </a:rPr>
              <a:t>The toolkit is well organized. It provides useful information and material. It is going to be helpful for the teachers working with literacy students.”</a:t>
            </a:r>
            <a:br>
              <a:rPr lang="en-US" sz="2400" dirty="0">
                <a:solidFill>
                  <a:schemeClr val="dk1"/>
                </a:solidFill>
                <a:latin typeface="Lato"/>
                <a:ea typeface="Lato"/>
                <a:cs typeface="Lato"/>
                <a:sym typeface="Lato"/>
              </a:rPr>
            </a:br>
            <a:r>
              <a:rPr lang="en-US" sz="2400" dirty="0">
                <a:solidFill>
                  <a:schemeClr val="dk1"/>
                </a:solidFill>
                <a:latin typeface="Lato"/>
                <a:ea typeface="Lato"/>
                <a:cs typeface="Lato"/>
                <a:sym typeface="Lato"/>
              </a:rPr>
              <a:t>- Instructor</a:t>
            </a:r>
            <a:endParaRPr dirty="0"/>
          </a:p>
          <a:p>
            <a:pPr marL="0" marR="0" lvl="0" indent="0" algn="l" rtl="0">
              <a:lnSpc>
                <a:spcPct val="90000"/>
              </a:lnSpc>
              <a:spcBef>
                <a:spcPts val="1000"/>
              </a:spcBef>
              <a:spcAft>
                <a:spcPts val="0"/>
              </a:spcAft>
              <a:buClr>
                <a:schemeClr val="dk1"/>
              </a:buClr>
              <a:buSzPct val="100000"/>
              <a:buFont typeface="Arial"/>
              <a:buNone/>
            </a:pPr>
            <a:endParaRPr sz="2400" i="1" dirty="0">
              <a:solidFill>
                <a:schemeClr val="dk1"/>
              </a:solidFill>
              <a:latin typeface="Lato"/>
              <a:ea typeface="Lato"/>
              <a:cs typeface="Lato"/>
              <a:sym typeface="Lato"/>
            </a:endParaRPr>
          </a:p>
        </p:txBody>
      </p:sp>
      <p:sp>
        <p:nvSpPr>
          <p:cNvPr id="330" name="Google Shape;330;p15"/>
          <p:cNvSpPr txBox="1">
            <a:spLocks noGrp="1"/>
          </p:cNvSpPr>
          <p:nvPr>
            <p:ph type="body" idx="1"/>
          </p:nvPr>
        </p:nvSpPr>
        <p:spPr>
          <a:xfrm>
            <a:off x="838200" y="4998400"/>
            <a:ext cx="10515600" cy="106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000"/>
              <a:buNone/>
            </a:pPr>
            <a:endParaRPr sz="1000">
              <a:solidFill>
                <a:srgbClr val="000000"/>
              </a:solidFill>
              <a:latin typeface="Arial"/>
              <a:ea typeface="Arial"/>
              <a:cs typeface="Arial"/>
              <a:sym typeface="Arial"/>
            </a:endParaRPr>
          </a:p>
          <a:p>
            <a:pPr marL="0" lvl="0" indent="0" algn="l" rtl="0">
              <a:lnSpc>
                <a:spcPct val="90000"/>
              </a:lnSpc>
              <a:spcBef>
                <a:spcPts val="500"/>
              </a:spcBef>
              <a:spcAft>
                <a:spcPts val="0"/>
              </a:spcAft>
              <a:buNone/>
            </a:pPr>
            <a:endParaRPr sz="24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91F2D"/>
              </a:buClr>
              <a:buSzPts val="3600"/>
              <a:buFont typeface="Lato"/>
              <a:buNone/>
            </a:pPr>
            <a:r>
              <a:rPr lang="en-US"/>
              <a:t>Resources</a:t>
            </a:r>
            <a:endParaRPr/>
          </a:p>
        </p:txBody>
      </p:sp>
      <p:sp>
        <p:nvSpPr>
          <p:cNvPr id="336" name="Google Shape;336;p16"/>
          <p:cNvSpPr txBox="1">
            <a:spLocks noGrp="1"/>
          </p:cNvSpPr>
          <p:nvPr>
            <p:ph type="body" idx="1"/>
          </p:nvPr>
        </p:nvSpPr>
        <p:spPr>
          <a:xfrm>
            <a:off x="838200" y="1825625"/>
            <a:ext cx="10515600" cy="3461992"/>
          </a:xfrm>
          <a:prstGeom prst="rect">
            <a:avLst/>
          </a:prstGeom>
          <a:noFill/>
          <a:ln>
            <a:noFill/>
          </a:ln>
        </p:spPr>
        <p:txBody>
          <a:bodyPr spcFirstLastPara="1" wrap="square" lIns="91425" tIns="45700" rIns="91425" bIns="45700" anchor="t" anchorCtr="0">
            <a:normAutofit/>
          </a:bodyPr>
          <a:lstStyle/>
          <a:p>
            <a:pPr marL="228600" lvl="0" indent="-165100" algn="l" rtl="0">
              <a:lnSpc>
                <a:spcPct val="115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Hall, B. (1984). Research, commitment and action: The role of participatory research. </a:t>
            </a:r>
            <a:r>
              <a:rPr lang="en-US" sz="1800" i="1">
                <a:latin typeface="Times New Roman"/>
                <a:ea typeface="Times New Roman"/>
                <a:cs typeface="Times New Roman"/>
                <a:sym typeface="Times New Roman"/>
              </a:rPr>
              <a:t>International Review of Education, </a:t>
            </a:r>
            <a:r>
              <a:rPr lang="en-US" sz="1800">
                <a:latin typeface="Times New Roman"/>
                <a:ea typeface="Times New Roman"/>
                <a:cs typeface="Times New Roman"/>
                <a:sym typeface="Times New Roman"/>
              </a:rPr>
              <a:t>289-299. </a:t>
            </a:r>
            <a:endParaRPr sz="1800">
              <a:latin typeface="Times New Roman"/>
              <a:ea typeface="Times New Roman"/>
              <a:cs typeface="Times New Roman"/>
              <a:sym typeface="Times New Roman"/>
            </a:endParaRPr>
          </a:p>
          <a:p>
            <a:pPr marL="228600" lvl="0" indent="-165100" algn="l" rtl="0">
              <a:lnSpc>
                <a:spcPct val="115000"/>
              </a:lnSpc>
              <a:spcBef>
                <a:spcPts val="0"/>
              </a:spcBef>
              <a:spcAft>
                <a:spcPts val="0"/>
              </a:spcAft>
              <a:buSzPts val="1800"/>
              <a:buFont typeface="Times New Roman"/>
              <a:buChar char="•"/>
            </a:pPr>
            <a:r>
              <a:rPr lang="en-US" sz="1800">
                <a:latin typeface="Times New Roman"/>
                <a:ea typeface="Times New Roman"/>
                <a:cs typeface="Times New Roman"/>
                <a:sym typeface="Times New Roman"/>
              </a:rPr>
              <a:t>Haleem, A., Javaid, M., Qadri, M. A., &amp; Suman, R. (2022). Understanding the role of digital technologies in education: A review. </a:t>
            </a:r>
            <a:r>
              <a:rPr lang="en-US" sz="1800" i="1">
                <a:latin typeface="Times New Roman"/>
                <a:ea typeface="Times New Roman"/>
                <a:cs typeface="Times New Roman"/>
                <a:sym typeface="Times New Roman"/>
              </a:rPr>
              <a:t>Sustainable operations and computers, 3,</a:t>
            </a:r>
            <a:r>
              <a:rPr lang="en-US" sz="1800">
                <a:latin typeface="Times New Roman"/>
                <a:ea typeface="Times New Roman"/>
                <a:cs typeface="Times New Roman"/>
                <a:sym typeface="Times New Roman"/>
              </a:rPr>
              <a:t> 275-285.</a:t>
            </a:r>
            <a:endParaRPr sz="1800">
              <a:latin typeface="Times New Roman"/>
              <a:ea typeface="Times New Roman"/>
              <a:cs typeface="Times New Roman"/>
              <a:sym typeface="Times New Roman"/>
            </a:endParaRPr>
          </a:p>
          <a:p>
            <a:pPr marL="228600" lvl="0" indent="-165100" algn="l" rtl="0">
              <a:lnSpc>
                <a:spcPct val="115000"/>
              </a:lnSpc>
              <a:spcBef>
                <a:spcPts val="0"/>
              </a:spcBef>
              <a:spcAft>
                <a:spcPts val="0"/>
              </a:spcAft>
              <a:buSzPts val="1800"/>
              <a:buFont typeface="Cambria"/>
              <a:buChar char="•"/>
            </a:pPr>
            <a:r>
              <a:rPr lang="en-US" sz="1800">
                <a:latin typeface="Cambria"/>
                <a:ea typeface="Cambria"/>
                <a:cs typeface="Cambria"/>
                <a:sym typeface="Cambria"/>
              </a:rPr>
              <a:t>Lewin, K. (1946). Action research and minority problems. </a:t>
            </a:r>
            <a:r>
              <a:rPr lang="en-US" sz="1800" i="1">
                <a:latin typeface="Cambria"/>
                <a:ea typeface="Cambria"/>
                <a:cs typeface="Cambria"/>
                <a:sym typeface="Cambria"/>
              </a:rPr>
              <a:t>Journal of social issues</a:t>
            </a:r>
            <a:r>
              <a:rPr lang="en-US" sz="1800">
                <a:latin typeface="Cambria"/>
                <a:ea typeface="Cambria"/>
                <a:cs typeface="Cambria"/>
                <a:sym typeface="Cambria"/>
              </a:rPr>
              <a:t>, </a:t>
            </a:r>
            <a:r>
              <a:rPr lang="en-US" sz="1800" i="1">
                <a:latin typeface="Cambria"/>
                <a:ea typeface="Cambria"/>
                <a:cs typeface="Cambria"/>
                <a:sym typeface="Cambria"/>
              </a:rPr>
              <a:t>2</a:t>
            </a:r>
            <a:r>
              <a:rPr lang="en-US" sz="1800">
                <a:latin typeface="Cambria"/>
                <a:ea typeface="Cambria"/>
                <a:cs typeface="Cambria"/>
                <a:sym typeface="Cambria"/>
              </a:rPr>
              <a:t>(4), 34-46.</a:t>
            </a:r>
            <a:endParaRPr sz="1800">
              <a:latin typeface="Cambria"/>
              <a:ea typeface="Cambria"/>
              <a:cs typeface="Cambria"/>
              <a:sym typeface="Cambria"/>
            </a:endParaRPr>
          </a:p>
          <a:p>
            <a:pPr marL="228600" lvl="0" indent="-165100" algn="l" rtl="0">
              <a:lnSpc>
                <a:spcPct val="115000"/>
              </a:lnSpc>
              <a:spcBef>
                <a:spcPts val="0"/>
              </a:spcBef>
              <a:spcAft>
                <a:spcPts val="0"/>
              </a:spcAft>
              <a:buSzPts val="1800"/>
              <a:buFont typeface="Cambria"/>
              <a:buChar char="•"/>
            </a:pPr>
            <a:r>
              <a:rPr lang="en-US" sz="1800">
                <a:latin typeface="Cambria"/>
                <a:ea typeface="Cambria"/>
                <a:cs typeface="Cambria"/>
                <a:sym typeface="Cambria"/>
              </a:rPr>
              <a:t>Moriarty, M. (2011). </a:t>
            </a:r>
            <a:r>
              <a:rPr lang="en-US" sz="1800" i="1">
                <a:latin typeface="Cambria"/>
                <a:ea typeface="Cambria"/>
                <a:cs typeface="Cambria"/>
                <a:sym typeface="Cambria"/>
              </a:rPr>
              <a:t>Finding our way: Digital technologies for adult literacy students, edcuators and programs literature scan: 2005-2011</a:t>
            </a:r>
            <a:r>
              <a:rPr lang="en-US" sz="1800">
                <a:latin typeface="Cambria"/>
                <a:ea typeface="Cambria"/>
                <a:cs typeface="Cambria"/>
                <a:sym typeface="Cambria"/>
              </a:rPr>
              <a:t>. Alphaplus.</a:t>
            </a:r>
            <a:endParaRPr sz="1800">
              <a:latin typeface="Cambria"/>
              <a:ea typeface="Cambria"/>
              <a:cs typeface="Cambria"/>
              <a:sym typeface="Cambria"/>
            </a:endParaRPr>
          </a:p>
          <a:p>
            <a:pPr marL="228600" lvl="0" indent="-165100" algn="l" rtl="0">
              <a:lnSpc>
                <a:spcPct val="115000"/>
              </a:lnSpc>
              <a:spcBef>
                <a:spcPts val="0"/>
              </a:spcBef>
              <a:spcAft>
                <a:spcPts val="0"/>
              </a:spcAft>
              <a:buClr>
                <a:srgbClr val="000000"/>
              </a:buClr>
              <a:buSzPts val="1800"/>
              <a:buFont typeface="Cambria"/>
              <a:buChar char="•"/>
            </a:pPr>
            <a:r>
              <a:rPr lang="en-US" sz="1800">
                <a:solidFill>
                  <a:srgbClr val="000000"/>
                </a:solidFill>
                <a:latin typeface="Cambria"/>
                <a:ea typeface="Cambria"/>
                <a:cs typeface="Cambria"/>
                <a:sym typeface="Cambria"/>
              </a:rPr>
              <a:t>Kemmis, S., McTaggart, R., &amp; Nixon, R. (2014). The action research planner: Doing critical participatory action research. </a:t>
            </a:r>
            <a:r>
              <a:rPr lang="en-US" sz="1800" i="1">
                <a:solidFill>
                  <a:srgbClr val="000000"/>
                </a:solidFill>
                <a:latin typeface="Cambria"/>
                <a:ea typeface="Cambria"/>
                <a:cs typeface="Cambria"/>
                <a:sym typeface="Cambria"/>
              </a:rPr>
              <a:t>Springer. </a:t>
            </a:r>
            <a:endParaRPr sz="1800">
              <a:latin typeface="Times New Roman"/>
              <a:ea typeface="Times New Roman"/>
              <a:cs typeface="Times New Roman"/>
              <a:sym typeface="Times New Roman"/>
            </a:endParaRPr>
          </a:p>
          <a:p>
            <a:pPr marL="228600" lvl="0" indent="-50800" algn="l" rtl="0">
              <a:lnSpc>
                <a:spcPct val="115000"/>
              </a:lnSpc>
              <a:spcBef>
                <a:spcPts val="1000"/>
              </a:spcBef>
              <a:spcAft>
                <a:spcPts val="0"/>
              </a:spcAft>
              <a:buClr>
                <a:schemeClr val="dk1"/>
              </a:buClr>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7"/>
          <p:cNvSpPr txBox="1">
            <a:spLocks noGrp="1"/>
          </p:cNvSpPr>
          <p:nvPr>
            <p:ph type="title"/>
          </p:nvPr>
        </p:nvSpPr>
        <p:spPr>
          <a:xfrm>
            <a:off x="674914" y="2879590"/>
            <a:ext cx="10515600" cy="8091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Roboto Black"/>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Land Acknowledgement</a:t>
            </a:r>
            <a:endParaRPr/>
          </a:p>
        </p:txBody>
      </p:sp>
      <p:pic>
        <p:nvPicPr>
          <p:cNvPr id="149" name="Google Shape;149;p2" descr="Tsuut'ina"/>
          <p:cNvPicPr preferRelativeResize="0"/>
          <p:nvPr/>
        </p:nvPicPr>
        <p:blipFill rotWithShape="1">
          <a:blip r:embed="rId3">
            <a:alphaModFix/>
          </a:blip>
          <a:srcRect/>
          <a:stretch/>
        </p:blipFill>
        <p:spPr>
          <a:xfrm>
            <a:off x="4154477" y="1789110"/>
            <a:ext cx="3520227" cy="3520227"/>
          </a:xfrm>
          <a:prstGeom prst="rect">
            <a:avLst/>
          </a:prstGeom>
          <a:noFill/>
          <a:ln>
            <a:noFill/>
          </a:ln>
        </p:spPr>
      </p:pic>
      <p:pic>
        <p:nvPicPr>
          <p:cNvPr id="150" name="Google Shape;150;p2" descr="Stoney Nakoda Nation (@stoneynation) / X"/>
          <p:cNvPicPr preferRelativeResize="0"/>
          <p:nvPr/>
        </p:nvPicPr>
        <p:blipFill rotWithShape="1">
          <a:blip r:embed="rId4">
            <a:alphaModFix/>
          </a:blip>
          <a:srcRect/>
          <a:stretch/>
        </p:blipFill>
        <p:spPr>
          <a:xfrm>
            <a:off x="8037524" y="1854631"/>
            <a:ext cx="3432986" cy="3432986"/>
          </a:xfrm>
          <a:prstGeom prst="rect">
            <a:avLst/>
          </a:prstGeom>
          <a:noFill/>
          <a:ln>
            <a:noFill/>
          </a:ln>
        </p:spPr>
      </p:pic>
      <p:pic>
        <p:nvPicPr>
          <p:cNvPr id="3" name="Picture 2" descr="A blue circle with red and yellow dots&#10;&#10;Description automatically generated">
            <a:extLst>
              <a:ext uri="{FF2B5EF4-FFF2-40B4-BE49-F238E27FC236}">
                <a16:creationId xmlns:a16="http://schemas.microsoft.com/office/drawing/2014/main" id="{BF3F276F-CE2D-E61F-65C5-773CDCECBC9E}"/>
              </a:ext>
            </a:extLst>
          </p:cNvPr>
          <p:cNvPicPr>
            <a:picLocks noChangeAspect="1"/>
          </p:cNvPicPr>
          <p:nvPr/>
        </p:nvPicPr>
        <p:blipFill>
          <a:blip r:embed="rId5"/>
          <a:stretch>
            <a:fillRect/>
          </a:stretch>
        </p:blipFill>
        <p:spPr>
          <a:xfrm>
            <a:off x="361899" y="1540947"/>
            <a:ext cx="3611168" cy="40165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Current Research Team</a:t>
            </a:r>
            <a:endParaRPr/>
          </a:p>
        </p:txBody>
      </p:sp>
      <p:sp>
        <p:nvSpPr>
          <p:cNvPr id="157" name="Google Shape;157;p3"/>
          <p:cNvSpPr/>
          <p:nvPr/>
        </p:nvSpPr>
        <p:spPr>
          <a:xfrm>
            <a:off x="752355" y="1805654"/>
            <a:ext cx="3120342" cy="3808070"/>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3"/>
          <p:cNvSpPr/>
          <p:nvPr/>
        </p:nvSpPr>
        <p:spPr>
          <a:xfrm>
            <a:off x="4535829" y="1828803"/>
            <a:ext cx="3120342" cy="1832364"/>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3"/>
          <p:cNvSpPr/>
          <p:nvPr/>
        </p:nvSpPr>
        <p:spPr>
          <a:xfrm>
            <a:off x="8319303" y="1805652"/>
            <a:ext cx="3120342" cy="1832364"/>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
          <p:cNvSpPr/>
          <p:nvPr/>
        </p:nvSpPr>
        <p:spPr>
          <a:xfrm>
            <a:off x="1166632" y="1516285"/>
            <a:ext cx="2291787"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The Immigrant Education Society</a:t>
            </a:r>
            <a:endParaRPr/>
          </a:p>
        </p:txBody>
      </p:sp>
      <p:sp>
        <p:nvSpPr>
          <p:cNvPr id="161" name="Google Shape;161;p3"/>
          <p:cNvSpPr/>
          <p:nvPr/>
        </p:nvSpPr>
        <p:spPr>
          <a:xfrm>
            <a:off x="4950106" y="1516285"/>
            <a:ext cx="2291787"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University of Michigan</a:t>
            </a:r>
            <a:endParaRPr/>
          </a:p>
        </p:txBody>
      </p:sp>
      <p:sp>
        <p:nvSpPr>
          <p:cNvPr id="162" name="Google Shape;162;p3"/>
          <p:cNvSpPr/>
          <p:nvPr/>
        </p:nvSpPr>
        <p:spPr>
          <a:xfrm>
            <a:off x="8733581" y="1493135"/>
            <a:ext cx="2291787" cy="625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A91F2D"/>
                </a:solidFill>
                <a:latin typeface="Calibri"/>
                <a:ea typeface="Calibri"/>
                <a:cs typeface="Calibri"/>
                <a:sym typeface="Calibri"/>
              </a:rPr>
              <a:t>University of British Columbia</a:t>
            </a:r>
            <a:endParaRPr/>
          </a:p>
        </p:txBody>
      </p:sp>
      <p:sp>
        <p:nvSpPr>
          <p:cNvPr id="163" name="Google Shape;163;p3"/>
          <p:cNvSpPr txBox="1"/>
          <p:nvPr/>
        </p:nvSpPr>
        <p:spPr>
          <a:xfrm>
            <a:off x="1244902" y="2141318"/>
            <a:ext cx="2186667" cy="33239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dirty="0">
                <a:solidFill>
                  <a:schemeClr val="dk1"/>
                </a:solidFill>
                <a:latin typeface="Calibri"/>
                <a:ea typeface="Calibri"/>
                <a:cs typeface="Calibri"/>
                <a:sym typeface="Calibri"/>
              </a:rPr>
              <a:t>Katerina </a:t>
            </a:r>
            <a:r>
              <a:rPr lang="en-US" sz="1500" b="1" dirty="0" err="1">
                <a:solidFill>
                  <a:schemeClr val="dk1"/>
                </a:solidFill>
                <a:latin typeface="Calibri"/>
                <a:ea typeface="Calibri"/>
                <a:cs typeface="Calibri"/>
                <a:sym typeface="Calibri"/>
              </a:rPr>
              <a:t>Palova</a:t>
            </a:r>
            <a:r>
              <a:rPr lang="en-US" sz="1500" b="1"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(Co-investigator)</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b="1" dirty="0">
                <a:solidFill>
                  <a:schemeClr val="dk1"/>
                </a:solidFill>
                <a:latin typeface="Calibri"/>
                <a:ea typeface="Calibri"/>
                <a:cs typeface="Calibri"/>
                <a:sym typeface="Calibri"/>
              </a:rPr>
              <a:t>Fatemeh </a:t>
            </a:r>
            <a:r>
              <a:rPr lang="en-US" sz="1500" b="1" dirty="0" err="1">
                <a:solidFill>
                  <a:schemeClr val="dk1"/>
                </a:solidFill>
                <a:latin typeface="Calibri"/>
                <a:ea typeface="Calibri"/>
                <a:cs typeface="Calibri"/>
                <a:sym typeface="Calibri"/>
              </a:rPr>
              <a:t>Kazemi</a:t>
            </a:r>
            <a:r>
              <a:rPr lang="en-US" sz="1500" b="1"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(Senior Researcher)</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b="1" dirty="0">
                <a:solidFill>
                  <a:schemeClr val="dk1"/>
                </a:solidFill>
                <a:latin typeface="Calibri"/>
                <a:ea typeface="Calibri"/>
                <a:cs typeface="Calibri"/>
                <a:sym typeface="Calibri"/>
              </a:rPr>
              <a:t>Marianne Barker</a:t>
            </a:r>
            <a:endParaRPr dirty="0"/>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(Research Associate)</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b="1" dirty="0" err="1">
                <a:solidFill>
                  <a:schemeClr val="dk1"/>
                </a:solidFill>
                <a:latin typeface="Calibri"/>
                <a:ea typeface="Calibri"/>
                <a:cs typeface="Calibri"/>
                <a:sym typeface="Calibri"/>
              </a:rPr>
              <a:t>Geneca</a:t>
            </a:r>
            <a:r>
              <a:rPr lang="en-US" sz="1500" b="1" dirty="0">
                <a:solidFill>
                  <a:schemeClr val="dk1"/>
                </a:solidFill>
                <a:latin typeface="Calibri"/>
                <a:ea typeface="Calibri"/>
                <a:cs typeface="Calibri"/>
                <a:sym typeface="Calibri"/>
              </a:rPr>
              <a:t> Henry</a:t>
            </a:r>
            <a:endParaRPr dirty="0"/>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(Research Coordinator)</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b="1" dirty="0">
                <a:solidFill>
                  <a:schemeClr val="dk1"/>
                </a:solidFill>
                <a:latin typeface="Calibri"/>
                <a:ea typeface="Calibri"/>
                <a:cs typeface="Calibri"/>
                <a:sym typeface="Calibri"/>
              </a:rPr>
              <a:t>Paula </a:t>
            </a:r>
            <a:r>
              <a:rPr lang="en-US" sz="1500" b="1" dirty="0" err="1">
                <a:solidFill>
                  <a:schemeClr val="dk1"/>
                </a:solidFill>
                <a:latin typeface="Calibri"/>
                <a:ea typeface="Calibri"/>
                <a:cs typeface="Calibri"/>
                <a:sym typeface="Calibri"/>
              </a:rPr>
              <a:t>Sampang</a:t>
            </a:r>
            <a:endParaRPr sz="15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(Research Assistant)</a:t>
            </a:r>
            <a:endParaRPr dirty="0"/>
          </a:p>
        </p:txBody>
      </p:sp>
      <p:sp>
        <p:nvSpPr>
          <p:cNvPr id="164" name="Google Shape;164;p3"/>
          <p:cNvSpPr txBox="1"/>
          <p:nvPr/>
        </p:nvSpPr>
        <p:spPr>
          <a:xfrm>
            <a:off x="4950106" y="2161205"/>
            <a:ext cx="2438103" cy="12464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chemeClr val="dk1"/>
                </a:solidFill>
                <a:latin typeface="Calibri"/>
                <a:ea typeface="Calibri"/>
                <a:cs typeface="Calibri"/>
                <a:sym typeface="Calibri"/>
              </a:rPr>
              <a:t>Dr. Odessa Gonzalez-Benson</a:t>
            </a:r>
            <a:endParaRPr/>
          </a:p>
          <a:p>
            <a:pPr marL="0" marR="0" lvl="0" indent="0" algn="ctr" rtl="0">
              <a:spcBef>
                <a:spcPts val="0"/>
              </a:spcBef>
              <a:spcAft>
                <a:spcPts val="0"/>
              </a:spcAft>
              <a:buNone/>
            </a:pPr>
            <a:r>
              <a:rPr lang="en-US" sz="1500">
                <a:solidFill>
                  <a:schemeClr val="dk1"/>
                </a:solidFill>
                <a:latin typeface="Calibri"/>
                <a:ea typeface="Calibri"/>
                <a:cs typeface="Calibri"/>
                <a:sym typeface="Calibri"/>
              </a:rPr>
              <a:t>(Co-investigator)</a:t>
            </a:r>
            <a:endParaRPr/>
          </a:p>
          <a:p>
            <a:pPr marL="0" marR="0" lvl="0" indent="0" algn="ctr" rtl="0">
              <a:spcBef>
                <a:spcPts val="0"/>
              </a:spcBef>
              <a:spcAft>
                <a:spcPts val="0"/>
              </a:spcAft>
              <a:buNone/>
            </a:pP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b="1">
                <a:solidFill>
                  <a:schemeClr val="dk1"/>
                </a:solidFill>
                <a:latin typeface="Calibri"/>
                <a:ea typeface="Calibri"/>
                <a:cs typeface="Calibri"/>
                <a:sym typeface="Calibri"/>
              </a:rPr>
              <a:t>Dr. Elena Godin</a:t>
            </a:r>
            <a:endParaRPr/>
          </a:p>
          <a:p>
            <a:pPr marL="0" marR="0" lvl="0" indent="0" algn="ctr" rtl="0">
              <a:spcBef>
                <a:spcPts val="0"/>
              </a:spcBef>
              <a:spcAft>
                <a:spcPts val="0"/>
              </a:spcAft>
              <a:buNone/>
            </a:pPr>
            <a:r>
              <a:rPr lang="en-US" sz="1500">
                <a:solidFill>
                  <a:schemeClr val="dk1"/>
                </a:solidFill>
                <a:latin typeface="Calibri"/>
                <a:ea typeface="Calibri"/>
                <a:cs typeface="Calibri"/>
                <a:sym typeface="Calibri"/>
              </a:rPr>
              <a:t>(Service Developer)</a:t>
            </a:r>
            <a:endParaRPr/>
          </a:p>
        </p:txBody>
      </p:sp>
      <p:sp>
        <p:nvSpPr>
          <p:cNvPr id="165" name="Google Shape;165;p3"/>
          <p:cNvSpPr txBox="1"/>
          <p:nvPr/>
        </p:nvSpPr>
        <p:spPr>
          <a:xfrm>
            <a:off x="9058639" y="2282803"/>
            <a:ext cx="164166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chemeClr val="dk1"/>
                </a:solidFill>
                <a:latin typeface="Calibri"/>
                <a:ea typeface="Calibri"/>
                <a:cs typeface="Calibri"/>
                <a:sym typeface="Calibri"/>
              </a:rPr>
              <a:t>Dr. Anusha Kassan</a:t>
            </a:r>
            <a:endParaRPr sz="15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a:solidFill>
                  <a:schemeClr val="dk1"/>
                </a:solidFill>
                <a:latin typeface="Calibri"/>
                <a:ea typeface="Calibri"/>
                <a:cs typeface="Calibri"/>
                <a:sym typeface="Calibri"/>
              </a:rPr>
              <a:t>(Co-investigator)</a:t>
            </a:r>
            <a:endParaRPr/>
          </a:p>
        </p:txBody>
      </p:sp>
      <p:sp>
        <p:nvSpPr>
          <p:cNvPr id="166" name="Google Shape;166;p3"/>
          <p:cNvSpPr/>
          <p:nvPr/>
        </p:nvSpPr>
        <p:spPr>
          <a:xfrm>
            <a:off x="4535829" y="4111797"/>
            <a:ext cx="6903816" cy="1501927"/>
          </a:xfrm>
          <a:prstGeom prst="roundRect">
            <a:avLst>
              <a:gd name="adj" fmla="val 16667"/>
            </a:avLst>
          </a:prstGeom>
          <a:noFill/>
          <a:ln w="28575" cap="flat" cmpd="sng">
            <a:solidFill>
              <a:srgbClr val="A91F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3"/>
          <p:cNvSpPr/>
          <p:nvPr/>
        </p:nvSpPr>
        <p:spPr>
          <a:xfrm>
            <a:off x="4954547" y="3830359"/>
            <a:ext cx="3684608" cy="56287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A91F2D"/>
                </a:solidFill>
                <a:latin typeface="Calibri"/>
                <a:ea typeface="Calibri"/>
                <a:cs typeface="Calibri"/>
                <a:sym typeface="Calibri"/>
              </a:rPr>
              <a:t>           In partnership with:</a:t>
            </a:r>
            <a:endParaRPr/>
          </a:p>
        </p:txBody>
      </p:sp>
      <p:pic>
        <p:nvPicPr>
          <p:cNvPr id="168" name="Google Shape;168;p3"/>
          <p:cNvPicPr preferRelativeResize="0"/>
          <p:nvPr/>
        </p:nvPicPr>
        <p:blipFill rotWithShape="1">
          <a:blip r:embed="rId3">
            <a:alphaModFix/>
          </a:blip>
          <a:srcRect l="86750" t="57049" b="-7697"/>
          <a:stretch/>
        </p:blipFill>
        <p:spPr>
          <a:xfrm>
            <a:off x="9879472" y="4266042"/>
            <a:ext cx="1226917" cy="1427717"/>
          </a:xfrm>
          <a:prstGeom prst="rect">
            <a:avLst/>
          </a:prstGeom>
          <a:noFill/>
          <a:ln>
            <a:noFill/>
          </a:ln>
        </p:spPr>
      </p:pic>
      <p:sp>
        <p:nvSpPr>
          <p:cNvPr id="169" name="Google Shape;169;p3"/>
          <p:cNvSpPr txBox="1"/>
          <p:nvPr/>
        </p:nvSpPr>
        <p:spPr>
          <a:xfrm>
            <a:off x="4950106" y="4502490"/>
            <a:ext cx="4680640"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chemeClr val="dk1"/>
                </a:solidFill>
                <a:latin typeface="Calibri"/>
                <a:ea typeface="Calibri"/>
                <a:cs typeface="Calibri"/>
                <a:sym typeface="Calibri"/>
              </a:rPr>
              <a:t>LINC Literacy at Edmonton Catholic District School Board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91F2D"/>
              </a:buClr>
              <a:buSzPct val="100000"/>
              <a:buFont typeface="Lato"/>
              <a:buNone/>
            </a:pPr>
            <a:r>
              <a:rPr lang="en-US" sz="5400"/>
              <a:t>Background: Online Learning for ESL</a:t>
            </a:r>
            <a:endParaRPr/>
          </a:p>
        </p:txBody>
      </p:sp>
      <p:sp>
        <p:nvSpPr>
          <p:cNvPr id="177" name="Google Shape;177;p4"/>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4"/>
          <p:cNvSpPr txBox="1">
            <a:spLocks noGrp="1"/>
          </p:cNvSpPr>
          <p:nvPr>
            <p:ph type="body" idx="1"/>
          </p:nvPr>
        </p:nvSpPr>
        <p:spPr>
          <a:xfrm>
            <a:off x="572493" y="226808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0" i="0" u="none" strike="noStrike" dirty="0">
                <a:latin typeface="Arial"/>
                <a:ea typeface="Arial"/>
                <a:cs typeface="Arial"/>
                <a:sym typeface="Arial"/>
              </a:rPr>
              <a:t>COVID-19 catalyzed online learning</a:t>
            </a:r>
            <a:endParaRPr dirty="0"/>
          </a:p>
          <a:p>
            <a:pPr marL="228600" lvl="0" indent="-228600" algn="l" rtl="0">
              <a:lnSpc>
                <a:spcPct val="90000"/>
              </a:lnSpc>
              <a:spcBef>
                <a:spcPts val="1000"/>
              </a:spcBef>
              <a:spcAft>
                <a:spcPts val="0"/>
              </a:spcAft>
              <a:buClr>
                <a:schemeClr val="dk1"/>
              </a:buClr>
              <a:buSzPts val="2200"/>
              <a:buChar char="•"/>
            </a:pPr>
            <a:r>
              <a:rPr lang="en-US" sz="2200" b="0" i="0" u="none" strike="noStrike" dirty="0">
                <a:latin typeface="Arial"/>
                <a:ea typeface="Arial"/>
                <a:cs typeface="Arial"/>
                <a:sym typeface="Arial"/>
              </a:rPr>
              <a:t>Increases accessibility for learners with barriers to attending in-person</a:t>
            </a:r>
            <a:r>
              <a:rPr lang="en-US" sz="2200" dirty="0">
                <a:latin typeface="Arial"/>
                <a:ea typeface="Arial"/>
                <a:cs typeface="Arial"/>
                <a:sym typeface="Arial"/>
              </a:rPr>
              <a:t>.</a:t>
            </a:r>
            <a:endParaRPr sz="2200" b="0" i="0" u="none" strike="noStrike" dirty="0">
              <a:latin typeface="Arial"/>
              <a:ea typeface="Arial"/>
              <a:cs typeface="Arial"/>
              <a:sym typeface="Arial"/>
            </a:endParaRPr>
          </a:p>
          <a:p>
            <a:pPr marL="228600" lvl="0" indent="-228600" algn="l" rtl="0">
              <a:lnSpc>
                <a:spcPct val="90000"/>
              </a:lnSpc>
              <a:spcBef>
                <a:spcPts val="1000"/>
              </a:spcBef>
              <a:spcAft>
                <a:spcPts val="0"/>
              </a:spcAft>
              <a:buSzPts val="2200"/>
              <a:buFont typeface="Arial"/>
              <a:buChar char="•"/>
            </a:pPr>
            <a:r>
              <a:rPr lang="en-US" sz="2200" dirty="0">
                <a:latin typeface="Arial"/>
                <a:ea typeface="Arial"/>
                <a:cs typeface="Arial"/>
                <a:sym typeface="Arial"/>
              </a:rPr>
              <a:t>Supports access to increasingly digital world.</a:t>
            </a:r>
            <a:endParaRPr sz="2200" dirty="0">
              <a:latin typeface="Arial"/>
              <a:ea typeface="Arial"/>
              <a:cs typeface="Arial"/>
              <a:sym typeface="Arial"/>
            </a:endParaRPr>
          </a:p>
          <a:p>
            <a:pPr marL="0" lvl="0" indent="0" algn="l" rtl="0">
              <a:lnSpc>
                <a:spcPct val="90000"/>
              </a:lnSpc>
              <a:spcBef>
                <a:spcPts val="1000"/>
              </a:spcBef>
              <a:spcAft>
                <a:spcPts val="0"/>
              </a:spcAft>
              <a:buNone/>
            </a:pPr>
            <a:endParaRPr sz="2200" dirty="0">
              <a:latin typeface="Arial"/>
              <a:ea typeface="Arial"/>
              <a:cs typeface="Arial"/>
              <a:sym typeface="Arial"/>
            </a:endParaRPr>
          </a:p>
          <a:p>
            <a:pPr marL="0" lvl="0" indent="0" algn="l" rtl="0">
              <a:spcBef>
                <a:spcPts val="1000"/>
              </a:spcBef>
              <a:spcAft>
                <a:spcPts val="0"/>
              </a:spcAft>
              <a:buClr>
                <a:srgbClr val="A91E2D"/>
              </a:buClr>
              <a:buSzPts val="1700"/>
              <a:buFont typeface="Arial"/>
              <a:buNone/>
            </a:pPr>
            <a:r>
              <a:rPr lang="en-US" sz="1700" i="1" dirty="0">
                <a:solidFill>
                  <a:srgbClr val="A91E2D"/>
                </a:solidFill>
              </a:rPr>
              <a:t>    (Moriarty, 2011;  Haleem et al., 2022)</a:t>
            </a:r>
            <a:endParaRPr dirty="0"/>
          </a:p>
          <a:p>
            <a:pPr marL="0" lvl="0" indent="0" algn="l" rtl="0">
              <a:lnSpc>
                <a:spcPct val="90000"/>
              </a:lnSpc>
              <a:spcBef>
                <a:spcPts val="1000"/>
              </a:spcBef>
              <a:spcAft>
                <a:spcPts val="0"/>
              </a:spcAft>
              <a:buNone/>
            </a:pPr>
            <a:endParaRPr sz="2200" dirty="0">
              <a:solidFill>
                <a:srgbClr val="FFFF00"/>
              </a:solidFill>
              <a:latin typeface="Arial"/>
              <a:ea typeface="Arial"/>
              <a:cs typeface="Arial"/>
              <a:sym typeface="Arial"/>
            </a:endParaRPr>
          </a:p>
        </p:txBody>
      </p:sp>
      <p:pic>
        <p:nvPicPr>
          <p:cNvPr id="179" name="Google Shape;179;p4" descr="A person sitting at a computer with a baby on her back&#10;&#10;Description automatically generated"/>
          <p:cNvPicPr preferRelativeResize="0"/>
          <p:nvPr/>
        </p:nvPicPr>
        <p:blipFill rotWithShape="1">
          <a:blip r:embed="rId3">
            <a:alphaModFix/>
          </a:blip>
          <a:srcRect r="22554" b="-1"/>
          <a:stretch/>
        </p:blipFill>
        <p:spPr>
          <a:xfrm>
            <a:off x="7675658" y="2093976"/>
            <a:ext cx="3941064" cy="4096512"/>
          </a:xfrm>
          <a:prstGeom prst="rect">
            <a:avLst/>
          </a:prstGeom>
          <a:noFill/>
          <a:ln>
            <a:noFill/>
          </a:ln>
        </p:spPr>
      </p:pic>
      <p:pic>
        <p:nvPicPr>
          <p:cNvPr id="180" name="Google Shape;180;p4"/>
          <p:cNvPicPr preferRelativeResize="0"/>
          <p:nvPr/>
        </p:nvPicPr>
        <p:blipFill rotWithShape="1">
          <a:blip r:embed="rId4">
            <a:alphaModFix/>
          </a:blip>
          <a:srcRect/>
          <a:stretch/>
        </p:blipFill>
        <p:spPr>
          <a:xfrm>
            <a:off x="0" y="6207641"/>
            <a:ext cx="12195231" cy="6723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5"/>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91F2D"/>
              </a:buClr>
              <a:buSzPct val="100000"/>
              <a:buFont typeface="Lato"/>
              <a:buNone/>
            </a:pPr>
            <a:r>
              <a:rPr lang="en-US" sz="5400"/>
              <a:t>But There’s a Gap: Literacy Learners</a:t>
            </a:r>
            <a:endParaRPr/>
          </a:p>
        </p:txBody>
      </p:sp>
      <p:sp>
        <p:nvSpPr>
          <p:cNvPr id="188" name="Google Shape;188;p5"/>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5"/>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latin typeface="Arial"/>
                <a:ea typeface="Arial"/>
                <a:cs typeface="Arial"/>
                <a:sym typeface="Arial"/>
              </a:rPr>
              <a:t>L</a:t>
            </a:r>
            <a:r>
              <a:rPr lang="en-US" sz="2200" b="0" i="0" u="none" strike="noStrike">
                <a:latin typeface="Arial"/>
                <a:ea typeface="Arial"/>
                <a:cs typeface="Arial"/>
                <a:sym typeface="Arial"/>
              </a:rPr>
              <a:t>imited formal education </a:t>
            </a:r>
            <a:endParaRPr/>
          </a:p>
          <a:p>
            <a:pPr marL="228600" lvl="0" indent="-228600" algn="l" rtl="0">
              <a:lnSpc>
                <a:spcPct val="90000"/>
              </a:lnSpc>
              <a:spcBef>
                <a:spcPts val="1000"/>
              </a:spcBef>
              <a:spcAft>
                <a:spcPts val="0"/>
              </a:spcAft>
              <a:buClr>
                <a:schemeClr val="dk1"/>
              </a:buClr>
              <a:buSzPts val="2200"/>
              <a:buChar char="•"/>
            </a:pPr>
            <a:r>
              <a:rPr lang="en-US" sz="2200" b="0" i="0" u="none" strike="noStrike">
                <a:latin typeface="Arial"/>
                <a:ea typeface="Arial"/>
                <a:cs typeface="Arial"/>
                <a:sym typeface="Arial"/>
              </a:rPr>
              <a:t>Limited literacy skills in their first language, numeracy, digital literacy. </a:t>
            </a:r>
            <a:endParaRPr/>
          </a:p>
          <a:p>
            <a:pPr marL="228600" lvl="0" indent="-228600" algn="l" rtl="0">
              <a:lnSpc>
                <a:spcPct val="90000"/>
              </a:lnSpc>
              <a:spcBef>
                <a:spcPts val="1000"/>
              </a:spcBef>
              <a:spcAft>
                <a:spcPts val="0"/>
              </a:spcAft>
              <a:buClr>
                <a:schemeClr val="dk1"/>
              </a:buClr>
              <a:buSzPts val="2200"/>
              <a:buChar char="•"/>
            </a:pPr>
            <a:r>
              <a:rPr lang="en-US" sz="2200" b="0" i="0" u="none" strike="noStrike">
                <a:latin typeface="Arial"/>
                <a:ea typeface="Arial"/>
                <a:cs typeface="Arial"/>
                <a:sym typeface="Arial"/>
              </a:rPr>
              <a:t>Unfamiliar with technology and navigating digital spaces. </a:t>
            </a:r>
            <a:endParaRPr/>
          </a:p>
          <a:p>
            <a:pPr marL="228600" lvl="0" indent="-133350" algn="l" rtl="0">
              <a:lnSpc>
                <a:spcPct val="90000"/>
              </a:lnSpc>
              <a:spcBef>
                <a:spcPts val="1000"/>
              </a:spcBef>
              <a:spcAft>
                <a:spcPts val="0"/>
              </a:spcAft>
              <a:buClr>
                <a:schemeClr val="dk1"/>
              </a:buClr>
              <a:buSzPts val="1500"/>
              <a:buNone/>
            </a:pPr>
            <a:endParaRPr sz="1500">
              <a:latin typeface="Arial"/>
              <a:ea typeface="Arial"/>
              <a:cs typeface="Arial"/>
              <a:sym typeface="Arial"/>
            </a:endParaRPr>
          </a:p>
          <a:p>
            <a:pPr marL="228600" lvl="0" indent="-228600" algn="l" rtl="0">
              <a:lnSpc>
                <a:spcPct val="90000"/>
              </a:lnSpc>
              <a:spcBef>
                <a:spcPts val="1000"/>
              </a:spcBef>
              <a:spcAft>
                <a:spcPts val="0"/>
              </a:spcAft>
              <a:buClr>
                <a:srgbClr val="A91E2D"/>
              </a:buClr>
              <a:buSzPts val="2200"/>
              <a:buChar char="•"/>
            </a:pPr>
            <a:r>
              <a:rPr lang="en-US" sz="2200" b="1" i="0" u="none" strike="noStrike">
                <a:solidFill>
                  <a:srgbClr val="A91E2D"/>
                </a:solidFill>
                <a:latin typeface="Arial"/>
                <a:ea typeface="Arial"/>
                <a:cs typeface="Arial"/>
                <a:sym typeface="Arial"/>
              </a:rPr>
              <a:t>Few practitioner resources exist to support educators in helping literacy learners gain access and familiarity to remote and hybrid classes.</a:t>
            </a:r>
            <a:endParaRPr sz="2200" b="1">
              <a:solidFill>
                <a:srgbClr val="A91E2D"/>
              </a:solidFill>
            </a:endParaRPr>
          </a:p>
          <a:p>
            <a:pPr marL="228600" lvl="0" indent="-88900" algn="l" rtl="0">
              <a:lnSpc>
                <a:spcPct val="90000"/>
              </a:lnSpc>
              <a:spcBef>
                <a:spcPts val="1000"/>
              </a:spcBef>
              <a:spcAft>
                <a:spcPts val="0"/>
              </a:spcAft>
              <a:buClr>
                <a:schemeClr val="dk1"/>
              </a:buClr>
              <a:buSzPts val="2200"/>
              <a:buNone/>
            </a:pPr>
            <a:endParaRPr sz="2200"/>
          </a:p>
        </p:txBody>
      </p:sp>
      <p:pic>
        <p:nvPicPr>
          <p:cNvPr id="190" name="Google Shape;190;p5" descr="A person sitting at a desk with a computer&#10;&#10;Description automatically generated"/>
          <p:cNvPicPr preferRelativeResize="0"/>
          <p:nvPr/>
        </p:nvPicPr>
        <p:blipFill rotWithShape="1">
          <a:blip r:embed="rId3">
            <a:alphaModFix/>
          </a:blip>
          <a:srcRect t="2594" r="-2" b="6452"/>
          <a:stretch/>
        </p:blipFill>
        <p:spPr>
          <a:xfrm>
            <a:off x="7649949" y="2138007"/>
            <a:ext cx="3941064" cy="4096512"/>
          </a:xfrm>
          <a:prstGeom prst="rect">
            <a:avLst/>
          </a:prstGeom>
          <a:noFill/>
          <a:ln>
            <a:noFill/>
          </a:ln>
        </p:spPr>
      </p:pic>
      <p:pic>
        <p:nvPicPr>
          <p:cNvPr id="191" name="Google Shape;191;p5"/>
          <p:cNvPicPr preferRelativeResize="0"/>
          <p:nvPr/>
        </p:nvPicPr>
        <p:blipFill rotWithShape="1">
          <a:blip r:embed="rId4">
            <a:alphaModFix/>
          </a:blip>
          <a:srcRect/>
          <a:stretch/>
        </p:blipFill>
        <p:spPr>
          <a:xfrm>
            <a:off x="0" y="6207641"/>
            <a:ext cx="12195231" cy="6723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6"/>
          <p:cNvPicPr preferRelativeResize="0"/>
          <p:nvPr/>
        </p:nvPicPr>
        <p:blipFill rotWithShape="1">
          <a:blip r:embed="rId3">
            <a:alphaModFix/>
          </a:blip>
          <a:srcRect/>
          <a:stretch/>
        </p:blipFill>
        <p:spPr>
          <a:xfrm>
            <a:off x="0" y="6185639"/>
            <a:ext cx="12195231" cy="672361"/>
          </a:xfrm>
          <a:prstGeom prst="rect">
            <a:avLst/>
          </a:prstGeom>
          <a:noFill/>
          <a:ln>
            <a:noFill/>
          </a:ln>
        </p:spPr>
      </p:pic>
      <p:sp>
        <p:nvSpPr>
          <p:cNvPr id="199" name="Google Shape;199;p6"/>
          <p:cNvSpPr/>
          <p:nvPr/>
        </p:nvSpPr>
        <p:spPr>
          <a:xfrm rot="3967198" flipH="1">
            <a:off x="8631348" y="490493"/>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0" name="Google Shape;200;p6"/>
          <p:cNvSpPr txBox="1">
            <a:spLocks noGrp="1"/>
          </p:cNvSpPr>
          <p:nvPr>
            <p:ph type="title"/>
          </p:nvPr>
        </p:nvSpPr>
        <p:spPr>
          <a:xfrm>
            <a:off x="5894962" y="650204"/>
            <a:ext cx="54588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91F2D"/>
              </a:buClr>
              <a:buSzPts val="3600"/>
              <a:buFont typeface="Lato"/>
              <a:buNone/>
            </a:pPr>
            <a:r>
              <a:rPr lang="en-US" dirty="0"/>
              <a:t>Creating Solutions: </a:t>
            </a:r>
            <a:br>
              <a:rPr lang="en-US" dirty="0"/>
            </a:br>
            <a:r>
              <a:rPr lang="en-US" dirty="0"/>
              <a:t>A Toolkit</a:t>
            </a:r>
            <a:endParaRPr dirty="0"/>
          </a:p>
        </p:txBody>
      </p:sp>
      <p:sp>
        <p:nvSpPr>
          <p:cNvPr id="201" name="Google Shape;201;p6"/>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6" descr="A book cover with a person helping another person&#10;&#10;Description automatically generated"/>
          <p:cNvPicPr preferRelativeResize="0"/>
          <p:nvPr/>
        </p:nvPicPr>
        <p:blipFill rotWithShape="1">
          <a:blip r:embed="rId4">
            <a:alphaModFix/>
          </a:blip>
          <a:srcRect l="2030" t="1190" r="1665" b="1770"/>
          <a:stretch/>
        </p:blipFill>
        <p:spPr>
          <a:xfrm>
            <a:off x="838200" y="479493"/>
            <a:ext cx="3941690" cy="5613909"/>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w="9525" cap="flat" cmpd="sng">
            <a:solidFill>
              <a:schemeClr val="dk1"/>
            </a:solidFill>
            <a:prstDash val="solid"/>
            <a:round/>
            <a:headEnd type="none" w="sm" len="sm"/>
            <a:tailEnd type="none" w="sm" len="sm"/>
          </a:ln>
        </p:spPr>
      </p:pic>
      <p:sp>
        <p:nvSpPr>
          <p:cNvPr id="203" name="Google Shape;203;p6"/>
          <p:cNvSpPr txBox="1">
            <a:spLocks noGrp="1"/>
          </p:cNvSpPr>
          <p:nvPr>
            <p:ph type="body" idx="1"/>
          </p:nvPr>
        </p:nvSpPr>
        <p:spPr>
          <a:xfrm>
            <a:off x="5894962" y="1984443"/>
            <a:ext cx="5458838" cy="41925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i="0" u="none" strike="noStrike">
                <a:latin typeface="Arial"/>
                <a:ea typeface="Arial"/>
                <a:cs typeface="Arial"/>
                <a:sym typeface="Arial"/>
              </a:rPr>
              <a:t>This research addressed this gap using a qualitative participatory research design to collaborate with language teachers to develop a toolkit to support literacy learners in online spaces.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7"/>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91F2D"/>
              </a:buClr>
              <a:buSzPts val="5400"/>
              <a:buFont typeface="Lato"/>
              <a:buNone/>
            </a:pPr>
            <a:r>
              <a:rPr lang="en-US" sz="5400"/>
              <a:t>Participatory Approach</a:t>
            </a:r>
            <a:endParaRPr/>
          </a:p>
        </p:txBody>
      </p:sp>
      <p:sp>
        <p:nvSpPr>
          <p:cNvPr id="211" name="Google Shape;211;p7"/>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7"/>
          <p:cNvSpPr txBox="1">
            <a:spLocks noGrp="1"/>
          </p:cNvSpPr>
          <p:nvPr>
            <p:ph type="body" idx="1"/>
          </p:nvPr>
        </p:nvSpPr>
        <p:spPr>
          <a:xfrm>
            <a:off x="640080" y="2872899"/>
            <a:ext cx="4545378"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t>Collaboration between researchers and stakeholders</a:t>
            </a:r>
            <a:endParaRPr/>
          </a:p>
          <a:p>
            <a:pPr marL="228600" lvl="0" indent="-228600" algn="l" rtl="0">
              <a:lnSpc>
                <a:spcPct val="90000"/>
              </a:lnSpc>
              <a:spcBef>
                <a:spcPts val="1000"/>
              </a:spcBef>
              <a:spcAft>
                <a:spcPts val="0"/>
              </a:spcAft>
              <a:buClr>
                <a:schemeClr val="dk1"/>
              </a:buClr>
              <a:buSzPts val="2200"/>
              <a:buChar char="•"/>
            </a:pPr>
            <a:r>
              <a:rPr lang="en-US" sz="2200"/>
              <a:t>Action oriented – seeking practical solutions </a:t>
            </a:r>
            <a:endParaRPr/>
          </a:p>
          <a:p>
            <a:pPr marL="228600" lvl="0" indent="-228600" algn="l" rtl="0">
              <a:lnSpc>
                <a:spcPct val="90000"/>
              </a:lnSpc>
              <a:spcBef>
                <a:spcPts val="1000"/>
              </a:spcBef>
              <a:spcAft>
                <a:spcPts val="0"/>
              </a:spcAft>
              <a:buClr>
                <a:schemeClr val="dk1"/>
              </a:buClr>
              <a:buSzPts val="2200"/>
              <a:buChar char="•"/>
            </a:pPr>
            <a:r>
              <a:rPr lang="en-US" sz="2200"/>
              <a:t>Reflective and iterative process</a:t>
            </a:r>
            <a:endParaRPr/>
          </a:p>
          <a:p>
            <a:pPr marL="228600" lvl="0" indent="-88900" algn="l" rtl="0">
              <a:lnSpc>
                <a:spcPct val="90000"/>
              </a:lnSpc>
              <a:spcBef>
                <a:spcPts val="1000"/>
              </a:spcBef>
              <a:spcAft>
                <a:spcPts val="0"/>
              </a:spcAft>
              <a:buClr>
                <a:schemeClr val="dk1"/>
              </a:buClr>
              <a:buSzPts val="2200"/>
              <a:buNone/>
            </a:pPr>
            <a:endParaRPr sz="2200"/>
          </a:p>
          <a:p>
            <a:pPr marL="0" lvl="0" indent="0" algn="l" rtl="0">
              <a:lnSpc>
                <a:spcPct val="90000"/>
              </a:lnSpc>
              <a:spcBef>
                <a:spcPts val="1000"/>
              </a:spcBef>
              <a:spcAft>
                <a:spcPts val="0"/>
              </a:spcAft>
              <a:buClr>
                <a:srgbClr val="A91E2D"/>
              </a:buClr>
              <a:buSzPts val="1700"/>
              <a:buNone/>
            </a:pPr>
            <a:r>
              <a:rPr lang="en-US" sz="1700" i="1">
                <a:solidFill>
                  <a:srgbClr val="A91E2D"/>
                </a:solidFill>
              </a:rPr>
              <a:t>(Hall, 1984; Kemmis et al., 2014; Lewin, 1946)</a:t>
            </a:r>
            <a:endParaRPr/>
          </a:p>
        </p:txBody>
      </p:sp>
      <p:pic>
        <p:nvPicPr>
          <p:cNvPr id="213" name="Google Shape;213;p7" descr="A black and white logo of hands&#10;&#10;Description automatically generated"/>
          <p:cNvPicPr preferRelativeResize="0"/>
          <p:nvPr/>
        </p:nvPicPr>
        <p:blipFill rotWithShape="1">
          <a:blip r:embed="rId3">
            <a:alphaModFix/>
          </a:blip>
          <a:srcRect t="5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838200" y="2956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91F2D"/>
              </a:buClr>
              <a:buSzPts val="3600"/>
              <a:buFont typeface="Lato"/>
              <a:buNone/>
            </a:pPr>
            <a:r>
              <a:rPr lang="en-US"/>
              <a:t>Research Design:</a:t>
            </a:r>
            <a:endParaRPr/>
          </a:p>
        </p:txBody>
      </p:sp>
      <p:grpSp>
        <p:nvGrpSpPr>
          <p:cNvPr id="220" name="Google Shape;220;p8"/>
          <p:cNvGrpSpPr/>
          <p:nvPr/>
        </p:nvGrpSpPr>
        <p:grpSpPr>
          <a:xfrm>
            <a:off x="669567" y="1266059"/>
            <a:ext cx="2850898" cy="4635505"/>
            <a:chOff x="669567" y="70972"/>
            <a:chExt cx="2850898" cy="4635505"/>
          </a:xfrm>
        </p:grpSpPr>
        <p:sp>
          <p:nvSpPr>
            <p:cNvPr id="221" name="Google Shape;221;p8"/>
            <p:cNvSpPr/>
            <p:nvPr/>
          </p:nvSpPr>
          <p:spPr>
            <a:xfrm>
              <a:off x="1289273" y="70972"/>
              <a:ext cx="2231192" cy="2231532"/>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gradFill>
              <a:gsLst>
                <a:gs pos="0">
                  <a:srgbClr val="AFAFAF"/>
                </a:gs>
                <a:gs pos="50000">
                  <a:schemeClr val="accent3"/>
                </a:gs>
                <a:gs pos="100000">
                  <a:srgbClr val="91919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1782440" y="876623"/>
              <a:ext cx="1239830" cy="619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txBox="1"/>
            <p:nvPr/>
          </p:nvSpPr>
          <p:spPr>
            <a:xfrm>
              <a:off x="1782440" y="876623"/>
              <a:ext cx="1239830" cy="619767"/>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Stage 1: Knowledge Building</a:t>
              </a:r>
              <a:endParaRPr/>
            </a:p>
          </p:txBody>
        </p:sp>
        <p:sp>
          <p:nvSpPr>
            <p:cNvPr id="224" name="Google Shape;224;p8"/>
            <p:cNvSpPr/>
            <p:nvPr/>
          </p:nvSpPr>
          <p:spPr>
            <a:xfrm>
              <a:off x="669567" y="1353153"/>
              <a:ext cx="2231192" cy="2231532"/>
            </a:xfrm>
            <a:custGeom>
              <a:avLst/>
              <a:gdLst/>
              <a:ahLst/>
              <a:cxnLst/>
              <a:rect l="l" t="t" r="r" b="b"/>
              <a:pathLst>
                <a:path w="120000" h="120000" extrusionOk="0">
                  <a:moveTo>
                    <a:pt x="96481" y="23524"/>
                  </a:moveTo>
                  <a:lnTo>
                    <a:pt x="87165" y="32840"/>
                  </a:lnTo>
                  <a:lnTo>
                    <a:pt x="87165" y="32840"/>
                  </a:lnTo>
                  <a:cubicBezTo>
                    <a:pt x="75945" y="21617"/>
                    <a:pt x="58981" y="18448"/>
                    <a:pt x="44467" y="24865"/>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gradFill>
              <a:gsLst>
                <a:gs pos="0">
                  <a:srgbClr val="CE7070"/>
                </a:gs>
                <a:gs pos="50000">
                  <a:srgbClr val="CD5455"/>
                </a:gs>
                <a:gs pos="100000">
                  <a:srgbClr val="BB434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1165248" y="2166221"/>
              <a:ext cx="1239830" cy="619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txBox="1"/>
            <p:nvPr/>
          </p:nvSpPr>
          <p:spPr>
            <a:xfrm>
              <a:off x="1165248" y="2166221"/>
              <a:ext cx="1239830" cy="619767"/>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Stage 2: Toolkit Development</a:t>
              </a:r>
              <a:endParaRPr/>
            </a:p>
          </p:txBody>
        </p:sp>
        <p:sp>
          <p:nvSpPr>
            <p:cNvPr id="227" name="Google Shape;227;p8"/>
            <p:cNvSpPr/>
            <p:nvPr/>
          </p:nvSpPr>
          <p:spPr>
            <a:xfrm>
              <a:off x="1448075" y="2788769"/>
              <a:ext cx="1916940" cy="1917708"/>
            </a:xfrm>
            <a:prstGeom prst="blockArc">
              <a:avLst>
                <a:gd name="adj1" fmla="val 13500000"/>
                <a:gd name="adj2" fmla="val 10800000"/>
                <a:gd name="adj3" fmla="val 12740"/>
              </a:avLst>
            </a:prstGeom>
            <a:gradFill>
              <a:gsLst>
                <a:gs pos="0">
                  <a:srgbClr val="FF4747"/>
                </a:gs>
                <a:gs pos="50000">
                  <a:srgbClr val="FF0000"/>
                </a:gs>
                <a:gs pos="100000">
                  <a:srgbClr val="E3000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785373" y="3457672"/>
              <a:ext cx="1239830" cy="619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1785373" y="3457672"/>
              <a:ext cx="1239830" cy="619767"/>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Stage 3: Piloting and Refining the Toolkit</a:t>
              </a:r>
              <a:endParaRPr/>
            </a:p>
          </p:txBody>
        </p:sp>
      </p:grpSp>
      <p:sp>
        <p:nvSpPr>
          <p:cNvPr id="230" name="Google Shape;230;p8"/>
          <p:cNvSpPr/>
          <p:nvPr/>
        </p:nvSpPr>
        <p:spPr>
          <a:xfrm>
            <a:off x="3761772" y="1621239"/>
            <a:ext cx="7928658" cy="1325563"/>
          </a:xfrm>
          <a:prstGeom prst="roundRect">
            <a:avLst>
              <a:gd name="adj" fmla="val 16667"/>
            </a:avLst>
          </a:prstGeom>
          <a:solidFill>
            <a:srgbClr val="A5A5A5">
              <a:alpha val="32941"/>
            </a:srgbClr>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Advisory Group  </a:t>
            </a:r>
            <a:r>
              <a:rPr lang="en-US" sz="1500" i="1">
                <a:solidFill>
                  <a:schemeClr val="dk1"/>
                </a:solidFill>
                <a:latin typeface="Calibri"/>
                <a:ea typeface="Calibri"/>
                <a:cs typeface="Calibri"/>
                <a:sym typeface="Calibri"/>
              </a:rPr>
              <a:t>(7 instructors + 2 researchers; 25 remote meetings (Oct 2022–Apr 2023)</a:t>
            </a:r>
            <a:endParaRPr sz="1500" b="1" i="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Classroom Observations </a:t>
            </a:r>
            <a:r>
              <a:rPr lang="en-US" sz="1500" i="1">
                <a:solidFill>
                  <a:schemeClr val="dk1"/>
                </a:solidFill>
                <a:latin typeface="Calibri"/>
                <a:ea typeface="Calibri"/>
                <a:cs typeface="Calibri"/>
                <a:sym typeface="Calibri"/>
              </a:rPr>
              <a:t>(2 researchers in blended and hybrid format classes)</a:t>
            </a:r>
            <a:endParaRPr sz="1500" b="1">
              <a:solidFill>
                <a:schemeClr val="dk1"/>
              </a:solidFill>
              <a:latin typeface="Calibri"/>
              <a:ea typeface="Calibri"/>
              <a:cs typeface="Calibri"/>
              <a:sym typeface="Calibri"/>
            </a:endParaRPr>
          </a:p>
        </p:txBody>
      </p:sp>
      <p:sp>
        <p:nvSpPr>
          <p:cNvPr id="231" name="Google Shape;231;p8"/>
          <p:cNvSpPr/>
          <p:nvPr/>
        </p:nvSpPr>
        <p:spPr>
          <a:xfrm>
            <a:off x="3811936" y="3041505"/>
            <a:ext cx="7878494" cy="1325563"/>
          </a:xfrm>
          <a:prstGeom prst="roundRect">
            <a:avLst>
              <a:gd name="adj" fmla="val 16667"/>
            </a:avLst>
          </a:prstGeom>
          <a:solidFill>
            <a:srgbClr val="B76D27">
              <a:alpha val="28627"/>
            </a:srgbClr>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Integration of Stage 1 Data</a:t>
            </a:r>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Toolkit Development </a:t>
            </a:r>
            <a:endParaRPr/>
          </a:p>
        </p:txBody>
      </p:sp>
      <p:sp>
        <p:nvSpPr>
          <p:cNvPr id="232" name="Google Shape;232;p8"/>
          <p:cNvSpPr/>
          <p:nvPr/>
        </p:nvSpPr>
        <p:spPr>
          <a:xfrm>
            <a:off x="3811936" y="4507021"/>
            <a:ext cx="7878494" cy="1325563"/>
          </a:xfrm>
          <a:prstGeom prst="roundRect">
            <a:avLst>
              <a:gd name="adj" fmla="val 16667"/>
            </a:avLst>
          </a:prstGeom>
          <a:solidFill>
            <a:srgbClr val="B22800">
              <a:alpha val="38823"/>
            </a:srgbClr>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Local Scale Piloting and Refining </a:t>
            </a:r>
            <a:r>
              <a:rPr lang="en-US" sz="1500" i="1">
                <a:solidFill>
                  <a:schemeClr val="dk1"/>
                </a:solidFill>
                <a:latin typeface="Calibri"/>
                <a:ea typeface="Calibri"/>
                <a:cs typeface="Calibri"/>
                <a:sym typeface="Calibri"/>
              </a:rPr>
              <a:t>(12 educators in AB; 2-month pilot in classes; FGs)</a:t>
            </a:r>
            <a:endParaRPr sz="15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National Scale Piloting and Refining </a:t>
            </a:r>
            <a:r>
              <a:rPr lang="en-US" sz="1500" i="1">
                <a:solidFill>
                  <a:schemeClr val="dk1"/>
                </a:solidFill>
                <a:latin typeface="Calibri"/>
                <a:ea typeface="Calibri"/>
                <a:cs typeface="Calibri"/>
                <a:sym typeface="Calibri"/>
              </a:rPr>
              <a:t>(10 educators across CAN; Online survey)</a:t>
            </a:r>
            <a:endParaRPr sz="1500" b="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91E2D"/>
        </a:solidFill>
        <a:effectLst/>
      </p:bgPr>
    </p:bg>
    <p:spTree>
      <p:nvGrpSpPr>
        <p:cNvPr id="1" name="Shape 237"/>
        <p:cNvGrpSpPr/>
        <p:nvPr/>
      </p:nvGrpSpPr>
      <p:grpSpPr>
        <a:xfrm>
          <a:off x="0" y="0"/>
          <a:ext cx="0" cy="0"/>
          <a:chOff x="0" y="0"/>
          <a:chExt cx="0" cy="0"/>
        </a:xfrm>
      </p:grpSpPr>
      <p:sp>
        <p:nvSpPr>
          <p:cNvPr id="238" name="Google Shape;238;g287094dbb47_0_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39" name="Google Shape;239;g287094dbb47_0_11"/>
          <p:cNvSpPr txBox="1"/>
          <p:nvPr/>
        </p:nvSpPr>
        <p:spPr>
          <a:xfrm>
            <a:off x="2507775" y="1262425"/>
            <a:ext cx="7455000" cy="3841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6600">
                <a:solidFill>
                  <a:schemeClr val="lt1"/>
                </a:solidFill>
                <a:latin typeface="Lato Black"/>
                <a:ea typeface="Lato Black"/>
                <a:cs typeface="Lato Black"/>
                <a:sym typeface="Lato Black"/>
              </a:rPr>
              <a:t>Stage 1 - 2: </a:t>
            </a:r>
            <a:endParaRPr sz="6600">
              <a:solidFill>
                <a:schemeClr val="lt1"/>
              </a:solidFill>
              <a:latin typeface="Lato Black"/>
              <a:ea typeface="Lato Black"/>
              <a:cs typeface="Lato Black"/>
              <a:sym typeface="Lato Black"/>
            </a:endParaRPr>
          </a:p>
          <a:p>
            <a:pPr marL="0" lvl="0" indent="0" algn="ctr" rtl="0">
              <a:lnSpc>
                <a:spcPct val="90000"/>
              </a:lnSpc>
              <a:spcBef>
                <a:spcPts val="0"/>
              </a:spcBef>
              <a:spcAft>
                <a:spcPts val="0"/>
              </a:spcAft>
              <a:buNone/>
            </a:pPr>
            <a:r>
              <a:rPr lang="en-US" sz="6600">
                <a:solidFill>
                  <a:schemeClr val="lt1"/>
                </a:solidFill>
                <a:latin typeface="Lato Black"/>
                <a:ea typeface="Lato Black"/>
                <a:cs typeface="Lato Black"/>
                <a:sym typeface="Lato Black"/>
              </a:rPr>
              <a:t>Knowledge Building &amp; Toolkit Development</a:t>
            </a: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2279</Words>
  <Application>Microsoft Macintosh PowerPoint</Application>
  <PresentationFormat>Widescreen</PresentationFormat>
  <Paragraphs>185</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Roboto</vt:lpstr>
      <vt:lpstr>Lato</vt:lpstr>
      <vt:lpstr>Arial</vt:lpstr>
      <vt:lpstr>Cambria</vt:lpstr>
      <vt:lpstr>Lato Black</vt:lpstr>
      <vt:lpstr>Times New Roman</vt:lpstr>
      <vt:lpstr>Roboto Light</vt:lpstr>
      <vt:lpstr>Roboto Black</vt:lpstr>
      <vt:lpstr>Calibri</vt:lpstr>
      <vt:lpstr>Proxima Nova</vt:lpstr>
      <vt:lpstr>Office Theme</vt:lpstr>
      <vt:lpstr>Developing a Toolkit for Hybrid Instruction for Adult Newcomer Literacy Learners</vt:lpstr>
      <vt:lpstr>Land Acknowledgement</vt:lpstr>
      <vt:lpstr>Current Research Team</vt:lpstr>
      <vt:lpstr>Background: Online Learning for ESL</vt:lpstr>
      <vt:lpstr>But There’s a Gap: Literacy Learners</vt:lpstr>
      <vt:lpstr>Creating Solutions:  A Toolkit</vt:lpstr>
      <vt:lpstr>Participatory Approach</vt:lpstr>
      <vt:lpstr>Research Design:</vt:lpstr>
      <vt:lpstr>PowerPoint Presentation</vt:lpstr>
      <vt:lpstr>PowerPoint Presentation</vt:lpstr>
      <vt:lpstr>PowerPoint Presentation</vt:lpstr>
      <vt:lpstr>Stage 2: Toolkit Development </vt:lpstr>
      <vt:lpstr>PowerPoint Presentation</vt:lpstr>
      <vt:lpstr>Stage 3: Piloting &amp; Refining the Toolkit</vt:lpstr>
      <vt:lpstr>Stage 3: Piloting &amp; Refining the Toolkit</vt:lpstr>
      <vt:lpstr>Outcomes &amp; Next Steps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Toolkit for Hybrid Instruction for Adult Newcomer Literacy Learners</dc:title>
  <dc:creator>Colyn deGraaff</dc:creator>
  <cp:lastModifiedBy>Marianne Barker</cp:lastModifiedBy>
  <cp:revision>3</cp:revision>
  <cp:lastPrinted>2023-10-05T13:53:40Z</cp:lastPrinted>
  <dcterms:created xsi:type="dcterms:W3CDTF">2018-12-13T22:46:14Z</dcterms:created>
  <dcterms:modified xsi:type="dcterms:W3CDTF">2023-10-05T15:31:42Z</dcterms:modified>
</cp:coreProperties>
</file>