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7"/>
  </p:notesMasterIdLst>
  <p:sldIdLst>
    <p:sldId id="256" r:id="rId2"/>
    <p:sldId id="282" r:id="rId3"/>
    <p:sldId id="258" r:id="rId4"/>
    <p:sldId id="317" r:id="rId5"/>
    <p:sldId id="290" r:id="rId6"/>
    <p:sldId id="259" r:id="rId7"/>
    <p:sldId id="296" r:id="rId8"/>
    <p:sldId id="281" r:id="rId9"/>
    <p:sldId id="310" r:id="rId10"/>
    <p:sldId id="294" r:id="rId11"/>
    <p:sldId id="298" r:id="rId12"/>
    <p:sldId id="312" r:id="rId13"/>
    <p:sldId id="300" r:id="rId14"/>
    <p:sldId id="314" r:id="rId15"/>
    <p:sldId id="292" r:id="rId16"/>
    <p:sldId id="307" r:id="rId17"/>
    <p:sldId id="324" r:id="rId18"/>
    <p:sldId id="316" r:id="rId19"/>
    <p:sldId id="297" r:id="rId20"/>
    <p:sldId id="302" r:id="rId21"/>
    <p:sldId id="319" r:id="rId22"/>
    <p:sldId id="321" r:id="rId23"/>
    <p:sldId id="309" r:id="rId24"/>
    <p:sldId id="305" r:id="rId25"/>
    <p:sldId id="28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85A27F-B075-4844-BD39-FA4B20903D09}" v="82" dt="2023-10-04T19:27:51.7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1352"/>
  </p:normalViewPr>
  <p:slideViewPr>
    <p:cSldViewPr snapToGrid="0" snapToObjects="1">
      <p:cViewPr>
        <p:scale>
          <a:sx n="64" d="100"/>
          <a:sy n="64" d="100"/>
        </p:scale>
        <p:origin x="66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6C3236-A4C8-6F41-9202-68C61D0797A7}" type="doc">
      <dgm:prSet loTypeId="urn:microsoft.com/office/officeart/2005/8/layout/process1" loCatId="" qsTypeId="urn:microsoft.com/office/officeart/2005/8/quickstyle/simple1" qsCatId="simple" csTypeId="urn:microsoft.com/office/officeart/2005/8/colors/colorful5" csCatId="colorful" phldr="1"/>
      <dgm:spPr/>
    </dgm:pt>
    <dgm:pt modelId="{0D7491EF-CDE1-2A45-8072-0699E76F9543}">
      <dgm:prSet phldrT="[Text]" custT="1"/>
      <dgm:spPr/>
      <dgm:t>
        <a:bodyPr/>
        <a:lstStyle/>
        <a:p>
          <a:r>
            <a:rPr lang="en-US" sz="2000" b="1" dirty="0"/>
            <a:t>Inform</a:t>
          </a:r>
        </a:p>
      </dgm:t>
    </dgm:pt>
    <dgm:pt modelId="{025939ED-4FC4-924C-8879-2E1A3C52EC45}" type="parTrans" cxnId="{74FEC5B9-5EAC-844F-BF2D-ABC977F4CD55}">
      <dgm:prSet/>
      <dgm:spPr/>
      <dgm:t>
        <a:bodyPr/>
        <a:lstStyle/>
        <a:p>
          <a:endParaRPr lang="en-US"/>
        </a:p>
      </dgm:t>
    </dgm:pt>
    <dgm:pt modelId="{58004888-1789-1343-94DE-066EE2E1087B}" type="sibTrans" cxnId="{74FEC5B9-5EAC-844F-BF2D-ABC977F4CD55}">
      <dgm:prSet/>
      <dgm:spPr/>
      <dgm:t>
        <a:bodyPr/>
        <a:lstStyle/>
        <a:p>
          <a:endParaRPr lang="en-US"/>
        </a:p>
      </dgm:t>
    </dgm:pt>
    <dgm:pt modelId="{4C9E716A-C434-D24D-AB3D-FD7C083D3C84}">
      <dgm:prSet phldrT="[Text]" custT="1"/>
      <dgm:spPr/>
      <dgm:t>
        <a:bodyPr/>
        <a:lstStyle/>
        <a:p>
          <a:r>
            <a:rPr lang="en-US" sz="2000" b="1" dirty="0"/>
            <a:t>Consult</a:t>
          </a:r>
        </a:p>
      </dgm:t>
    </dgm:pt>
    <dgm:pt modelId="{95999F8B-382E-FA47-93CE-6DDB6722396A}" type="parTrans" cxnId="{D77964B8-C2ED-A741-B124-ECE8E4EC6A2A}">
      <dgm:prSet/>
      <dgm:spPr/>
      <dgm:t>
        <a:bodyPr/>
        <a:lstStyle/>
        <a:p>
          <a:endParaRPr lang="en-US"/>
        </a:p>
      </dgm:t>
    </dgm:pt>
    <dgm:pt modelId="{9A57314E-F2DA-4E4A-A63E-4A5EC29258CB}" type="sibTrans" cxnId="{D77964B8-C2ED-A741-B124-ECE8E4EC6A2A}">
      <dgm:prSet/>
      <dgm:spPr/>
      <dgm:t>
        <a:bodyPr/>
        <a:lstStyle/>
        <a:p>
          <a:endParaRPr lang="en-US"/>
        </a:p>
      </dgm:t>
    </dgm:pt>
    <dgm:pt modelId="{D470A3CA-8891-8E4A-A879-511FBF1B47F4}">
      <dgm:prSet phldrT="[Text]" custT="1"/>
      <dgm:spPr/>
      <dgm:t>
        <a:bodyPr/>
        <a:lstStyle/>
        <a:p>
          <a:r>
            <a:rPr lang="en-US" sz="2000" b="1" dirty="0"/>
            <a:t>Involve</a:t>
          </a:r>
        </a:p>
      </dgm:t>
    </dgm:pt>
    <dgm:pt modelId="{795286E7-19BF-7B43-BD87-0FA7D765BF07}" type="parTrans" cxnId="{5FA8A493-00E5-5B4A-9977-822D0D358655}">
      <dgm:prSet/>
      <dgm:spPr/>
      <dgm:t>
        <a:bodyPr/>
        <a:lstStyle/>
        <a:p>
          <a:endParaRPr lang="en-US"/>
        </a:p>
      </dgm:t>
    </dgm:pt>
    <dgm:pt modelId="{A5A33D9E-1E94-7A46-A0A7-4D9814AE5FCB}" type="sibTrans" cxnId="{5FA8A493-00E5-5B4A-9977-822D0D358655}">
      <dgm:prSet/>
      <dgm:spPr/>
      <dgm:t>
        <a:bodyPr/>
        <a:lstStyle/>
        <a:p>
          <a:endParaRPr lang="en-US"/>
        </a:p>
      </dgm:t>
    </dgm:pt>
    <dgm:pt modelId="{655B2473-3B89-8A47-A6CB-63AC2B5EB501}">
      <dgm:prSet custT="1"/>
      <dgm:spPr/>
      <dgm:t>
        <a:bodyPr/>
        <a:lstStyle/>
        <a:p>
          <a:r>
            <a:rPr lang="en-US" sz="2000" b="1" dirty="0"/>
            <a:t>Collaborate</a:t>
          </a:r>
        </a:p>
      </dgm:t>
    </dgm:pt>
    <dgm:pt modelId="{900B0302-73DA-9B44-AC06-A946A8EDE015}" type="parTrans" cxnId="{4FAC8CA2-8816-6545-9DB8-442491A78555}">
      <dgm:prSet/>
      <dgm:spPr/>
      <dgm:t>
        <a:bodyPr/>
        <a:lstStyle/>
        <a:p>
          <a:endParaRPr lang="en-US"/>
        </a:p>
      </dgm:t>
    </dgm:pt>
    <dgm:pt modelId="{4D448ACD-9520-194E-B8DE-A2EAE7E91001}" type="sibTrans" cxnId="{4FAC8CA2-8816-6545-9DB8-442491A78555}">
      <dgm:prSet/>
      <dgm:spPr/>
      <dgm:t>
        <a:bodyPr/>
        <a:lstStyle/>
        <a:p>
          <a:endParaRPr lang="en-US"/>
        </a:p>
      </dgm:t>
    </dgm:pt>
    <dgm:pt modelId="{55856676-269A-B141-BAB9-D7BFDC030BAF}">
      <dgm:prSet custT="1"/>
      <dgm:spPr/>
      <dgm:t>
        <a:bodyPr/>
        <a:lstStyle/>
        <a:p>
          <a:r>
            <a:rPr lang="en-US" sz="2000" b="1" dirty="0"/>
            <a:t>Empower</a:t>
          </a:r>
        </a:p>
      </dgm:t>
    </dgm:pt>
    <dgm:pt modelId="{3C174B71-FD50-6647-AB16-62280F12D6AC}" type="parTrans" cxnId="{852B698B-86FA-BC43-A5A9-1EC1264A4B86}">
      <dgm:prSet/>
      <dgm:spPr/>
      <dgm:t>
        <a:bodyPr/>
        <a:lstStyle/>
        <a:p>
          <a:endParaRPr lang="en-US"/>
        </a:p>
      </dgm:t>
    </dgm:pt>
    <dgm:pt modelId="{AB218CCA-E157-9D4F-A318-4B6B72A5A82D}" type="sibTrans" cxnId="{852B698B-86FA-BC43-A5A9-1EC1264A4B86}">
      <dgm:prSet/>
      <dgm:spPr/>
      <dgm:t>
        <a:bodyPr/>
        <a:lstStyle/>
        <a:p>
          <a:endParaRPr lang="en-US"/>
        </a:p>
      </dgm:t>
    </dgm:pt>
    <dgm:pt modelId="{AC249610-7A56-DE41-A8D6-9F1AFFB00D57}" type="pres">
      <dgm:prSet presAssocID="{846C3236-A4C8-6F41-9202-68C61D0797A7}" presName="Name0" presStyleCnt="0">
        <dgm:presLayoutVars>
          <dgm:dir/>
          <dgm:resizeHandles val="exact"/>
        </dgm:presLayoutVars>
      </dgm:prSet>
      <dgm:spPr/>
    </dgm:pt>
    <dgm:pt modelId="{2A6374A3-6CAD-584B-A602-5D4D33AF64ED}" type="pres">
      <dgm:prSet presAssocID="{0D7491EF-CDE1-2A45-8072-0699E76F9543}" presName="node" presStyleLbl="node1" presStyleIdx="0" presStyleCnt="5" custScaleX="76825">
        <dgm:presLayoutVars>
          <dgm:bulletEnabled val="1"/>
        </dgm:presLayoutVars>
      </dgm:prSet>
      <dgm:spPr/>
    </dgm:pt>
    <dgm:pt modelId="{D9C4DF38-2D04-0A4A-83FD-772AE607F0C8}" type="pres">
      <dgm:prSet presAssocID="{58004888-1789-1343-94DE-066EE2E1087B}" presName="sibTrans" presStyleLbl="sibTrans2D1" presStyleIdx="0" presStyleCnt="4"/>
      <dgm:spPr/>
    </dgm:pt>
    <dgm:pt modelId="{120E067A-0854-DB43-9D96-531A01B501D5}" type="pres">
      <dgm:prSet presAssocID="{58004888-1789-1343-94DE-066EE2E1087B}" presName="connectorText" presStyleLbl="sibTrans2D1" presStyleIdx="0" presStyleCnt="4"/>
      <dgm:spPr/>
    </dgm:pt>
    <dgm:pt modelId="{BB566C94-38A7-6942-8D11-677F333D6688}" type="pres">
      <dgm:prSet presAssocID="{4C9E716A-C434-D24D-AB3D-FD7C083D3C84}" presName="node" presStyleLbl="node1" presStyleIdx="1" presStyleCnt="5" custScaleX="87176">
        <dgm:presLayoutVars>
          <dgm:bulletEnabled val="1"/>
        </dgm:presLayoutVars>
      </dgm:prSet>
      <dgm:spPr/>
    </dgm:pt>
    <dgm:pt modelId="{928B90BF-D526-DF4A-B24D-17C43402A694}" type="pres">
      <dgm:prSet presAssocID="{9A57314E-F2DA-4E4A-A63E-4A5EC29258CB}" presName="sibTrans" presStyleLbl="sibTrans2D1" presStyleIdx="1" presStyleCnt="4"/>
      <dgm:spPr/>
    </dgm:pt>
    <dgm:pt modelId="{07B93F43-B999-254B-B01F-2A5ACC65C465}" type="pres">
      <dgm:prSet presAssocID="{9A57314E-F2DA-4E4A-A63E-4A5EC29258CB}" presName="connectorText" presStyleLbl="sibTrans2D1" presStyleIdx="1" presStyleCnt="4"/>
      <dgm:spPr/>
    </dgm:pt>
    <dgm:pt modelId="{00A543C8-9DD0-684B-B44C-19ACB0D57469}" type="pres">
      <dgm:prSet presAssocID="{D470A3CA-8891-8E4A-A879-511FBF1B47F4}" presName="node" presStyleLbl="node1" presStyleIdx="2" presStyleCnt="5" custScaleX="81742">
        <dgm:presLayoutVars>
          <dgm:bulletEnabled val="1"/>
        </dgm:presLayoutVars>
      </dgm:prSet>
      <dgm:spPr/>
    </dgm:pt>
    <dgm:pt modelId="{ECE0DBF8-62B0-DD4A-8D6F-9E68A45354F0}" type="pres">
      <dgm:prSet presAssocID="{A5A33D9E-1E94-7A46-A0A7-4D9814AE5FCB}" presName="sibTrans" presStyleLbl="sibTrans2D1" presStyleIdx="2" presStyleCnt="4"/>
      <dgm:spPr/>
    </dgm:pt>
    <dgm:pt modelId="{B0B91845-DC21-AE41-8521-997D916407D9}" type="pres">
      <dgm:prSet presAssocID="{A5A33D9E-1E94-7A46-A0A7-4D9814AE5FCB}" presName="connectorText" presStyleLbl="sibTrans2D1" presStyleIdx="2" presStyleCnt="4"/>
      <dgm:spPr/>
    </dgm:pt>
    <dgm:pt modelId="{96D05468-1674-0549-92DC-2534E77A73E8}" type="pres">
      <dgm:prSet presAssocID="{655B2473-3B89-8A47-A6CB-63AC2B5EB501}" presName="node" presStyleLbl="node1" presStyleIdx="3" presStyleCnt="5" custScaleX="114488">
        <dgm:presLayoutVars>
          <dgm:bulletEnabled val="1"/>
        </dgm:presLayoutVars>
      </dgm:prSet>
      <dgm:spPr/>
    </dgm:pt>
    <dgm:pt modelId="{7BFF888A-E4AE-9540-812F-853ADB858839}" type="pres">
      <dgm:prSet presAssocID="{4D448ACD-9520-194E-B8DE-A2EAE7E91001}" presName="sibTrans" presStyleLbl="sibTrans2D1" presStyleIdx="3" presStyleCnt="4"/>
      <dgm:spPr/>
    </dgm:pt>
    <dgm:pt modelId="{4228191D-1C62-C841-87DE-99504BCDB544}" type="pres">
      <dgm:prSet presAssocID="{4D448ACD-9520-194E-B8DE-A2EAE7E91001}" presName="connectorText" presStyleLbl="sibTrans2D1" presStyleIdx="3" presStyleCnt="4"/>
      <dgm:spPr/>
    </dgm:pt>
    <dgm:pt modelId="{E7BA2091-526E-2041-BF35-C2E0F9F52E8E}" type="pres">
      <dgm:prSet presAssocID="{55856676-269A-B141-BAB9-D7BFDC030BAF}" presName="node" presStyleLbl="node1" presStyleIdx="4" presStyleCnt="5">
        <dgm:presLayoutVars>
          <dgm:bulletEnabled val="1"/>
        </dgm:presLayoutVars>
      </dgm:prSet>
      <dgm:spPr/>
    </dgm:pt>
  </dgm:ptLst>
  <dgm:cxnLst>
    <dgm:cxn modelId="{9BF8B224-D8E8-2949-B42A-CE500210413E}" type="presOf" srcId="{A5A33D9E-1E94-7A46-A0A7-4D9814AE5FCB}" destId="{B0B91845-DC21-AE41-8521-997D916407D9}" srcOrd="1" destOrd="0" presId="urn:microsoft.com/office/officeart/2005/8/layout/process1"/>
    <dgm:cxn modelId="{0CAC065D-4B0A-E440-9B06-83698508F0B5}" type="presOf" srcId="{846C3236-A4C8-6F41-9202-68C61D0797A7}" destId="{AC249610-7A56-DE41-A8D6-9F1AFFB00D57}" srcOrd="0" destOrd="0" presId="urn:microsoft.com/office/officeart/2005/8/layout/process1"/>
    <dgm:cxn modelId="{F0087160-6BCB-3A4D-9769-00A2BAB2F049}" type="presOf" srcId="{58004888-1789-1343-94DE-066EE2E1087B}" destId="{D9C4DF38-2D04-0A4A-83FD-772AE607F0C8}" srcOrd="0" destOrd="0" presId="urn:microsoft.com/office/officeart/2005/8/layout/process1"/>
    <dgm:cxn modelId="{9A11B360-5B62-7045-BE55-8D754A1007E0}" type="presOf" srcId="{9A57314E-F2DA-4E4A-A63E-4A5EC29258CB}" destId="{928B90BF-D526-DF4A-B24D-17C43402A694}" srcOrd="0" destOrd="0" presId="urn:microsoft.com/office/officeart/2005/8/layout/process1"/>
    <dgm:cxn modelId="{E9CD6B63-84DD-924D-A225-E6C2EDF044AA}" type="presOf" srcId="{9A57314E-F2DA-4E4A-A63E-4A5EC29258CB}" destId="{07B93F43-B999-254B-B01F-2A5ACC65C465}" srcOrd="1" destOrd="0" presId="urn:microsoft.com/office/officeart/2005/8/layout/process1"/>
    <dgm:cxn modelId="{D219D343-6AEF-E643-8C2A-41BF804EF983}" type="presOf" srcId="{4D448ACD-9520-194E-B8DE-A2EAE7E91001}" destId="{7BFF888A-E4AE-9540-812F-853ADB858839}" srcOrd="0" destOrd="0" presId="urn:microsoft.com/office/officeart/2005/8/layout/process1"/>
    <dgm:cxn modelId="{63B33949-DEBE-A949-A472-05544C2AE8C9}" type="presOf" srcId="{A5A33D9E-1E94-7A46-A0A7-4D9814AE5FCB}" destId="{ECE0DBF8-62B0-DD4A-8D6F-9E68A45354F0}" srcOrd="0" destOrd="0" presId="urn:microsoft.com/office/officeart/2005/8/layout/process1"/>
    <dgm:cxn modelId="{852B698B-86FA-BC43-A5A9-1EC1264A4B86}" srcId="{846C3236-A4C8-6F41-9202-68C61D0797A7}" destId="{55856676-269A-B141-BAB9-D7BFDC030BAF}" srcOrd="4" destOrd="0" parTransId="{3C174B71-FD50-6647-AB16-62280F12D6AC}" sibTransId="{AB218CCA-E157-9D4F-A318-4B6B72A5A82D}"/>
    <dgm:cxn modelId="{12A85390-3F95-2C4B-A6B4-1A5D09E0125B}" type="presOf" srcId="{4D448ACD-9520-194E-B8DE-A2EAE7E91001}" destId="{4228191D-1C62-C841-87DE-99504BCDB544}" srcOrd="1" destOrd="0" presId="urn:microsoft.com/office/officeart/2005/8/layout/process1"/>
    <dgm:cxn modelId="{5FA8A493-00E5-5B4A-9977-822D0D358655}" srcId="{846C3236-A4C8-6F41-9202-68C61D0797A7}" destId="{D470A3CA-8891-8E4A-A879-511FBF1B47F4}" srcOrd="2" destOrd="0" parTransId="{795286E7-19BF-7B43-BD87-0FA7D765BF07}" sibTransId="{A5A33D9E-1E94-7A46-A0A7-4D9814AE5FCB}"/>
    <dgm:cxn modelId="{24347496-38B5-EA41-9D3B-50AB5724296F}" type="presOf" srcId="{55856676-269A-B141-BAB9-D7BFDC030BAF}" destId="{E7BA2091-526E-2041-BF35-C2E0F9F52E8E}" srcOrd="0" destOrd="0" presId="urn:microsoft.com/office/officeart/2005/8/layout/process1"/>
    <dgm:cxn modelId="{4FAC8CA2-8816-6545-9DB8-442491A78555}" srcId="{846C3236-A4C8-6F41-9202-68C61D0797A7}" destId="{655B2473-3B89-8A47-A6CB-63AC2B5EB501}" srcOrd="3" destOrd="0" parTransId="{900B0302-73DA-9B44-AC06-A946A8EDE015}" sibTransId="{4D448ACD-9520-194E-B8DE-A2EAE7E91001}"/>
    <dgm:cxn modelId="{D77964B8-C2ED-A741-B124-ECE8E4EC6A2A}" srcId="{846C3236-A4C8-6F41-9202-68C61D0797A7}" destId="{4C9E716A-C434-D24D-AB3D-FD7C083D3C84}" srcOrd="1" destOrd="0" parTransId="{95999F8B-382E-FA47-93CE-6DDB6722396A}" sibTransId="{9A57314E-F2DA-4E4A-A63E-4A5EC29258CB}"/>
    <dgm:cxn modelId="{7BDE32B9-C942-E34C-9578-DFD9AA5BCF3B}" type="presOf" srcId="{58004888-1789-1343-94DE-066EE2E1087B}" destId="{120E067A-0854-DB43-9D96-531A01B501D5}" srcOrd="1" destOrd="0" presId="urn:microsoft.com/office/officeart/2005/8/layout/process1"/>
    <dgm:cxn modelId="{74FEC5B9-5EAC-844F-BF2D-ABC977F4CD55}" srcId="{846C3236-A4C8-6F41-9202-68C61D0797A7}" destId="{0D7491EF-CDE1-2A45-8072-0699E76F9543}" srcOrd="0" destOrd="0" parTransId="{025939ED-4FC4-924C-8879-2E1A3C52EC45}" sibTransId="{58004888-1789-1343-94DE-066EE2E1087B}"/>
    <dgm:cxn modelId="{314381D1-7C23-0947-97FB-9D2A1EE27E7D}" type="presOf" srcId="{655B2473-3B89-8A47-A6CB-63AC2B5EB501}" destId="{96D05468-1674-0549-92DC-2534E77A73E8}" srcOrd="0" destOrd="0" presId="urn:microsoft.com/office/officeart/2005/8/layout/process1"/>
    <dgm:cxn modelId="{C2E8B4EA-A830-D24C-A674-D2EA40C359D1}" type="presOf" srcId="{4C9E716A-C434-D24D-AB3D-FD7C083D3C84}" destId="{BB566C94-38A7-6942-8D11-677F333D6688}" srcOrd="0" destOrd="0" presId="urn:microsoft.com/office/officeart/2005/8/layout/process1"/>
    <dgm:cxn modelId="{754023F5-DDEC-064C-96AF-ADE186443756}" type="presOf" srcId="{D470A3CA-8891-8E4A-A879-511FBF1B47F4}" destId="{00A543C8-9DD0-684B-B44C-19ACB0D57469}" srcOrd="0" destOrd="0" presId="urn:microsoft.com/office/officeart/2005/8/layout/process1"/>
    <dgm:cxn modelId="{3BE1CEF7-68F2-7045-81B8-E668F8AF97E6}" type="presOf" srcId="{0D7491EF-CDE1-2A45-8072-0699E76F9543}" destId="{2A6374A3-6CAD-584B-A602-5D4D33AF64ED}" srcOrd="0" destOrd="0" presId="urn:microsoft.com/office/officeart/2005/8/layout/process1"/>
    <dgm:cxn modelId="{9D9DB4ED-116F-744D-AD18-3B6604FD950A}" type="presParOf" srcId="{AC249610-7A56-DE41-A8D6-9F1AFFB00D57}" destId="{2A6374A3-6CAD-584B-A602-5D4D33AF64ED}" srcOrd="0" destOrd="0" presId="urn:microsoft.com/office/officeart/2005/8/layout/process1"/>
    <dgm:cxn modelId="{3DC0430B-730A-F14F-AC7C-8BDF2E626AC3}" type="presParOf" srcId="{AC249610-7A56-DE41-A8D6-9F1AFFB00D57}" destId="{D9C4DF38-2D04-0A4A-83FD-772AE607F0C8}" srcOrd="1" destOrd="0" presId="urn:microsoft.com/office/officeart/2005/8/layout/process1"/>
    <dgm:cxn modelId="{A3E6A378-D6FD-F24E-A789-16B3ADC55D98}" type="presParOf" srcId="{D9C4DF38-2D04-0A4A-83FD-772AE607F0C8}" destId="{120E067A-0854-DB43-9D96-531A01B501D5}" srcOrd="0" destOrd="0" presId="urn:microsoft.com/office/officeart/2005/8/layout/process1"/>
    <dgm:cxn modelId="{FD6786AF-561A-CE45-AEDA-5DC537A6C69D}" type="presParOf" srcId="{AC249610-7A56-DE41-A8D6-9F1AFFB00D57}" destId="{BB566C94-38A7-6942-8D11-677F333D6688}" srcOrd="2" destOrd="0" presId="urn:microsoft.com/office/officeart/2005/8/layout/process1"/>
    <dgm:cxn modelId="{1AA80C21-D662-5F4F-94D1-04FA7FCD42BA}" type="presParOf" srcId="{AC249610-7A56-DE41-A8D6-9F1AFFB00D57}" destId="{928B90BF-D526-DF4A-B24D-17C43402A694}" srcOrd="3" destOrd="0" presId="urn:microsoft.com/office/officeart/2005/8/layout/process1"/>
    <dgm:cxn modelId="{B282CEB9-0821-3D4A-9C64-5157AA747673}" type="presParOf" srcId="{928B90BF-D526-DF4A-B24D-17C43402A694}" destId="{07B93F43-B999-254B-B01F-2A5ACC65C465}" srcOrd="0" destOrd="0" presId="urn:microsoft.com/office/officeart/2005/8/layout/process1"/>
    <dgm:cxn modelId="{26929611-FC03-3C42-9CC8-B18C399ECD94}" type="presParOf" srcId="{AC249610-7A56-DE41-A8D6-9F1AFFB00D57}" destId="{00A543C8-9DD0-684B-B44C-19ACB0D57469}" srcOrd="4" destOrd="0" presId="urn:microsoft.com/office/officeart/2005/8/layout/process1"/>
    <dgm:cxn modelId="{5CC63B6F-AE95-5D4A-9575-71C4A3B4E797}" type="presParOf" srcId="{AC249610-7A56-DE41-A8D6-9F1AFFB00D57}" destId="{ECE0DBF8-62B0-DD4A-8D6F-9E68A45354F0}" srcOrd="5" destOrd="0" presId="urn:microsoft.com/office/officeart/2005/8/layout/process1"/>
    <dgm:cxn modelId="{A219EB53-A1A4-714E-805B-6157ECFA8D0D}" type="presParOf" srcId="{ECE0DBF8-62B0-DD4A-8D6F-9E68A45354F0}" destId="{B0B91845-DC21-AE41-8521-997D916407D9}" srcOrd="0" destOrd="0" presId="urn:microsoft.com/office/officeart/2005/8/layout/process1"/>
    <dgm:cxn modelId="{7FF0DE73-ADB6-2F45-A239-BFC981BAAE66}" type="presParOf" srcId="{AC249610-7A56-DE41-A8D6-9F1AFFB00D57}" destId="{96D05468-1674-0549-92DC-2534E77A73E8}" srcOrd="6" destOrd="0" presId="urn:microsoft.com/office/officeart/2005/8/layout/process1"/>
    <dgm:cxn modelId="{F3C3F125-227A-894B-9F06-9DE20AD76D8C}" type="presParOf" srcId="{AC249610-7A56-DE41-A8D6-9F1AFFB00D57}" destId="{7BFF888A-E4AE-9540-812F-853ADB858839}" srcOrd="7" destOrd="0" presId="urn:microsoft.com/office/officeart/2005/8/layout/process1"/>
    <dgm:cxn modelId="{C54CA33E-DFA1-CC4E-AD8C-EE60E6F52912}" type="presParOf" srcId="{7BFF888A-E4AE-9540-812F-853ADB858839}" destId="{4228191D-1C62-C841-87DE-99504BCDB544}" srcOrd="0" destOrd="0" presId="urn:microsoft.com/office/officeart/2005/8/layout/process1"/>
    <dgm:cxn modelId="{CA7439E3-015A-A849-8E1B-B620C74F9CF8}" type="presParOf" srcId="{AC249610-7A56-DE41-A8D6-9F1AFFB00D57}" destId="{E7BA2091-526E-2041-BF35-C2E0F9F52E8E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C241D5-BB12-2B45-8058-DA052B735FF1}" type="doc">
      <dgm:prSet loTypeId="urn:microsoft.com/office/officeart/2008/layout/HorizontalMultiLevelHierarchy" loCatId="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90DE299-0904-B24C-94F3-3483609A856D}">
      <dgm:prSet phldrT="[Text]" custT="1"/>
      <dgm:spPr>
        <a:gradFill flip="none" rotWithShape="0">
          <a:gsLst>
            <a:gs pos="0">
              <a:schemeClr val="accent4">
                <a:lumMod val="20000"/>
                <a:lumOff val="80000"/>
                <a:shade val="30000"/>
                <a:satMod val="115000"/>
              </a:schemeClr>
            </a:gs>
            <a:gs pos="50000">
              <a:schemeClr val="accent4">
                <a:lumMod val="20000"/>
                <a:lumOff val="80000"/>
                <a:shade val="67500"/>
                <a:satMod val="115000"/>
              </a:schemeClr>
            </a:gs>
            <a:gs pos="100000">
              <a:schemeClr val="accent4">
                <a:lumMod val="20000"/>
                <a:lumOff val="80000"/>
                <a:shade val="100000"/>
                <a:satMod val="115000"/>
              </a:schemeClr>
            </a:gs>
          </a:gsLst>
          <a:lin ang="8100000" scaled="1"/>
          <a:tileRect/>
        </a:gra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</a:rPr>
            <a:t>Domain of engagement</a:t>
          </a:r>
        </a:p>
      </dgm:t>
    </dgm:pt>
    <dgm:pt modelId="{F0F62B2F-FC1C-F642-A47D-70195A5D14EF}" type="parTrans" cxnId="{5E31886B-1E51-8C42-B41A-90162A67A233}">
      <dgm:prSet/>
      <dgm:spPr/>
      <dgm:t>
        <a:bodyPr/>
        <a:lstStyle/>
        <a:p>
          <a:endParaRPr lang="en-US"/>
        </a:p>
      </dgm:t>
    </dgm:pt>
    <dgm:pt modelId="{A30C4262-4103-5642-BD73-9C32B3C686EF}" type="sibTrans" cxnId="{5E31886B-1E51-8C42-B41A-90162A67A233}">
      <dgm:prSet/>
      <dgm:spPr/>
      <dgm:t>
        <a:bodyPr/>
        <a:lstStyle/>
        <a:p>
          <a:endParaRPr lang="en-US"/>
        </a:p>
      </dgm:t>
    </dgm:pt>
    <dgm:pt modelId="{A2C48500-64E6-EB44-8A3C-294CB4A32D35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2000" b="1" dirty="0"/>
            <a:t>Individual</a:t>
          </a:r>
        </a:p>
      </dgm:t>
    </dgm:pt>
    <dgm:pt modelId="{D1E1B63D-8D6D-D949-AD58-8692F508FA69}" type="parTrans" cxnId="{C54120F1-070C-EA4B-AD2C-3315DDC4B676}">
      <dgm:prSet/>
      <dgm:spPr/>
      <dgm:t>
        <a:bodyPr/>
        <a:lstStyle/>
        <a:p>
          <a:endParaRPr lang="en-US"/>
        </a:p>
      </dgm:t>
    </dgm:pt>
    <dgm:pt modelId="{C6EE6BDA-C393-3345-94C7-98434C79AA39}" type="sibTrans" cxnId="{C54120F1-070C-EA4B-AD2C-3315DDC4B676}">
      <dgm:prSet/>
      <dgm:spPr/>
      <dgm:t>
        <a:bodyPr/>
        <a:lstStyle/>
        <a:p>
          <a:endParaRPr lang="en-US"/>
        </a:p>
      </dgm:t>
    </dgm:pt>
    <dgm:pt modelId="{50A4AA75-2DF2-2345-B425-5356C304B4C3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2000" b="1" dirty="0"/>
            <a:t>Organizational</a:t>
          </a:r>
        </a:p>
      </dgm:t>
    </dgm:pt>
    <dgm:pt modelId="{C5CBEE2E-C911-2D42-A171-A45DB92F154C}" type="parTrans" cxnId="{E03F0F84-4170-134C-9BCB-7210EC49C517}">
      <dgm:prSet/>
      <dgm:spPr/>
      <dgm:t>
        <a:bodyPr/>
        <a:lstStyle/>
        <a:p>
          <a:endParaRPr lang="en-US"/>
        </a:p>
      </dgm:t>
    </dgm:pt>
    <dgm:pt modelId="{02FCFC39-BCCD-004E-98F5-3846CA21CAF9}" type="sibTrans" cxnId="{E03F0F84-4170-134C-9BCB-7210EC49C517}">
      <dgm:prSet/>
      <dgm:spPr/>
      <dgm:t>
        <a:bodyPr/>
        <a:lstStyle/>
        <a:p>
          <a:endParaRPr lang="en-US"/>
        </a:p>
      </dgm:t>
    </dgm:pt>
    <dgm:pt modelId="{AA1C2803-DD72-DA40-8616-72E9132F7BC1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000" b="1" dirty="0"/>
            <a:t>Policy</a:t>
          </a:r>
        </a:p>
      </dgm:t>
    </dgm:pt>
    <dgm:pt modelId="{97B02F50-4498-644A-9E3E-225321C47CAB}" type="parTrans" cxnId="{D66BF8B4-E879-7B47-8687-A2D90B1027D7}">
      <dgm:prSet/>
      <dgm:spPr/>
      <dgm:t>
        <a:bodyPr/>
        <a:lstStyle/>
        <a:p>
          <a:endParaRPr lang="en-US"/>
        </a:p>
      </dgm:t>
    </dgm:pt>
    <dgm:pt modelId="{5C444787-9A4B-AB48-A17F-E3EF88799E0E}" type="sibTrans" cxnId="{D66BF8B4-E879-7B47-8687-A2D90B1027D7}">
      <dgm:prSet/>
      <dgm:spPr/>
      <dgm:t>
        <a:bodyPr/>
        <a:lstStyle/>
        <a:p>
          <a:endParaRPr lang="en-US"/>
        </a:p>
      </dgm:t>
    </dgm:pt>
    <dgm:pt modelId="{7D5727EF-1B6A-F54B-8099-E753CB8309D3}" type="pres">
      <dgm:prSet presAssocID="{78C241D5-BB12-2B45-8058-DA052B735FF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E95B293-D1C4-F14D-AF20-ADF717EBD26B}" type="pres">
      <dgm:prSet presAssocID="{090DE299-0904-B24C-94F3-3483609A856D}" presName="root1" presStyleCnt="0"/>
      <dgm:spPr/>
    </dgm:pt>
    <dgm:pt modelId="{EE97487A-D21C-5C46-93FA-810C45F5D3CC}" type="pres">
      <dgm:prSet presAssocID="{090DE299-0904-B24C-94F3-3483609A856D}" presName="LevelOneTextNode" presStyleLbl="node0" presStyleIdx="0" presStyleCnt="1">
        <dgm:presLayoutVars>
          <dgm:chPref val="3"/>
        </dgm:presLayoutVars>
      </dgm:prSet>
      <dgm:spPr/>
    </dgm:pt>
    <dgm:pt modelId="{6CEA937C-A1D3-154D-B474-09447543673E}" type="pres">
      <dgm:prSet presAssocID="{090DE299-0904-B24C-94F3-3483609A856D}" presName="level2hierChild" presStyleCnt="0"/>
      <dgm:spPr/>
    </dgm:pt>
    <dgm:pt modelId="{F233C9D2-78E6-BE46-9CA4-88F08C6CC266}" type="pres">
      <dgm:prSet presAssocID="{D1E1B63D-8D6D-D949-AD58-8692F508FA69}" presName="conn2-1" presStyleLbl="parChTrans1D2" presStyleIdx="0" presStyleCnt="3"/>
      <dgm:spPr/>
    </dgm:pt>
    <dgm:pt modelId="{867FF873-8877-014A-807E-DC6A8DD2B6B2}" type="pres">
      <dgm:prSet presAssocID="{D1E1B63D-8D6D-D949-AD58-8692F508FA69}" presName="connTx" presStyleLbl="parChTrans1D2" presStyleIdx="0" presStyleCnt="3"/>
      <dgm:spPr/>
    </dgm:pt>
    <dgm:pt modelId="{6E871AAF-1043-5C43-8563-B8A42AFDDFA4}" type="pres">
      <dgm:prSet presAssocID="{A2C48500-64E6-EB44-8A3C-294CB4A32D35}" presName="root2" presStyleCnt="0"/>
      <dgm:spPr/>
    </dgm:pt>
    <dgm:pt modelId="{CC385C8B-2184-CA42-9DF3-1AA039FF6F71}" type="pres">
      <dgm:prSet presAssocID="{A2C48500-64E6-EB44-8A3C-294CB4A32D35}" presName="LevelTwoTextNode" presStyleLbl="node2" presStyleIdx="0" presStyleCnt="3">
        <dgm:presLayoutVars>
          <dgm:chPref val="3"/>
        </dgm:presLayoutVars>
      </dgm:prSet>
      <dgm:spPr/>
    </dgm:pt>
    <dgm:pt modelId="{02B0E655-35D8-7B47-8D93-F37FF6C1168E}" type="pres">
      <dgm:prSet presAssocID="{A2C48500-64E6-EB44-8A3C-294CB4A32D35}" presName="level3hierChild" presStyleCnt="0"/>
      <dgm:spPr/>
    </dgm:pt>
    <dgm:pt modelId="{E5029983-8AF5-7F44-91D1-D75751A33679}" type="pres">
      <dgm:prSet presAssocID="{C5CBEE2E-C911-2D42-A171-A45DB92F154C}" presName="conn2-1" presStyleLbl="parChTrans1D2" presStyleIdx="1" presStyleCnt="3"/>
      <dgm:spPr/>
    </dgm:pt>
    <dgm:pt modelId="{F7A83382-2B8C-B741-B735-1DC2950E1430}" type="pres">
      <dgm:prSet presAssocID="{C5CBEE2E-C911-2D42-A171-A45DB92F154C}" presName="connTx" presStyleLbl="parChTrans1D2" presStyleIdx="1" presStyleCnt="3"/>
      <dgm:spPr/>
    </dgm:pt>
    <dgm:pt modelId="{6073EE78-46C7-3F4B-9D4B-AA7F29B40365}" type="pres">
      <dgm:prSet presAssocID="{50A4AA75-2DF2-2345-B425-5356C304B4C3}" presName="root2" presStyleCnt="0"/>
      <dgm:spPr/>
    </dgm:pt>
    <dgm:pt modelId="{65BE70D3-6AE3-804D-B2C7-C6307529FC99}" type="pres">
      <dgm:prSet presAssocID="{50A4AA75-2DF2-2345-B425-5356C304B4C3}" presName="LevelTwoTextNode" presStyleLbl="node2" presStyleIdx="1" presStyleCnt="3">
        <dgm:presLayoutVars>
          <dgm:chPref val="3"/>
        </dgm:presLayoutVars>
      </dgm:prSet>
      <dgm:spPr/>
    </dgm:pt>
    <dgm:pt modelId="{69083E27-1B5A-9B4A-ACE5-9C7B2432984C}" type="pres">
      <dgm:prSet presAssocID="{50A4AA75-2DF2-2345-B425-5356C304B4C3}" presName="level3hierChild" presStyleCnt="0"/>
      <dgm:spPr/>
    </dgm:pt>
    <dgm:pt modelId="{2C9AE515-8804-894A-99CF-00F7F61EF937}" type="pres">
      <dgm:prSet presAssocID="{97B02F50-4498-644A-9E3E-225321C47CAB}" presName="conn2-1" presStyleLbl="parChTrans1D2" presStyleIdx="2" presStyleCnt="3"/>
      <dgm:spPr/>
    </dgm:pt>
    <dgm:pt modelId="{1598FC7D-0FD9-D44E-BCE1-AA074B6D7802}" type="pres">
      <dgm:prSet presAssocID="{97B02F50-4498-644A-9E3E-225321C47CAB}" presName="connTx" presStyleLbl="parChTrans1D2" presStyleIdx="2" presStyleCnt="3"/>
      <dgm:spPr/>
    </dgm:pt>
    <dgm:pt modelId="{7614FD35-0912-7B44-AB4F-0B4D9BBDAFE7}" type="pres">
      <dgm:prSet presAssocID="{AA1C2803-DD72-DA40-8616-72E9132F7BC1}" presName="root2" presStyleCnt="0"/>
      <dgm:spPr/>
    </dgm:pt>
    <dgm:pt modelId="{41CFCEF0-B1C7-204A-851D-A51CC411D5B6}" type="pres">
      <dgm:prSet presAssocID="{AA1C2803-DD72-DA40-8616-72E9132F7BC1}" presName="LevelTwoTextNode" presStyleLbl="node2" presStyleIdx="2" presStyleCnt="3">
        <dgm:presLayoutVars>
          <dgm:chPref val="3"/>
        </dgm:presLayoutVars>
      </dgm:prSet>
      <dgm:spPr/>
    </dgm:pt>
    <dgm:pt modelId="{EDACC912-9D14-1046-B359-C94F1204368B}" type="pres">
      <dgm:prSet presAssocID="{AA1C2803-DD72-DA40-8616-72E9132F7BC1}" presName="level3hierChild" presStyleCnt="0"/>
      <dgm:spPr/>
    </dgm:pt>
  </dgm:ptLst>
  <dgm:cxnLst>
    <dgm:cxn modelId="{E8F96D13-E1F3-2F42-AFAF-45DB88838A33}" type="presOf" srcId="{A2C48500-64E6-EB44-8A3C-294CB4A32D35}" destId="{CC385C8B-2184-CA42-9DF3-1AA039FF6F71}" srcOrd="0" destOrd="0" presId="urn:microsoft.com/office/officeart/2008/layout/HorizontalMultiLevelHierarchy"/>
    <dgm:cxn modelId="{BC39E516-38E0-1849-99D4-7228C14C0D37}" type="presOf" srcId="{97B02F50-4498-644A-9E3E-225321C47CAB}" destId="{1598FC7D-0FD9-D44E-BCE1-AA074B6D7802}" srcOrd="1" destOrd="0" presId="urn:microsoft.com/office/officeart/2008/layout/HorizontalMultiLevelHierarchy"/>
    <dgm:cxn modelId="{40BA221D-091F-CC4C-A74B-1C2B55396278}" type="presOf" srcId="{78C241D5-BB12-2B45-8058-DA052B735FF1}" destId="{7D5727EF-1B6A-F54B-8099-E753CB8309D3}" srcOrd="0" destOrd="0" presId="urn:microsoft.com/office/officeart/2008/layout/HorizontalMultiLevelHierarchy"/>
    <dgm:cxn modelId="{A7ADAB5F-167A-D24B-8F51-97152A261A0A}" type="presOf" srcId="{C5CBEE2E-C911-2D42-A171-A45DB92F154C}" destId="{F7A83382-2B8C-B741-B735-1DC2950E1430}" srcOrd="1" destOrd="0" presId="urn:microsoft.com/office/officeart/2008/layout/HorizontalMultiLevelHierarchy"/>
    <dgm:cxn modelId="{E0B31068-1F24-B44C-AE7E-995774755134}" type="presOf" srcId="{AA1C2803-DD72-DA40-8616-72E9132F7BC1}" destId="{41CFCEF0-B1C7-204A-851D-A51CC411D5B6}" srcOrd="0" destOrd="0" presId="urn:microsoft.com/office/officeart/2008/layout/HorizontalMultiLevelHierarchy"/>
    <dgm:cxn modelId="{5E31886B-1E51-8C42-B41A-90162A67A233}" srcId="{78C241D5-BB12-2B45-8058-DA052B735FF1}" destId="{090DE299-0904-B24C-94F3-3483609A856D}" srcOrd="0" destOrd="0" parTransId="{F0F62B2F-FC1C-F642-A47D-70195A5D14EF}" sibTransId="{A30C4262-4103-5642-BD73-9C32B3C686EF}"/>
    <dgm:cxn modelId="{EE39A34D-125F-1144-AB0D-C5FC9383661A}" type="presOf" srcId="{D1E1B63D-8D6D-D949-AD58-8692F508FA69}" destId="{867FF873-8877-014A-807E-DC6A8DD2B6B2}" srcOrd="1" destOrd="0" presId="urn:microsoft.com/office/officeart/2008/layout/HorizontalMultiLevelHierarchy"/>
    <dgm:cxn modelId="{6B5FAE6F-15D2-2E4A-ADC4-4789DC8EB854}" type="presOf" srcId="{97B02F50-4498-644A-9E3E-225321C47CAB}" destId="{2C9AE515-8804-894A-99CF-00F7F61EF937}" srcOrd="0" destOrd="0" presId="urn:microsoft.com/office/officeart/2008/layout/HorizontalMultiLevelHierarchy"/>
    <dgm:cxn modelId="{E03F0F84-4170-134C-9BCB-7210EC49C517}" srcId="{090DE299-0904-B24C-94F3-3483609A856D}" destId="{50A4AA75-2DF2-2345-B425-5356C304B4C3}" srcOrd="1" destOrd="0" parTransId="{C5CBEE2E-C911-2D42-A171-A45DB92F154C}" sibTransId="{02FCFC39-BCCD-004E-98F5-3846CA21CAF9}"/>
    <dgm:cxn modelId="{ABF39C8D-78AD-D84C-B723-69A3B96C9CC7}" type="presOf" srcId="{D1E1B63D-8D6D-D949-AD58-8692F508FA69}" destId="{F233C9D2-78E6-BE46-9CA4-88F08C6CC266}" srcOrd="0" destOrd="0" presId="urn:microsoft.com/office/officeart/2008/layout/HorizontalMultiLevelHierarchy"/>
    <dgm:cxn modelId="{970D9B9A-67AE-974C-9FC8-58B9326829AE}" type="presOf" srcId="{C5CBEE2E-C911-2D42-A171-A45DB92F154C}" destId="{E5029983-8AF5-7F44-91D1-D75751A33679}" srcOrd="0" destOrd="0" presId="urn:microsoft.com/office/officeart/2008/layout/HorizontalMultiLevelHierarchy"/>
    <dgm:cxn modelId="{D66BF8B4-E879-7B47-8687-A2D90B1027D7}" srcId="{090DE299-0904-B24C-94F3-3483609A856D}" destId="{AA1C2803-DD72-DA40-8616-72E9132F7BC1}" srcOrd="2" destOrd="0" parTransId="{97B02F50-4498-644A-9E3E-225321C47CAB}" sibTransId="{5C444787-9A4B-AB48-A17F-E3EF88799E0E}"/>
    <dgm:cxn modelId="{0822EFE9-535D-6849-BD41-B05FA33EA18D}" type="presOf" srcId="{090DE299-0904-B24C-94F3-3483609A856D}" destId="{EE97487A-D21C-5C46-93FA-810C45F5D3CC}" srcOrd="0" destOrd="0" presId="urn:microsoft.com/office/officeart/2008/layout/HorizontalMultiLevelHierarchy"/>
    <dgm:cxn modelId="{C54120F1-070C-EA4B-AD2C-3315DDC4B676}" srcId="{090DE299-0904-B24C-94F3-3483609A856D}" destId="{A2C48500-64E6-EB44-8A3C-294CB4A32D35}" srcOrd="0" destOrd="0" parTransId="{D1E1B63D-8D6D-D949-AD58-8692F508FA69}" sibTransId="{C6EE6BDA-C393-3345-94C7-98434C79AA39}"/>
    <dgm:cxn modelId="{F8E836F1-9595-3944-B051-CE4F47B0774D}" type="presOf" srcId="{50A4AA75-2DF2-2345-B425-5356C304B4C3}" destId="{65BE70D3-6AE3-804D-B2C7-C6307529FC99}" srcOrd="0" destOrd="0" presId="urn:microsoft.com/office/officeart/2008/layout/HorizontalMultiLevelHierarchy"/>
    <dgm:cxn modelId="{36E117E1-A325-F646-BD86-9B9DDD9B034E}" type="presParOf" srcId="{7D5727EF-1B6A-F54B-8099-E753CB8309D3}" destId="{2E95B293-D1C4-F14D-AF20-ADF717EBD26B}" srcOrd="0" destOrd="0" presId="urn:microsoft.com/office/officeart/2008/layout/HorizontalMultiLevelHierarchy"/>
    <dgm:cxn modelId="{C036D1C2-10AE-8D4F-A72E-B6FFE0BF6B19}" type="presParOf" srcId="{2E95B293-D1C4-F14D-AF20-ADF717EBD26B}" destId="{EE97487A-D21C-5C46-93FA-810C45F5D3CC}" srcOrd="0" destOrd="0" presId="urn:microsoft.com/office/officeart/2008/layout/HorizontalMultiLevelHierarchy"/>
    <dgm:cxn modelId="{DD11A67E-4CF2-5446-BFA9-1B8A8BB007CE}" type="presParOf" srcId="{2E95B293-D1C4-F14D-AF20-ADF717EBD26B}" destId="{6CEA937C-A1D3-154D-B474-09447543673E}" srcOrd="1" destOrd="0" presId="urn:microsoft.com/office/officeart/2008/layout/HorizontalMultiLevelHierarchy"/>
    <dgm:cxn modelId="{163B7D94-2DF6-A942-A15E-539C09C47F3C}" type="presParOf" srcId="{6CEA937C-A1D3-154D-B474-09447543673E}" destId="{F233C9D2-78E6-BE46-9CA4-88F08C6CC266}" srcOrd="0" destOrd="0" presId="urn:microsoft.com/office/officeart/2008/layout/HorizontalMultiLevelHierarchy"/>
    <dgm:cxn modelId="{E9136941-F9BD-7046-AC62-EC3EE14630A8}" type="presParOf" srcId="{F233C9D2-78E6-BE46-9CA4-88F08C6CC266}" destId="{867FF873-8877-014A-807E-DC6A8DD2B6B2}" srcOrd="0" destOrd="0" presId="urn:microsoft.com/office/officeart/2008/layout/HorizontalMultiLevelHierarchy"/>
    <dgm:cxn modelId="{BE993910-C53B-1440-A2A0-05D35A4B2007}" type="presParOf" srcId="{6CEA937C-A1D3-154D-B474-09447543673E}" destId="{6E871AAF-1043-5C43-8563-B8A42AFDDFA4}" srcOrd="1" destOrd="0" presId="urn:microsoft.com/office/officeart/2008/layout/HorizontalMultiLevelHierarchy"/>
    <dgm:cxn modelId="{A544F19D-8553-B04E-B259-5EC3DFE0FA51}" type="presParOf" srcId="{6E871AAF-1043-5C43-8563-B8A42AFDDFA4}" destId="{CC385C8B-2184-CA42-9DF3-1AA039FF6F71}" srcOrd="0" destOrd="0" presId="urn:microsoft.com/office/officeart/2008/layout/HorizontalMultiLevelHierarchy"/>
    <dgm:cxn modelId="{A8A8991D-5C69-3944-B5FA-7F768E0C7B17}" type="presParOf" srcId="{6E871AAF-1043-5C43-8563-B8A42AFDDFA4}" destId="{02B0E655-35D8-7B47-8D93-F37FF6C1168E}" srcOrd="1" destOrd="0" presId="urn:microsoft.com/office/officeart/2008/layout/HorizontalMultiLevelHierarchy"/>
    <dgm:cxn modelId="{69636EB1-4512-2144-90C9-3C0F6DD2D8C4}" type="presParOf" srcId="{6CEA937C-A1D3-154D-B474-09447543673E}" destId="{E5029983-8AF5-7F44-91D1-D75751A33679}" srcOrd="2" destOrd="0" presId="urn:microsoft.com/office/officeart/2008/layout/HorizontalMultiLevelHierarchy"/>
    <dgm:cxn modelId="{49562ED6-BD48-EC4F-8787-3147C332F348}" type="presParOf" srcId="{E5029983-8AF5-7F44-91D1-D75751A33679}" destId="{F7A83382-2B8C-B741-B735-1DC2950E1430}" srcOrd="0" destOrd="0" presId="urn:microsoft.com/office/officeart/2008/layout/HorizontalMultiLevelHierarchy"/>
    <dgm:cxn modelId="{46DA708D-9556-3D49-94BF-96746CC63260}" type="presParOf" srcId="{6CEA937C-A1D3-154D-B474-09447543673E}" destId="{6073EE78-46C7-3F4B-9D4B-AA7F29B40365}" srcOrd="3" destOrd="0" presId="urn:microsoft.com/office/officeart/2008/layout/HorizontalMultiLevelHierarchy"/>
    <dgm:cxn modelId="{C4D9CC76-0805-7B49-B8B2-2E2E3A05C929}" type="presParOf" srcId="{6073EE78-46C7-3F4B-9D4B-AA7F29B40365}" destId="{65BE70D3-6AE3-804D-B2C7-C6307529FC99}" srcOrd="0" destOrd="0" presId="urn:microsoft.com/office/officeart/2008/layout/HorizontalMultiLevelHierarchy"/>
    <dgm:cxn modelId="{0E383FA7-FDEA-8040-AE0D-97E493074199}" type="presParOf" srcId="{6073EE78-46C7-3F4B-9D4B-AA7F29B40365}" destId="{69083E27-1B5A-9B4A-ACE5-9C7B2432984C}" srcOrd="1" destOrd="0" presId="urn:microsoft.com/office/officeart/2008/layout/HorizontalMultiLevelHierarchy"/>
    <dgm:cxn modelId="{2327BE92-912D-9E4A-90B8-0C6D96FE8B00}" type="presParOf" srcId="{6CEA937C-A1D3-154D-B474-09447543673E}" destId="{2C9AE515-8804-894A-99CF-00F7F61EF937}" srcOrd="4" destOrd="0" presId="urn:microsoft.com/office/officeart/2008/layout/HorizontalMultiLevelHierarchy"/>
    <dgm:cxn modelId="{58BBB270-E42D-6447-B7AA-C83125482D10}" type="presParOf" srcId="{2C9AE515-8804-894A-99CF-00F7F61EF937}" destId="{1598FC7D-0FD9-D44E-BCE1-AA074B6D7802}" srcOrd="0" destOrd="0" presId="urn:microsoft.com/office/officeart/2008/layout/HorizontalMultiLevelHierarchy"/>
    <dgm:cxn modelId="{47E8DB36-FCE4-9A43-BE5E-41BF8EBF1C51}" type="presParOf" srcId="{6CEA937C-A1D3-154D-B474-09447543673E}" destId="{7614FD35-0912-7B44-AB4F-0B4D9BBDAFE7}" srcOrd="5" destOrd="0" presId="urn:microsoft.com/office/officeart/2008/layout/HorizontalMultiLevelHierarchy"/>
    <dgm:cxn modelId="{952DE266-345E-8A46-AA5F-C84C8287A70F}" type="presParOf" srcId="{7614FD35-0912-7B44-AB4F-0B4D9BBDAFE7}" destId="{41CFCEF0-B1C7-204A-851D-A51CC411D5B6}" srcOrd="0" destOrd="0" presId="urn:microsoft.com/office/officeart/2008/layout/HorizontalMultiLevelHierarchy"/>
    <dgm:cxn modelId="{76960B5B-94EC-DE4C-A763-30F841D7FD4D}" type="presParOf" srcId="{7614FD35-0912-7B44-AB4F-0B4D9BBDAFE7}" destId="{EDACC912-9D14-1046-B359-C94F1204368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3B3C63-43AE-0447-89C7-ACF88535EF35}" type="doc">
      <dgm:prSet loTypeId="urn:microsoft.com/office/officeart/2005/8/layout/hProcess4" loCatId="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04076A3-B051-8749-9A1E-C702C4D21E9E}">
      <dgm:prSet phldrT="[Text]" custT="1"/>
      <dgm:spPr/>
      <dgm:t>
        <a:bodyPr/>
        <a:lstStyle/>
        <a:p>
          <a:r>
            <a:rPr lang="en-US" sz="2000" b="1" dirty="0"/>
            <a:t>Healthcare System</a:t>
          </a:r>
        </a:p>
      </dgm:t>
    </dgm:pt>
    <dgm:pt modelId="{AAADC4B8-3F69-8A40-8F93-A59F54AF67E5}" type="parTrans" cxnId="{DE5EBEA4-D486-C844-98EF-68459589D8FF}">
      <dgm:prSet/>
      <dgm:spPr/>
      <dgm:t>
        <a:bodyPr/>
        <a:lstStyle/>
        <a:p>
          <a:endParaRPr lang="en-US"/>
        </a:p>
      </dgm:t>
    </dgm:pt>
    <dgm:pt modelId="{C2FB837C-266B-3743-BC08-298F331D42CC}" type="sibTrans" cxnId="{DE5EBEA4-D486-C844-98EF-68459589D8FF}">
      <dgm:prSet/>
      <dgm:spPr/>
      <dgm:t>
        <a:bodyPr/>
        <a:lstStyle/>
        <a:p>
          <a:endParaRPr lang="en-US"/>
        </a:p>
      </dgm:t>
    </dgm:pt>
    <dgm:pt modelId="{2AABA162-3C34-5846-8995-BBF277901098}">
      <dgm:prSet phldrT="[Text]" custT="1"/>
      <dgm:spPr/>
      <dgm:t>
        <a:bodyPr/>
        <a:lstStyle/>
        <a:p>
          <a:r>
            <a:rPr lang="en-US" sz="2000" b="0" dirty="0"/>
            <a:t>Policy &amp; practice</a:t>
          </a:r>
        </a:p>
      </dgm:t>
    </dgm:pt>
    <dgm:pt modelId="{51A4EED3-8DED-0E4A-B076-543BCC6264E6}" type="parTrans" cxnId="{291FAD2F-8211-3F4E-B4B3-873FA84D2CDC}">
      <dgm:prSet/>
      <dgm:spPr/>
      <dgm:t>
        <a:bodyPr/>
        <a:lstStyle/>
        <a:p>
          <a:endParaRPr lang="en-US"/>
        </a:p>
      </dgm:t>
    </dgm:pt>
    <dgm:pt modelId="{490AC92C-E91F-9149-BABC-46B6398BDE6E}" type="sibTrans" cxnId="{291FAD2F-8211-3F4E-B4B3-873FA84D2CDC}">
      <dgm:prSet/>
      <dgm:spPr/>
      <dgm:t>
        <a:bodyPr/>
        <a:lstStyle/>
        <a:p>
          <a:endParaRPr lang="en-US"/>
        </a:p>
      </dgm:t>
    </dgm:pt>
    <dgm:pt modelId="{40ABD5C8-B6A8-A94F-9840-DD169177B11D}">
      <dgm:prSet phldrT="[Text]" custT="1"/>
      <dgm:spPr/>
      <dgm:t>
        <a:bodyPr/>
        <a:lstStyle/>
        <a:p>
          <a:r>
            <a:rPr lang="en-US" sz="2000" b="0" dirty="0"/>
            <a:t>Culture</a:t>
          </a:r>
        </a:p>
      </dgm:t>
    </dgm:pt>
    <dgm:pt modelId="{586E0C2B-F654-044F-BDE6-509A5D80C8A3}" type="parTrans" cxnId="{0EE3444B-481D-9146-B728-EABC03988A62}">
      <dgm:prSet/>
      <dgm:spPr/>
      <dgm:t>
        <a:bodyPr/>
        <a:lstStyle/>
        <a:p>
          <a:endParaRPr lang="en-US"/>
        </a:p>
      </dgm:t>
    </dgm:pt>
    <dgm:pt modelId="{3D1F7846-9B59-4249-80A4-9E6361F0F3A2}" type="sibTrans" cxnId="{0EE3444B-481D-9146-B728-EABC03988A62}">
      <dgm:prSet/>
      <dgm:spPr/>
      <dgm:t>
        <a:bodyPr/>
        <a:lstStyle/>
        <a:p>
          <a:endParaRPr lang="en-US"/>
        </a:p>
      </dgm:t>
    </dgm:pt>
    <dgm:pt modelId="{847765D3-DF3D-9D4F-A3D3-A275D2055AA2}">
      <dgm:prSet phldrT="[Text]" custT="1"/>
      <dgm:spPr/>
      <dgm:t>
        <a:bodyPr/>
        <a:lstStyle/>
        <a:p>
          <a:r>
            <a:rPr lang="en-US" sz="2000" b="1" dirty="0"/>
            <a:t>Patients</a:t>
          </a:r>
        </a:p>
      </dgm:t>
    </dgm:pt>
    <dgm:pt modelId="{CB61930A-EC06-B049-9982-7F621911A922}" type="parTrans" cxnId="{C6FD4BD0-BC54-A940-A3D5-F366C3ACA664}">
      <dgm:prSet/>
      <dgm:spPr/>
      <dgm:t>
        <a:bodyPr/>
        <a:lstStyle/>
        <a:p>
          <a:endParaRPr lang="en-US"/>
        </a:p>
      </dgm:t>
    </dgm:pt>
    <dgm:pt modelId="{5B976C8E-6F1D-B942-9FDA-A43F82D1DD16}" type="sibTrans" cxnId="{C6FD4BD0-BC54-A940-A3D5-F366C3ACA664}">
      <dgm:prSet/>
      <dgm:spPr/>
      <dgm:t>
        <a:bodyPr/>
        <a:lstStyle/>
        <a:p>
          <a:endParaRPr lang="en-US"/>
        </a:p>
      </dgm:t>
    </dgm:pt>
    <dgm:pt modelId="{30BEF775-8F49-C545-990B-0ED42F184EEB}">
      <dgm:prSet phldrT="[Text]" custT="1"/>
      <dgm:spPr/>
      <dgm:t>
        <a:bodyPr/>
        <a:lstStyle/>
        <a:p>
          <a:r>
            <a:rPr lang="en-US" sz="2000" b="0" dirty="0"/>
            <a:t>Health literacy</a:t>
          </a:r>
        </a:p>
      </dgm:t>
    </dgm:pt>
    <dgm:pt modelId="{6A23C19D-8465-0E43-8C09-6FDF6DCD2681}" type="parTrans" cxnId="{BC354D55-A6D7-A74E-97E2-392BDA35264D}">
      <dgm:prSet/>
      <dgm:spPr/>
      <dgm:t>
        <a:bodyPr/>
        <a:lstStyle/>
        <a:p>
          <a:endParaRPr lang="en-US"/>
        </a:p>
      </dgm:t>
    </dgm:pt>
    <dgm:pt modelId="{10B2D193-2B34-5741-B0E9-9B99DD95460B}" type="sibTrans" cxnId="{BC354D55-A6D7-A74E-97E2-392BDA35264D}">
      <dgm:prSet/>
      <dgm:spPr/>
      <dgm:t>
        <a:bodyPr/>
        <a:lstStyle/>
        <a:p>
          <a:endParaRPr lang="en-US"/>
        </a:p>
      </dgm:t>
    </dgm:pt>
    <dgm:pt modelId="{20B64F5B-A006-0140-9E5F-6A88337DB816}">
      <dgm:prSet phldrT="[Text]" custT="1"/>
      <dgm:spPr/>
      <dgm:t>
        <a:bodyPr/>
        <a:lstStyle/>
        <a:p>
          <a:r>
            <a:rPr lang="en-US" sz="2000" b="0" dirty="0"/>
            <a:t>Health beliefs</a:t>
          </a:r>
        </a:p>
      </dgm:t>
    </dgm:pt>
    <dgm:pt modelId="{EAACF6CC-5E1D-3F4C-92E6-FE3388DE31A8}" type="parTrans" cxnId="{D416E7F8-7D87-EA42-91FE-01F90BADBE78}">
      <dgm:prSet/>
      <dgm:spPr/>
      <dgm:t>
        <a:bodyPr/>
        <a:lstStyle/>
        <a:p>
          <a:endParaRPr lang="en-US"/>
        </a:p>
      </dgm:t>
    </dgm:pt>
    <dgm:pt modelId="{B0229F20-DEF0-8F47-B39B-3DDE65A0AFE5}" type="sibTrans" cxnId="{D416E7F8-7D87-EA42-91FE-01F90BADBE78}">
      <dgm:prSet/>
      <dgm:spPr/>
      <dgm:t>
        <a:bodyPr/>
        <a:lstStyle/>
        <a:p>
          <a:endParaRPr lang="en-US"/>
        </a:p>
      </dgm:t>
    </dgm:pt>
    <dgm:pt modelId="{A6A6E722-F0A2-534B-A6D8-D4FD1C37DEE2}">
      <dgm:prSet phldrT="[Text]" custT="1"/>
      <dgm:spPr/>
      <dgm:t>
        <a:bodyPr/>
        <a:lstStyle/>
        <a:p>
          <a:r>
            <a:rPr lang="en-US" sz="2000" b="1" dirty="0"/>
            <a:t>Societal factors</a:t>
          </a:r>
        </a:p>
      </dgm:t>
    </dgm:pt>
    <dgm:pt modelId="{7322ED7F-15DC-6744-BFD1-58B370509AAB}" type="parTrans" cxnId="{A6DA57B0-54FC-454D-9C0F-7F54608A6040}">
      <dgm:prSet/>
      <dgm:spPr/>
      <dgm:t>
        <a:bodyPr/>
        <a:lstStyle/>
        <a:p>
          <a:endParaRPr lang="en-US"/>
        </a:p>
      </dgm:t>
    </dgm:pt>
    <dgm:pt modelId="{6C627EF7-CCED-F840-A3D8-53485B87A1D7}" type="sibTrans" cxnId="{A6DA57B0-54FC-454D-9C0F-7F54608A6040}">
      <dgm:prSet/>
      <dgm:spPr/>
      <dgm:t>
        <a:bodyPr/>
        <a:lstStyle/>
        <a:p>
          <a:endParaRPr lang="en-US"/>
        </a:p>
      </dgm:t>
    </dgm:pt>
    <dgm:pt modelId="{596CD976-C9AA-F94C-B0BB-BBE31C4C214C}">
      <dgm:prSet phldrT="[Text]" custT="1"/>
      <dgm:spPr/>
      <dgm:t>
        <a:bodyPr/>
        <a:lstStyle/>
        <a:p>
          <a:r>
            <a:rPr lang="en-US" sz="2000" b="0" dirty="0"/>
            <a:t>Resource availability</a:t>
          </a:r>
        </a:p>
      </dgm:t>
    </dgm:pt>
    <dgm:pt modelId="{9CB027DB-2BAE-CA4D-9D6C-79B0B94AB20D}" type="parTrans" cxnId="{39A5F952-E31D-AD42-A0EA-DE625EBE7A22}">
      <dgm:prSet/>
      <dgm:spPr/>
      <dgm:t>
        <a:bodyPr/>
        <a:lstStyle/>
        <a:p>
          <a:endParaRPr lang="en-US"/>
        </a:p>
      </dgm:t>
    </dgm:pt>
    <dgm:pt modelId="{21DDC848-99FF-E043-93D2-5F0E162E19EF}" type="sibTrans" cxnId="{39A5F952-E31D-AD42-A0EA-DE625EBE7A22}">
      <dgm:prSet/>
      <dgm:spPr/>
      <dgm:t>
        <a:bodyPr/>
        <a:lstStyle/>
        <a:p>
          <a:endParaRPr lang="en-US"/>
        </a:p>
      </dgm:t>
    </dgm:pt>
    <dgm:pt modelId="{A99EA710-9F30-BB4D-A885-B3BA89D090E6}">
      <dgm:prSet phldrT="[Text]" custT="1"/>
      <dgm:spPr/>
      <dgm:t>
        <a:bodyPr/>
        <a:lstStyle/>
        <a:p>
          <a:r>
            <a:rPr lang="en-US" sz="2000" b="0" dirty="0"/>
            <a:t>Social norms</a:t>
          </a:r>
        </a:p>
      </dgm:t>
    </dgm:pt>
    <dgm:pt modelId="{143CA130-9875-824D-9E3D-7B40C2103197}" type="parTrans" cxnId="{D0D3F107-8200-C84E-A354-B9308716DA47}">
      <dgm:prSet/>
      <dgm:spPr/>
      <dgm:t>
        <a:bodyPr/>
        <a:lstStyle/>
        <a:p>
          <a:endParaRPr lang="en-US"/>
        </a:p>
      </dgm:t>
    </dgm:pt>
    <dgm:pt modelId="{23390102-9FF2-FA4A-935D-39C6FA245510}" type="sibTrans" cxnId="{D0D3F107-8200-C84E-A354-B9308716DA47}">
      <dgm:prSet/>
      <dgm:spPr/>
      <dgm:t>
        <a:bodyPr/>
        <a:lstStyle/>
        <a:p>
          <a:endParaRPr lang="en-US"/>
        </a:p>
      </dgm:t>
    </dgm:pt>
    <dgm:pt modelId="{32864F76-5EC0-7341-A3A6-FF472919FCD2}" type="pres">
      <dgm:prSet presAssocID="{9F3B3C63-43AE-0447-89C7-ACF88535EF35}" presName="Name0" presStyleCnt="0">
        <dgm:presLayoutVars>
          <dgm:dir/>
          <dgm:animLvl val="lvl"/>
          <dgm:resizeHandles val="exact"/>
        </dgm:presLayoutVars>
      </dgm:prSet>
      <dgm:spPr/>
    </dgm:pt>
    <dgm:pt modelId="{B2D7D2B0-8315-5247-BDFB-8B03B0459354}" type="pres">
      <dgm:prSet presAssocID="{9F3B3C63-43AE-0447-89C7-ACF88535EF35}" presName="tSp" presStyleCnt="0"/>
      <dgm:spPr/>
    </dgm:pt>
    <dgm:pt modelId="{8A96D7A4-9F76-FD4B-8E77-3454367C76B0}" type="pres">
      <dgm:prSet presAssocID="{9F3B3C63-43AE-0447-89C7-ACF88535EF35}" presName="bSp" presStyleCnt="0"/>
      <dgm:spPr/>
    </dgm:pt>
    <dgm:pt modelId="{D36FE753-BBE2-0140-96C0-A401CBECE649}" type="pres">
      <dgm:prSet presAssocID="{9F3B3C63-43AE-0447-89C7-ACF88535EF35}" presName="process" presStyleCnt="0"/>
      <dgm:spPr/>
    </dgm:pt>
    <dgm:pt modelId="{3A3961FD-3343-4449-BC0E-8BDBC55C729C}" type="pres">
      <dgm:prSet presAssocID="{204076A3-B051-8749-9A1E-C702C4D21E9E}" presName="composite1" presStyleCnt="0"/>
      <dgm:spPr/>
    </dgm:pt>
    <dgm:pt modelId="{F49E1B2B-E3D5-394D-B031-3107EB0BB8E4}" type="pres">
      <dgm:prSet presAssocID="{204076A3-B051-8749-9A1E-C702C4D21E9E}" presName="dummyNode1" presStyleLbl="node1" presStyleIdx="0" presStyleCnt="3"/>
      <dgm:spPr/>
    </dgm:pt>
    <dgm:pt modelId="{290CEC40-23AA-5B4E-9BCB-6B66B9F8DB5B}" type="pres">
      <dgm:prSet presAssocID="{204076A3-B051-8749-9A1E-C702C4D21E9E}" presName="childNode1" presStyleLbl="bgAcc1" presStyleIdx="0" presStyleCnt="3" custScaleX="255571" custLinFactNeighborX="-51717" custLinFactNeighborY="-12352">
        <dgm:presLayoutVars>
          <dgm:bulletEnabled val="1"/>
        </dgm:presLayoutVars>
      </dgm:prSet>
      <dgm:spPr/>
    </dgm:pt>
    <dgm:pt modelId="{06F1874B-FB07-D34C-B7FF-0608F877BD37}" type="pres">
      <dgm:prSet presAssocID="{204076A3-B051-8749-9A1E-C702C4D21E9E}" presName="childNode1tx" presStyleLbl="bgAcc1" presStyleIdx="0" presStyleCnt="3">
        <dgm:presLayoutVars>
          <dgm:bulletEnabled val="1"/>
        </dgm:presLayoutVars>
      </dgm:prSet>
      <dgm:spPr/>
    </dgm:pt>
    <dgm:pt modelId="{65829B74-F82E-5147-A4A7-E35EC2F63D37}" type="pres">
      <dgm:prSet presAssocID="{204076A3-B051-8749-9A1E-C702C4D21E9E}" presName="parentNode1" presStyleLbl="node1" presStyleIdx="0" presStyleCnt="3" custScaleX="195367" custScaleY="183061" custLinFactNeighborX="-90337" custLinFactNeighborY="30887">
        <dgm:presLayoutVars>
          <dgm:chMax val="1"/>
          <dgm:bulletEnabled val="1"/>
        </dgm:presLayoutVars>
      </dgm:prSet>
      <dgm:spPr/>
    </dgm:pt>
    <dgm:pt modelId="{D2DEEEA7-26B4-7F49-A973-2375D3F09F58}" type="pres">
      <dgm:prSet presAssocID="{204076A3-B051-8749-9A1E-C702C4D21E9E}" presName="connSite1" presStyleCnt="0"/>
      <dgm:spPr/>
    </dgm:pt>
    <dgm:pt modelId="{D212266E-558D-AA43-A9CA-705925913CA7}" type="pres">
      <dgm:prSet presAssocID="{C2FB837C-266B-3743-BC08-298F331D42CC}" presName="Name9" presStyleLbl="sibTrans2D1" presStyleIdx="0" presStyleCnt="2" custLinFactNeighborX="-467" custLinFactNeighborY="-4176"/>
      <dgm:spPr/>
    </dgm:pt>
    <dgm:pt modelId="{C9B79B21-CCF5-5D48-A254-CF474310544B}" type="pres">
      <dgm:prSet presAssocID="{847765D3-DF3D-9D4F-A3D3-A275D2055AA2}" presName="composite2" presStyleCnt="0"/>
      <dgm:spPr/>
    </dgm:pt>
    <dgm:pt modelId="{D3491221-98A9-AC47-BDEA-B5A6B9D747C5}" type="pres">
      <dgm:prSet presAssocID="{847765D3-DF3D-9D4F-A3D3-A275D2055AA2}" presName="dummyNode2" presStyleLbl="node1" presStyleIdx="0" presStyleCnt="3"/>
      <dgm:spPr/>
    </dgm:pt>
    <dgm:pt modelId="{FDE07CC8-78B4-D747-985C-109A345019E4}" type="pres">
      <dgm:prSet presAssocID="{847765D3-DF3D-9D4F-A3D3-A275D2055AA2}" presName="childNode2" presStyleLbl="bgAcc1" presStyleIdx="1" presStyleCnt="3" custScaleX="232375" custScaleY="117858" custLinFactNeighborY="1364">
        <dgm:presLayoutVars>
          <dgm:bulletEnabled val="1"/>
        </dgm:presLayoutVars>
      </dgm:prSet>
      <dgm:spPr/>
    </dgm:pt>
    <dgm:pt modelId="{E4D09DAB-AB2C-E243-9579-39A2F90521D3}" type="pres">
      <dgm:prSet presAssocID="{847765D3-DF3D-9D4F-A3D3-A275D2055AA2}" presName="childNode2tx" presStyleLbl="bgAcc1" presStyleIdx="1" presStyleCnt="3">
        <dgm:presLayoutVars>
          <dgm:bulletEnabled val="1"/>
        </dgm:presLayoutVars>
      </dgm:prSet>
      <dgm:spPr/>
    </dgm:pt>
    <dgm:pt modelId="{F9B3C122-016E-5944-AC9D-B9813CA77CDB}" type="pres">
      <dgm:prSet presAssocID="{847765D3-DF3D-9D4F-A3D3-A275D2055AA2}" presName="parentNode2" presStyleLbl="node1" presStyleIdx="1" presStyleCnt="3" custScaleX="165604" custScaleY="117129" custLinFactNeighborY="9546">
        <dgm:presLayoutVars>
          <dgm:chMax val="0"/>
          <dgm:bulletEnabled val="1"/>
        </dgm:presLayoutVars>
      </dgm:prSet>
      <dgm:spPr/>
    </dgm:pt>
    <dgm:pt modelId="{69281245-2469-5442-8E17-DABDE51A757A}" type="pres">
      <dgm:prSet presAssocID="{847765D3-DF3D-9D4F-A3D3-A275D2055AA2}" presName="connSite2" presStyleCnt="0"/>
      <dgm:spPr/>
    </dgm:pt>
    <dgm:pt modelId="{4E35678E-2A2F-174B-A17D-ED6BEE28A5CB}" type="pres">
      <dgm:prSet presAssocID="{5B976C8E-6F1D-B942-9FDA-A43F82D1DD16}" presName="Name18" presStyleLbl="sibTrans2D1" presStyleIdx="1" presStyleCnt="2" custSzY="3958000" custScaleX="132244" custLinFactNeighborX="11833" custLinFactNeighborY="8954"/>
      <dgm:spPr/>
    </dgm:pt>
    <dgm:pt modelId="{0A728A68-9D53-4849-A315-7EB887ACFCB2}" type="pres">
      <dgm:prSet presAssocID="{A6A6E722-F0A2-534B-A6D8-D4FD1C37DEE2}" presName="composite1" presStyleCnt="0"/>
      <dgm:spPr/>
    </dgm:pt>
    <dgm:pt modelId="{D5C918DE-EDF8-F34C-9B3E-16BF42C956B3}" type="pres">
      <dgm:prSet presAssocID="{A6A6E722-F0A2-534B-A6D8-D4FD1C37DEE2}" presName="dummyNode1" presStyleLbl="node1" presStyleIdx="1" presStyleCnt="3"/>
      <dgm:spPr/>
    </dgm:pt>
    <dgm:pt modelId="{0E894112-D59B-9A4D-8566-493E4F9C78F0}" type="pres">
      <dgm:prSet presAssocID="{A6A6E722-F0A2-534B-A6D8-D4FD1C37DEE2}" presName="childNode1" presStyleLbl="bgAcc1" presStyleIdx="2" presStyleCnt="3" custScaleX="332341" custLinFactNeighborX="20604" custLinFactNeighborY="-23962">
        <dgm:presLayoutVars>
          <dgm:bulletEnabled val="1"/>
        </dgm:presLayoutVars>
      </dgm:prSet>
      <dgm:spPr/>
    </dgm:pt>
    <dgm:pt modelId="{34F958C6-2FB2-0B43-968B-11AA59419B5E}" type="pres">
      <dgm:prSet presAssocID="{A6A6E722-F0A2-534B-A6D8-D4FD1C37DEE2}" presName="childNode1tx" presStyleLbl="bgAcc1" presStyleIdx="2" presStyleCnt="3">
        <dgm:presLayoutVars>
          <dgm:bulletEnabled val="1"/>
        </dgm:presLayoutVars>
      </dgm:prSet>
      <dgm:spPr/>
    </dgm:pt>
    <dgm:pt modelId="{91755BDA-7098-BE4E-A9EF-70F178CA010C}" type="pres">
      <dgm:prSet presAssocID="{A6A6E722-F0A2-534B-A6D8-D4FD1C37DEE2}" presName="parentNode1" presStyleLbl="node1" presStyleIdx="2" presStyleCnt="3" custScaleX="201336" custScaleY="198720" custLinFactNeighborX="55675" custLinFactNeighborY="7771">
        <dgm:presLayoutVars>
          <dgm:chMax val="1"/>
          <dgm:bulletEnabled val="1"/>
        </dgm:presLayoutVars>
      </dgm:prSet>
      <dgm:spPr/>
    </dgm:pt>
    <dgm:pt modelId="{61651EE9-711A-F549-939D-28CA932EFF06}" type="pres">
      <dgm:prSet presAssocID="{A6A6E722-F0A2-534B-A6D8-D4FD1C37DEE2}" presName="connSite1" presStyleCnt="0"/>
      <dgm:spPr/>
    </dgm:pt>
  </dgm:ptLst>
  <dgm:cxnLst>
    <dgm:cxn modelId="{D0D3F107-8200-C84E-A354-B9308716DA47}" srcId="{A6A6E722-F0A2-534B-A6D8-D4FD1C37DEE2}" destId="{A99EA710-9F30-BB4D-A885-B3BA89D090E6}" srcOrd="1" destOrd="0" parTransId="{143CA130-9875-824D-9E3D-7B40C2103197}" sibTransId="{23390102-9FF2-FA4A-935D-39C6FA245510}"/>
    <dgm:cxn modelId="{69DEF011-300E-604A-A208-99106F87A357}" type="presOf" srcId="{2AABA162-3C34-5846-8995-BBF277901098}" destId="{290CEC40-23AA-5B4E-9BCB-6B66B9F8DB5B}" srcOrd="0" destOrd="0" presId="urn:microsoft.com/office/officeart/2005/8/layout/hProcess4"/>
    <dgm:cxn modelId="{EC8BD918-8705-6642-9031-8A9CEF1FC6F0}" type="presOf" srcId="{C2FB837C-266B-3743-BC08-298F331D42CC}" destId="{D212266E-558D-AA43-A9CA-705925913CA7}" srcOrd="0" destOrd="0" presId="urn:microsoft.com/office/officeart/2005/8/layout/hProcess4"/>
    <dgm:cxn modelId="{291FAD2F-8211-3F4E-B4B3-873FA84D2CDC}" srcId="{204076A3-B051-8749-9A1E-C702C4D21E9E}" destId="{2AABA162-3C34-5846-8995-BBF277901098}" srcOrd="0" destOrd="0" parTransId="{51A4EED3-8DED-0E4A-B076-543BCC6264E6}" sibTransId="{490AC92C-E91F-9149-BABC-46B6398BDE6E}"/>
    <dgm:cxn modelId="{161CF25C-9DB8-1746-A0F5-A4D51704BEA7}" type="presOf" srcId="{30BEF775-8F49-C545-990B-0ED42F184EEB}" destId="{E4D09DAB-AB2C-E243-9579-39A2F90521D3}" srcOrd="1" destOrd="0" presId="urn:microsoft.com/office/officeart/2005/8/layout/hProcess4"/>
    <dgm:cxn modelId="{F7072844-88B4-5540-8069-2454360866E4}" type="presOf" srcId="{596CD976-C9AA-F94C-B0BB-BBE31C4C214C}" destId="{0E894112-D59B-9A4D-8566-493E4F9C78F0}" srcOrd="0" destOrd="0" presId="urn:microsoft.com/office/officeart/2005/8/layout/hProcess4"/>
    <dgm:cxn modelId="{E6F32D44-53CA-EC46-91F1-FFA5D24CC236}" type="presOf" srcId="{30BEF775-8F49-C545-990B-0ED42F184EEB}" destId="{FDE07CC8-78B4-D747-985C-109A345019E4}" srcOrd="0" destOrd="0" presId="urn:microsoft.com/office/officeart/2005/8/layout/hProcess4"/>
    <dgm:cxn modelId="{06893D4B-197F-CE40-B2AC-C63A26484322}" type="presOf" srcId="{A6A6E722-F0A2-534B-A6D8-D4FD1C37DEE2}" destId="{91755BDA-7098-BE4E-A9EF-70F178CA010C}" srcOrd="0" destOrd="0" presId="urn:microsoft.com/office/officeart/2005/8/layout/hProcess4"/>
    <dgm:cxn modelId="{0EE3444B-481D-9146-B728-EABC03988A62}" srcId="{204076A3-B051-8749-9A1E-C702C4D21E9E}" destId="{40ABD5C8-B6A8-A94F-9840-DD169177B11D}" srcOrd="1" destOrd="0" parTransId="{586E0C2B-F654-044F-BDE6-509A5D80C8A3}" sibTransId="{3D1F7846-9B59-4249-80A4-9E6361F0F3A2}"/>
    <dgm:cxn modelId="{383F056C-BEE8-4645-9BB1-A0453C637415}" type="presOf" srcId="{847765D3-DF3D-9D4F-A3D3-A275D2055AA2}" destId="{F9B3C122-016E-5944-AC9D-B9813CA77CDB}" srcOrd="0" destOrd="0" presId="urn:microsoft.com/office/officeart/2005/8/layout/hProcess4"/>
    <dgm:cxn modelId="{39A5F952-E31D-AD42-A0EA-DE625EBE7A22}" srcId="{A6A6E722-F0A2-534B-A6D8-D4FD1C37DEE2}" destId="{596CD976-C9AA-F94C-B0BB-BBE31C4C214C}" srcOrd="0" destOrd="0" parTransId="{9CB027DB-2BAE-CA4D-9D6C-79B0B94AB20D}" sibTransId="{21DDC848-99FF-E043-93D2-5F0E162E19EF}"/>
    <dgm:cxn modelId="{E5FD0953-964D-CB4C-8F5E-07FAF2B64C6A}" type="presOf" srcId="{596CD976-C9AA-F94C-B0BB-BBE31C4C214C}" destId="{34F958C6-2FB2-0B43-968B-11AA59419B5E}" srcOrd="1" destOrd="0" presId="urn:microsoft.com/office/officeart/2005/8/layout/hProcess4"/>
    <dgm:cxn modelId="{BC354D55-A6D7-A74E-97E2-392BDA35264D}" srcId="{847765D3-DF3D-9D4F-A3D3-A275D2055AA2}" destId="{30BEF775-8F49-C545-990B-0ED42F184EEB}" srcOrd="0" destOrd="0" parTransId="{6A23C19D-8465-0E43-8C09-6FDF6DCD2681}" sibTransId="{10B2D193-2B34-5741-B0E9-9B99DD95460B}"/>
    <dgm:cxn modelId="{C30C2E8D-A4F7-CC47-8DB3-2E9F21047F4D}" type="presOf" srcId="{40ABD5C8-B6A8-A94F-9840-DD169177B11D}" destId="{06F1874B-FB07-D34C-B7FF-0608F877BD37}" srcOrd="1" destOrd="1" presId="urn:microsoft.com/office/officeart/2005/8/layout/hProcess4"/>
    <dgm:cxn modelId="{A02F4E8F-DB82-3D43-ACFB-CB425B8AD470}" type="presOf" srcId="{2AABA162-3C34-5846-8995-BBF277901098}" destId="{06F1874B-FB07-D34C-B7FF-0608F877BD37}" srcOrd="1" destOrd="0" presId="urn:microsoft.com/office/officeart/2005/8/layout/hProcess4"/>
    <dgm:cxn modelId="{DE5EBEA4-D486-C844-98EF-68459589D8FF}" srcId="{9F3B3C63-43AE-0447-89C7-ACF88535EF35}" destId="{204076A3-B051-8749-9A1E-C702C4D21E9E}" srcOrd="0" destOrd="0" parTransId="{AAADC4B8-3F69-8A40-8F93-A59F54AF67E5}" sibTransId="{C2FB837C-266B-3743-BC08-298F331D42CC}"/>
    <dgm:cxn modelId="{A6DA57B0-54FC-454D-9C0F-7F54608A6040}" srcId="{9F3B3C63-43AE-0447-89C7-ACF88535EF35}" destId="{A6A6E722-F0A2-534B-A6D8-D4FD1C37DEE2}" srcOrd="2" destOrd="0" parTransId="{7322ED7F-15DC-6744-BFD1-58B370509AAB}" sibTransId="{6C627EF7-CCED-F840-A3D8-53485B87A1D7}"/>
    <dgm:cxn modelId="{39AFBCCA-84DB-6647-9361-A8EDD9374E73}" type="presOf" srcId="{40ABD5C8-B6A8-A94F-9840-DD169177B11D}" destId="{290CEC40-23AA-5B4E-9BCB-6B66B9F8DB5B}" srcOrd="0" destOrd="1" presId="urn:microsoft.com/office/officeart/2005/8/layout/hProcess4"/>
    <dgm:cxn modelId="{C6FD4BD0-BC54-A940-A3D5-F366C3ACA664}" srcId="{9F3B3C63-43AE-0447-89C7-ACF88535EF35}" destId="{847765D3-DF3D-9D4F-A3D3-A275D2055AA2}" srcOrd="1" destOrd="0" parTransId="{CB61930A-EC06-B049-9982-7F621911A922}" sibTransId="{5B976C8E-6F1D-B942-9FDA-A43F82D1DD16}"/>
    <dgm:cxn modelId="{C718F4D0-77DB-0641-A9D7-85520CE250BB}" type="presOf" srcId="{5B976C8E-6F1D-B942-9FDA-A43F82D1DD16}" destId="{4E35678E-2A2F-174B-A17D-ED6BEE28A5CB}" srcOrd="0" destOrd="0" presId="urn:microsoft.com/office/officeart/2005/8/layout/hProcess4"/>
    <dgm:cxn modelId="{44207CD9-D049-8040-9428-21AE93B6722F}" type="presOf" srcId="{204076A3-B051-8749-9A1E-C702C4D21E9E}" destId="{65829B74-F82E-5147-A4A7-E35EC2F63D37}" srcOrd="0" destOrd="0" presId="urn:microsoft.com/office/officeart/2005/8/layout/hProcess4"/>
    <dgm:cxn modelId="{4503E9E0-9EC9-CB49-9C03-B1ABDE1F7CAE}" type="presOf" srcId="{A99EA710-9F30-BB4D-A885-B3BA89D090E6}" destId="{0E894112-D59B-9A4D-8566-493E4F9C78F0}" srcOrd="0" destOrd="1" presId="urn:microsoft.com/office/officeart/2005/8/layout/hProcess4"/>
    <dgm:cxn modelId="{8A3DECE6-FDFF-6740-B110-C1266BA36202}" type="presOf" srcId="{20B64F5B-A006-0140-9E5F-6A88337DB816}" destId="{E4D09DAB-AB2C-E243-9579-39A2F90521D3}" srcOrd="1" destOrd="1" presId="urn:microsoft.com/office/officeart/2005/8/layout/hProcess4"/>
    <dgm:cxn modelId="{24877DF2-405C-9142-B147-FA81557C5FA9}" type="presOf" srcId="{20B64F5B-A006-0140-9E5F-6A88337DB816}" destId="{FDE07CC8-78B4-D747-985C-109A345019E4}" srcOrd="0" destOrd="1" presId="urn:microsoft.com/office/officeart/2005/8/layout/hProcess4"/>
    <dgm:cxn modelId="{D416E7F8-7D87-EA42-91FE-01F90BADBE78}" srcId="{847765D3-DF3D-9D4F-A3D3-A275D2055AA2}" destId="{20B64F5B-A006-0140-9E5F-6A88337DB816}" srcOrd="1" destOrd="0" parTransId="{EAACF6CC-5E1D-3F4C-92E6-FE3388DE31A8}" sibTransId="{B0229F20-DEF0-8F47-B39B-3DDE65A0AFE5}"/>
    <dgm:cxn modelId="{2D4BDAF9-30D1-D646-882B-F0190E55DCCB}" type="presOf" srcId="{9F3B3C63-43AE-0447-89C7-ACF88535EF35}" destId="{32864F76-5EC0-7341-A3A6-FF472919FCD2}" srcOrd="0" destOrd="0" presId="urn:microsoft.com/office/officeart/2005/8/layout/hProcess4"/>
    <dgm:cxn modelId="{CDEC4EFA-A7D7-E041-93BF-AC5F8B6CFC6A}" type="presOf" srcId="{A99EA710-9F30-BB4D-A885-B3BA89D090E6}" destId="{34F958C6-2FB2-0B43-968B-11AA59419B5E}" srcOrd="1" destOrd="1" presId="urn:microsoft.com/office/officeart/2005/8/layout/hProcess4"/>
    <dgm:cxn modelId="{F92D0A13-A905-5645-852E-C56A5D3B5347}" type="presParOf" srcId="{32864F76-5EC0-7341-A3A6-FF472919FCD2}" destId="{B2D7D2B0-8315-5247-BDFB-8B03B0459354}" srcOrd="0" destOrd="0" presId="urn:microsoft.com/office/officeart/2005/8/layout/hProcess4"/>
    <dgm:cxn modelId="{677177F1-D2CB-CC4D-8C0F-DA48E0F79403}" type="presParOf" srcId="{32864F76-5EC0-7341-A3A6-FF472919FCD2}" destId="{8A96D7A4-9F76-FD4B-8E77-3454367C76B0}" srcOrd="1" destOrd="0" presId="urn:microsoft.com/office/officeart/2005/8/layout/hProcess4"/>
    <dgm:cxn modelId="{84968D73-0910-A149-9EA8-BA19003441F1}" type="presParOf" srcId="{32864F76-5EC0-7341-A3A6-FF472919FCD2}" destId="{D36FE753-BBE2-0140-96C0-A401CBECE649}" srcOrd="2" destOrd="0" presId="urn:microsoft.com/office/officeart/2005/8/layout/hProcess4"/>
    <dgm:cxn modelId="{F68E8E19-E4D7-9D45-958C-1524A94BD17C}" type="presParOf" srcId="{D36FE753-BBE2-0140-96C0-A401CBECE649}" destId="{3A3961FD-3343-4449-BC0E-8BDBC55C729C}" srcOrd="0" destOrd="0" presId="urn:microsoft.com/office/officeart/2005/8/layout/hProcess4"/>
    <dgm:cxn modelId="{BD556975-45D6-B441-AFF4-BDEE8843F05C}" type="presParOf" srcId="{3A3961FD-3343-4449-BC0E-8BDBC55C729C}" destId="{F49E1B2B-E3D5-394D-B031-3107EB0BB8E4}" srcOrd="0" destOrd="0" presId="urn:microsoft.com/office/officeart/2005/8/layout/hProcess4"/>
    <dgm:cxn modelId="{C8045C90-0591-2847-B6CE-11721B6DF620}" type="presParOf" srcId="{3A3961FD-3343-4449-BC0E-8BDBC55C729C}" destId="{290CEC40-23AA-5B4E-9BCB-6B66B9F8DB5B}" srcOrd="1" destOrd="0" presId="urn:microsoft.com/office/officeart/2005/8/layout/hProcess4"/>
    <dgm:cxn modelId="{21A12A16-421A-A842-90B0-F286AF92726D}" type="presParOf" srcId="{3A3961FD-3343-4449-BC0E-8BDBC55C729C}" destId="{06F1874B-FB07-D34C-B7FF-0608F877BD37}" srcOrd="2" destOrd="0" presId="urn:microsoft.com/office/officeart/2005/8/layout/hProcess4"/>
    <dgm:cxn modelId="{D66AEBA7-5FC7-3C41-9BDB-4F5C68E6A72C}" type="presParOf" srcId="{3A3961FD-3343-4449-BC0E-8BDBC55C729C}" destId="{65829B74-F82E-5147-A4A7-E35EC2F63D37}" srcOrd="3" destOrd="0" presId="urn:microsoft.com/office/officeart/2005/8/layout/hProcess4"/>
    <dgm:cxn modelId="{51DCB106-D3EC-4140-A5F1-622A82EA7CF6}" type="presParOf" srcId="{3A3961FD-3343-4449-BC0E-8BDBC55C729C}" destId="{D2DEEEA7-26B4-7F49-A973-2375D3F09F58}" srcOrd="4" destOrd="0" presId="urn:microsoft.com/office/officeart/2005/8/layout/hProcess4"/>
    <dgm:cxn modelId="{F314FE46-F290-1242-AAF6-8A6C381BD6D9}" type="presParOf" srcId="{D36FE753-BBE2-0140-96C0-A401CBECE649}" destId="{D212266E-558D-AA43-A9CA-705925913CA7}" srcOrd="1" destOrd="0" presId="urn:microsoft.com/office/officeart/2005/8/layout/hProcess4"/>
    <dgm:cxn modelId="{DA8901B3-DF92-2C40-87C7-9FE5487AAE96}" type="presParOf" srcId="{D36FE753-BBE2-0140-96C0-A401CBECE649}" destId="{C9B79B21-CCF5-5D48-A254-CF474310544B}" srcOrd="2" destOrd="0" presId="urn:microsoft.com/office/officeart/2005/8/layout/hProcess4"/>
    <dgm:cxn modelId="{06B30635-F435-A341-8BC3-10F691CD00E5}" type="presParOf" srcId="{C9B79B21-CCF5-5D48-A254-CF474310544B}" destId="{D3491221-98A9-AC47-BDEA-B5A6B9D747C5}" srcOrd="0" destOrd="0" presId="urn:microsoft.com/office/officeart/2005/8/layout/hProcess4"/>
    <dgm:cxn modelId="{0387F4B8-1EEE-0D44-9343-412076AB94B0}" type="presParOf" srcId="{C9B79B21-CCF5-5D48-A254-CF474310544B}" destId="{FDE07CC8-78B4-D747-985C-109A345019E4}" srcOrd="1" destOrd="0" presId="urn:microsoft.com/office/officeart/2005/8/layout/hProcess4"/>
    <dgm:cxn modelId="{AC40ED24-10D5-0E4D-ACA5-31A89EA091F7}" type="presParOf" srcId="{C9B79B21-CCF5-5D48-A254-CF474310544B}" destId="{E4D09DAB-AB2C-E243-9579-39A2F90521D3}" srcOrd="2" destOrd="0" presId="urn:microsoft.com/office/officeart/2005/8/layout/hProcess4"/>
    <dgm:cxn modelId="{A0131180-122D-4C4F-A202-ED3418111864}" type="presParOf" srcId="{C9B79B21-CCF5-5D48-A254-CF474310544B}" destId="{F9B3C122-016E-5944-AC9D-B9813CA77CDB}" srcOrd="3" destOrd="0" presId="urn:microsoft.com/office/officeart/2005/8/layout/hProcess4"/>
    <dgm:cxn modelId="{6D87B69E-981C-9C4E-A4E0-2DFD8C3B7601}" type="presParOf" srcId="{C9B79B21-CCF5-5D48-A254-CF474310544B}" destId="{69281245-2469-5442-8E17-DABDE51A757A}" srcOrd="4" destOrd="0" presId="urn:microsoft.com/office/officeart/2005/8/layout/hProcess4"/>
    <dgm:cxn modelId="{5057C382-6949-C24E-8BF7-3917264BAC84}" type="presParOf" srcId="{D36FE753-BBE2-0140-96C0-A401CBECE649}" destId="{4E35678E-2A2F-174B-A17D-ED6BEE28A5CB}" srcOrd="3" destOrd="0" presId="urn:microsoft.com/office/officeart/2005/8/layout/hProcess4"/>
    <dgm:cxn modelId="{6928D90B-81E6-1040-90AC-B77CD155FFA8}" type="presParOf" srcId="{D36FE753-BBE2-0140-96C0-A401CBECE649}" destId="{0A728A68-9D53-4849-A315-7EB887ACFCB2}" srcOrd="4" destOrd="0" presId="urn:microsoft.com/office/officeart/2005/8/layout/hProcess4"/>
    <dgm:cxn modelId="{2B5C853F-A0D5-3145-8751-134E3450BE45}" type="presParOf" srcId="{0A728A68-9D53-4849-A315-7EB887ACFCB2}" destId="{D5C918DE-EDF8-F34C-9B3E-16BF42C956B3}" srcOrd="0" destOrd="0" presId="urn:microsoft.com/office/officeart/2005/8/layout/hProcess4"/>
    <dgm:cxn modelId="{0238841A-9F9A-D146-8C42-DC429614E321}" type="presParOf" srcId="{0A728A68-9D53-4849-A315-7EB887ACFCB2}" destId="{0E894112-D59B-9A4D-8566-493E4F9C78F0}" srcOrd="1" destOrd="0" presId="urn:microsoft.com/office/officeart/2005/8/layout/hProcess4"/>
    <dgm:cxn modelId="{E94FCB1A-28EE-AC49-966F-805B786A9E3D}" type="presParOf" srcId="{0A728A68-9D53-4849-A315-7EB887ACFCB2}" destId="{34F958C6-2FB2-0B43-968B-11AA59419B5E}" srcOrd="2" destOrd="0" presId="urn:microsoft.com/office/officeart/2005/8/layout/hProcess4"/>
    <dgm:cxn modelId="{3F316423-7667-3749-939A-19AF7101644C}" type="presParOf" srcId="{0A728A68-9D53-4849-A315-7EB887ACFCB2}" destId="{91755BDA-7098-BE4E-A9EF-70F178CA010C}" srcOrd="3" destOrd="0" presId="urn:microsoft.com/office/officeart/2005/8/layout/hProcess4"/>
    <dgm:cxn modelId="{E566296E-C1A9-A241-ACAE-3F4FAEBDCAF8}" type="presParOf" srcId="{0A728A68-9D53-4849-A315-7EB887ACFCB2}" destId="{61651EE9-711A-F549-939D-28CA932EFF0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374A3-6CAD-584B-A602-5D4D33AF64ED}">
      <dsp:nvSpPr>
        <dsp:cNvPr id="0" name=""/>
        <dsp:cNvSpPr/>
      </dsp:nvSpPr>
      <dsp:spPr>
        <a:xfrm>
          <a:off x="6949" y="507448"/>
          <a:ext cx="1087753" cy="84953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Inform</a:t>
          </a:r>
        </a:p>
      </dsp:txBody>
      <dsp:txXfrm>
        <a:off x="31831" y="532330"/>
        <a:ext cx="1037989" cy="799766"/>
      </dsp:txXfrm>
    </dsp:sp>
    <dsp:sp modelId="{D9C4DF38-2D04-0A4A-83FD-772AE607F0C8}">
      <dsp:nvSpPr>
        <dsp:cNvPr id="0" name=""/>
        <dsp:cNvSpPr/>
      </dsp:nvSpPr>
      <dsp:spPr>
        <a:xfrm>
          <a:off x="1236292" y="756643"/>
          <a:ext cx="300167" cy="3511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1236292" y="826871"/>
        <a:ext cx="210117" cy="210683"/>
      </dsp:txXfrm>
    </dsp:sp>
    <dsp:sp modelId="{BB566C94-38A7-6942-8D11-677F333D6688}">
      <dsp:nvSpPr>
        <dsp:cNvPr id="0" name=""/>
        <dsp:cNvSpPr/>
      </dsp:nvSpPr>
      <dsp:spPr>
        <a:xfrm>
          <a:off x="1661057" y="507448"/>
          <a:ext cx="1234311" cy="849530"/>
        </a:xfrm>
        <a:prstGeom prst="roundRect">
          <a:avLst>
            <a:gd name="adj" fmla="val 10000"/>
          </a:avLst>
        </a:prstGeom>
        <a:solidFill>
          <a:schemeClr val="accent5">
            <a:hueOff val="2183923"/>
            <a:satOff val="-11410"/>
            <a:lumOff val="26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Consult</a:t>
          </a:r>
        </a:p>
      </dsp:txBody>
      <dsp:txXfrm>
        <a:off x="1685939" y="532330"/>
        <a:ext cx="1184547" cy="799766"/>
      </dsp:txXfrm>
    </dsp:sp>
    <dsp:sp modelId="{928B90BF-D526-DF4A-B24D-17C43402A694}">
      <dsp:nvSpPr>
        <dsp:cNvPr id="0" name=""/>
        <dsp:cNvSpPr/>
      </dsp:nvSpPr>
      <dsp:spPr>
        <a:xfrm>
          <a:off x="3036957" y="756643"/>
          <a:ext cx="300167" cy="3511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911898"/>
            <a:satOff val="-15213"/>
            <a:lumOff val="35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036957" y="826871"/>
        <a:ext cx="210117" cy="210683"/>
      </dsp:txXfrm>
    </dsp:sp>
    <dsp:sp modelId="{00A543C8-9DD0-684B-B44C-19ACB0D57469}">
      <dsp:nvSpPr>
        <dsp:cNvPr id="0" name=""/>
        <dsp:cNvSpPr/>
      </dsp:nvSpPr>
      <dsp:spPr>
        <a:xfrm>
          <a:off x="3461723" y="507448"/>
          <a:ext cx="1157372" cy="849530"/>
        </a:xfrm>
        <a:prstGeom prst="roundRect">
          <a:avLst>
            <a:gd name="adj" fmla="val 10000"/>
          </a:avLst>
        </a:prstGeom>
        <a:solidFill>
          <a:schemeClr val="accent5">
            <a:hueOff val="4367846"/>
            <a:satOff val="-22820"/>
            <a:lumOff val="5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Involve</a:t>
          </a:r>
        </a:p>
      </dsp:txBody>
      <dsp:txXfrm>
        <a:off x="3486605" y="532330"/>
        <a:ext cx="1107608" cy="799766"/>
      </dsp:txXfrm>
    </dsp:sp>
    <dsp:sp modelId="{ECE0DBF8-62B0-DD4A-8D6F-9E68A45354F0}">
      <dsp:nvSpPr>
        <dsp:cNvPr id="0" name=""/>
        <dsp:cNvSpPr/>
      </dsp:nvSpPr>
      <dsp:spPr>
        <a:xfrm>
          <a:off x="4760684" y="756643"/>
          <a:ext cx="300167" cy="3511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5823795"/>
            <a:satOff val="-30426"/>
            <a:lumOff val="718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4760684" y="826871"/>
        <a:ext cx="210117" cy="210683"/>
      </dsp:txXfrm>
    </dsp:sp>
    <dsp:sp modelId="{96D05468-1674-0549-92DC-2534E77A73E8}">
      <dsp:nvSpPr>
        <dsp:cNvPr id="0" name=""/>
        <dsp:cNvSpPr/>
      </dsp:nvSpPr>
      <dsp:spPr>
        <a:xfrm>
          <a:off x="5185449" y="507448"/>
          <a:ext cx="1621018" cy="849530"/>
        </a:xfrm>
        <a:prstGeom prst="roundRect">
          <a:avLst>
            <a:gd name="adj" fmla="val 10000"/>
          </a:avLst>
        </a:prstGeom>
        <a:solidFill>
          <a:schemeClr val="accent5">
            <a:hueOff val="6551770"/>
            <a:satOff val="-34229"/>
            <a:lumOff val="8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Collaborate</a:t>
          </a:r>
        </a:p>
      </dsp:txBody>
      <dsp:txXfrm>
        <a:off x="5210331" y="532330"/>
        <a:ext cx="1571254" cy="799766"/>
      </dsp:txXfrm>
    </dsp:sp>
    <dsp:sp modelId="{7BFF888A-E4AE-9540-812F-853ADB858839}">
      <dsp:nvSpPr>
        <dsp:cNvPr id="0" name=""/>
        <dsp:cNvSpPr/>
      </dsp:nvSpPr>
      <dsp:spPr>
        <a:xfrm>
          <a:off x="6948056" y="756643"/>
          <a:ext cx="300167" cy="3511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8735693"/>
            <a:satOff val="-45639"/>
            <a:lumOff val="10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6948056" y="826871"/>
        <a:ext cx="210117" cy="210683"/>
      </dsp:txXfrm>
    </dsp:sp>
    <dsp:sp modelId="{E7BA2091-526E-2041-BF35-C2E0F9F52E8E}">
      <dsp:nvSpPr>
        <dsp:cNvPr id="0" name=""/>
        <dsp:cNvSpPr/>
      </dsp:nvSpPr>
      <dsp:spPr>
        <a:xfrm>
          <a:off x="7372822" y="507448"/>
          <a:ext cx="1415884" cy="849530"/>
        </a:xfrm>
        <a:prstGeom prst="roundRect">
          <a:avLst>
            <a:gd name="adj" fmla="val 10000"/>
          </a:avLst>
        </a:prstGeom>
        <a:solidFill>
          <a:schemeClr val="accent5">
            <a:hueOff val="8735693"/>
            <a:satOff val="-45639"/>
            <a:lumOff val="10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Empower</a:t>
          </a:r>
        </a:p>
      </dsp:txBody>
      <dsp:txXfrm>
        <a:off x="7397704" y="532330"/>
        <a:ext cx="1366120" cy="799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AE515-8804-894A-99CF-00F7F61EF937}">
      <dsp:nvSpPr>
        <dsp:cNvPr id="0" name=""/>
        <dsp:cNvSpPr/>
      </dsp:nvSpPr>
      <dsp:spPr>
        <a:xfrm>
          <a:off x="689068" y="2202570"/>
          <a:ext cx="450934" cy="859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5467" y="0"/>
              </a:lnTo>
              <a:lnTo>
                <a:pt x="225467" y="859249"/>
              </a:lnTo>
              <a:lnTo>
                <a:pt x="450934" y="859249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0276" y="2607935"/>
        <a:ext cx="48519" cy="48519"/>
      </dsp:txXfrm>
    </dsp:sp>
    <dsp:sp modelId="{E5029983-8AF5-7F44-91D1-D75751A33679}">
      <dsp:nvSpPr>
        <dsp:cNvPr id="0" name=""/>
        <dsp:cNvSpPr/>
      </dsp:nvSpPr>
      <dsp:spPr>
        <a:xfrm>
          <a:off x="689068" y="2156849"/>
          <a:ext cx="4509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0934" y="4572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03262" y="2191296"/>
        <a:ext cx="22546" cy="22546"/>
      </dsp:txXfrm>
    </dsp:sp>
    <dsp:sp modelId="{F233C9D2-78E6-BE46-9CA4-88F08C6CC266}">
      <dsp:nvSpPr>
        <dsp:cNvPr id="0" name=""/>
        <dsp:cNvSpPr/>
      </dsp:nvSpPr>
      <dsp:spPr>
        <a:xfrm>
          <a:off x="689068" y="1343320"/>
          <a:ext cx="450934" cy="859249"/>
        </a:xfrm>
        <a:custGeom>
          <a:avLst/>
          <a:gdLst/>
          <a:ahLst/>
          <a:cxnLst/>
          <a:rect l="0" t="0" r="0" b="0"/>
          <a:pathLst>
            <a:path>
              <a:moveTo>
                <a:pt x="0" y="859249"/>
              </a:moveTo>
              <a:lnTo>
                <a:pt x="225467" y="859249"/>
              </a:lnTo>
              <a:lnTo>
                <a:pt x="225467" y="0"/>
              </a:lnTo>
              <a:lnTo>
                <a:pt x="450934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0276" y="1748685"/>
        <a:ext cx="48519" cy="48519"/>
      </dsp:txXfrm>
    </dsp:sp>
    <dsp:sp modelId="{EE97487A-D21C-5C46-93FA-810C45F5D3CC}">
      <dsp:nvSpPr>
        <dsp:cNvPr id="0" name=""/>
        <dsp:cNvSpPr/>
      </dsp:nvSpPr>
      <dsp:spPr>
        <a:xfrm rot="16200000">
          <a:off x="-1463577" y="1858870"/>
          <a:ext cx="3617893" cy="687399"/>
        </a:xfrm>
        <a:prstGeom prst="rect">
          <a:avLst/>
        </a:prstGeom>
        <a:gradFill flip="none" rotWithShape="0">
          <a:gsLst>
            <a:gs pos="0">
              <a:schemeClr val="accent4">
                <a:lumMod val="20000"/>
                <a:lumOff val="80000"/>
                <a:shade val="30000"/>
                <a:satMod val="115000"/>
              </a:schemeClr>
            </a:gs>
            <a:gs pos="50000">
              <a:schemeClr val="accent4">
                <a:lumMod val="20000"/>
                <a:lumOff val="80000"/>
                <a:shade val="67500"/>
                <a:satMod val="115000"/>
              </a:schemeClr>
            </a:gs>
            <a:gs pos="100000">
              <a:schemeClr val="accent4">
                <a:lumMod val="20000"/>
                <a:lumOff val="80000"/>
                <a:shade val="100000"/>
                <a:satMod val="115000"/>
              </a:schemeClr>
            </a:gs>
          </a:gsLst>
          <a:lin ang="8100000" scaled="1"/>
          <a:tileRect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Domain of engagement</a:t>
          </a:r>
        </a:p>
      </dsp:txBody>
      <dsp:txXfrm>
        <a:off x="-1463577" y="1858870"/>
        <a:ext cx="3617893" cy="687399"/>
      </dsp:txXfrm>
    </dsp:sp>
    <dsp:sp modelId="{CC385C8B-2184-CA42-9DF3-1AA039FF6F71}">
      <dsp:nvSpPr>
        <dsp:cNvPr id="0" name=""/>
        <dsp:cNvSpPr/>
      </dsp:nvSpPr>
      <dsp:spPr>
        <a:xfrm>
          <a:off x="1140002" y="999620"/>
          <a:ext cx="2254671" cy="687399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Individual</a:t>
          </a:r>
        </a:p>
      </dsp:txBody>
      <dsp:txXfrm>
        <a:off x="1140002" y="999620"/>
        <a:ext cx="2254671" cy="687399"/>
      </dsp:txXfrm>
    </dsp:sp>
    <dsp:sp modelId="{65BE70D3-6AE3-804D-B2C7-C6307529FC99}">
      <dsp:nvSpPr>
        <dsp:cNvPr id="0" name=""/>
        <dsp:cNvSpPr/>
      </dsp:nvSpPr>
      <dsp:spPr>
        <a:xfrm>
          <a:off x="1140002" y="1858870"/>
          <a:ext cx="2254671" cy="687399"/>
        </a:xfrm>
        <a:prstGeom prst="rect">
          <a:avLst/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Organizational</a:t>
          </a:r>
        </a:p>
      </dsp:txBody>
      <dsp:txXfrm>
        <a:off x="1140002" y="1858870"/>
        <a:ext cx="2254671" cy="687399"/>
      </dsp:txXfrm>
    </dsp:sp>
    <dsp:sp modelId="{41CFCEF0-B1C7-204A-851D-A51CC411D5B6}">
      <dsp:nvSpPr>
        <dsp:cNvPr id="0" name=""/>
        <dsp:cNvSpPr/>
      </dsp:nvSpPr>
      <dsp:spPr>
        <a:xfrm>
          <a:off x="1140002" y="2718119"/>
          <a:ext cx="2254671" cy="687399"/>
        </a:xfrm>
        <a:prstGeom prst="rect">
          <a:avLst/>
        </a:prstGeom>
        <a:solidFill>
          <a:schemeClr val="accent4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Policy</a:t>
          </a:r>
        </a:p>
      </dsp:txBody>
      <dsp:txXfrm>
        <a:off x="1140002" y="2718119"/>
        <a:ext cx="2254671" cy="6873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0CEC40-23AA-5B4E-9BCB-6B66B9F8DB5B}">
      <dsp:nvSpPr>
        <dsp:cNvPr id="0" name=""/>
        <dsp:cNvSpPr/>
      </dsp:nvSpPr>
      <dsp:spPr>
        <a:xfrm>
          <a:off x="81601" y="268110"/>
          <a:ext cx="2698239" cy="870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/>
            <a:t>Policy &amp; practice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/>
            <a:t>Culture</a:t>
          </a:r>
        </a:p>
      </dsp:txBody>
      <dsp:txXfrm>
        <a:off x="101640" y="288149"/>
        <a:ext cx="2658161" cy="644113"/>
      </dsp:txXfrm>
    </dsp:sp>
    <dsp:sp modelId="{D212266E-558D-AA43-A9CA-705925913CA7}">
      <dsp:nvSpPr>
        <dsp:cNvPr id="0" name=""/>
        <dsp:cNvSpPr/>
      </dsp:nvSpPr>
      <dsp:spPr>
        <a:xfrm>
          <a:off x="842663" y="-1754633"/>
          <a:ext cx="4360173" cy="4360173"/>
        </a:xfrm>
        <a:prstGeom prst="leftCircularArrow">
          <a:avLst>
            <a:gd name="adj1" fmla="val 2653"/>
            <a:gd name="adj2" fmla="val 322689"/>
            <a:gd name="adj3" fmla="val 1940038"/>
            <a:gd name="adj4" fmla="val 8866327"/>
            <a:gd name="adj5" fmla="val 3095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829B74-F82E-5147-A4A7-E35EC2F63D37}">
      <dsp:nvSpPr>
        <dsp:cNvPr id="0" name=""/>
        <dsp:cNvSpPr/>
      </dsp:nvSpPr>
      <dsp:spPr>
        <a:xfrm>
          <a:off x="388194" y="1020140"/>
          <a:ext cx="1833444" cy="6831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Healthcare System</a:t>
          </a:r>
        </a:p>
      </dsp:txBody>
      <dsp:txXfrm>
        <a:off x="408203" y="1040149"/>
        <a:ext cx="1793426" cy="643156"/>
      </dsp:txXfrm>
    </dsp:sp>
    <dsp:sp modelId="{FDE07CC8-78B4-D747-985C-109A345019E4}">
      <dsp:nvSpPr>
        <dsp:cNvPr id="0" name=""/>
        <dsp:cNvSpPr/>
      </dsp:nvSpPr>
      <dsp:spPr>
        <a:xfrm>
          <a:off x="3876718" y="402716"/>
          <a:ext cx="2453343" cy="10262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327892"/>
              <a:satOff val="4567"/>
              <a:lumOff val="-882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/>
            <a:t>Health literacy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/>
            <a:t>Health beliefs</a:t>
          </a:r>
        </a:p>
      </dsp:txBody>
      <dsp:txXfrm>
        <a:off x="3900336" y="646254"/>
        <a:ext cx="2406107" cy="759138"/>
      </dsp:txXfrm>
    </dsp:sp>
    <dsp:sp modelId="{4E35678E-2A2F-174B-A17D-ED6BEE28A5CB}">
      <dsp:nvSpPr>
        <dsp:cNvPr id="0" name=""/>
        <dsp:cNvSpPr/>
      </dsp:nvSpPr>
      <dsp:spPr>
        <a:xfrm>
          <a:off x="4794482" y="-635260"/>
          <a:ext cx="5618975" cy="4248945"/>
        </a:xfrm>
        <a:prstGeom prst="circularArrow">
          <a:avLst>
            <a:gd name="adj1" fmla="val 2723"/>
            <a:gd name="adj2" fmla="val 331673"/>
            <a:gd name="adj3" fmla="val 19176108"/>
            <a:gd name="adj4" fmla="val 12258803"/>
            <a:gd name="adj5" fmla="val 3176"/>
          </a:avLst>
        </a:prstGeom>
        <a:gradFill rotWithShape="0">
          <a:gsLst>
            <a:gs pos="0">
              <a:schemeClr val="accent2">
                <a:hueOff val="2655785"/>
                <a:satOff val="9135"/>
                <a:lumOff val="-1765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2655785"/>
                <a:satOff val="9135"/>
                <a:lumOff val="-1765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2655785"/>
                <a:satOff val="9135"/>
                <a:lumOff val="-1765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B3C122-016E-5944-AC9D-B9813CA77CDB}">
      <dsp:nvSpPr>
        <dsp:cNvPr id="0" name=""/>
        <dsp:cNvSpPr/>
      </dsp:nvSpPr>
      <dsp:spPr>
        <a:xfrm>
          <a:off x="4502286" y="285656"/>
          <a:ext cx="1554129" cy="4371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327892"/>
                <a:satOff val="4567"/>
                <a:lumOff val="-882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1327892"/>
                <a:satOff val="4567"/>
                <a:lumOff val="-882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1327892"/>
                <a:satOff val="4567"/>
                <a:lumOff val="-882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Patients</a:t>
          </a:r>
        </a:p>
      </dsp:txBody>
      <dsp:txXfrm>
        <a:off x="4515089" y="298459"/>
        <a:ext cx="1528523" cy="411513"/>
      </dsp:txXfrm>
    </dsp:sp>
    <dsp:sp modelId="{0E894112-D59B-9A4D-8566-493E4F9C78F0}">
      <dsp:nvSpPr>
        <dsp:cNvPr id="0" name=""/>
        <dsp:cNvSpPr/>
      </dsp:nvSpPr>
      <dsp:spPr>
        <a:xfrm>
          <a:off x="7098457" y="152402"/>
          <a:ext cx="3508753" cy="870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655785"/>
              <a:satOff val="9135"/>
              <a:lumOff val="-1765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/>
            <a:t>Resource availability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/>
            <a:t>Social norms</a:t>
          </a:r>
        </a:p>
      </dsp:txBody>
      <dsp:txXfrm>
        <a:off x="7118496" y="172441"/>
        <a:ext cx="3468675" cy="644113"/>
      </dsp:txXfrm>
    </dsp:sp>
    <dsp:sp modelId="{91755BDA-7098-BE4E-A9EF-70F178CA010C}">
      <dsp:nvSpPr>
        <dsp:cNvPr id="0" name=""/>
        <dsp:cNvSpPr/>
      </dsp:nvSpPr>
      <dsp:spPr>
        <a:xfrm>
          <a:off x="8389023" y="890044"/>
          <a:ext cx="1889460" cy="741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655785"/>
                <a:satOff val="9135"/>
                <a:lumOff val="-1765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2655785"/>
                <a:satOff val="9135"/>
                <a:lumOff val="-1765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2655785"/>
                <a:satOff val="9135"/>
                <a:lumOff val="-1765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Societal factors</a:t>
          </a:r>
        </a:p>
      </dsp:txBody>
      <dsp:txXfrm>
        <a:off x="8410744" y="911765"/>
        <a:ext cx="1846018" cy="698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10781-B068-7A43-B4F0-34BBF6C3412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05EE4-1C13-3447-BBB3-E22B978EB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79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522FC-52F5-E740-9283-E968F94300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65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522FC-52F5-E740-9283-E968F94300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8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 and empower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05EE4-1C13-3447-BBB3-E22B978EB08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26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522FC-52F5-E740-9283-E968F94300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21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 and Inform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05EE4-1C13-3447-BBB3-E22B978EB08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71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522FC-52F5-E740-9283-E968F943003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4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Gender role and preferences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05EE4-1C13-3447-BBB3-E22B978EB08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11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43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9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50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90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9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9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1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D764BFE-51BE-2545-AD69-48EFCD06EE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D0FA-E541-6D40-8EF5-1F452B5EAB04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72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fali@ccsa.ca" TargetMode="External"/><Relationship Id="rId4" Type="http://schemas.openxmlformats.org/officeDocument/2006/relationships/hyperlink" Target="mailto:farzana.ali@usask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tdahlborg.wordpress.com/2015/08/20/systems-level-improvements-begins-with-individual-relationships" TargetMode="External"/><Relationship Id="rId2" Type="http://schemas.openxmlformats.org/officeDocument/2006/relationships/hyperlink" Target="http://www.patientsafetyinstitute.ca/engagingpatient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D6B57-0326-134C-9EE9-435B6DC40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513" y="962280"/>
            <a:ext cx="11554197" cy="2646994"/>
          </a:xfrm>
          <a:gradFill flip="none" rotWithShape="1">
            <a:gsLst>
              <a:gs pos="0">
                <a:schemeClr val="tx2">
                  <a:lumMod val="25000"/>
                  <a:shade val="30000"/>
                  <a:satMod val="115000"/>
                </a:schemeClr>
              </a:gs>
              <a:gs pos="50000">
                <a:schemeClr val="tx2">
                  <a:lumMod val="25000"/>
                  <a:shade val="67500"/>
                  <a:satMod val="115000"/>
                </a:schemeClr>
              </a:gs>
              <a:gs pos="100000">
                <a:schemeClr val="tx2">
                  <a:lumMod val="2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CA" sz="4000" dirty="0">
                <a:effectLst/>
              </a:rPr>
              <a:t>Patient Engagement: How it can help immigrant women navigate their healthcare in</a:t>
            </a:r>
            <a:br>
              <a:rPr lang="en-CA" sz="4000" dirty="0">
                <a:effectLst/>
              </a:rPr>
            </a:br>
            <a:r>
              <a:rPr lang="en-CA" sz="4000" dirty="0">
                <a:effectLst/>
              </a:rPr>
              <a:t>Canada.</a:t>
            </a:r>
            <a:br>
              <a:rPr lang="en-CA" sz="4000" dirty="0">
                <a:effectLst/>
              </a:rPr>
            </a:b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936742-BDBD-104D-B738-7C957E89B6B4}"/>
              </a:ext>
            </a:extLst>
          </p:cNvPr>
          <p:cNvSpPr txBox="1"/>
          <p:nvPr/>
        </p:nvSpPr>
        <p:spPr>
          <a:xfrm>
            <a:off x="9085614" y="5981968"/>
            <a:ext cx="304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25000"/>
                  </a:schemeClr>
                </a:solidFill>
              </a:rPr>
              <a:t>October 06, 2023</a:t>
            </a:r>
          </a:p>
        </p:txBody>
      </p:sp>
      <p:pic>
        <p:nvPicPr>
          <p:cNvPr id="9" name="Graphic 8" descr="Connections">
            <a:extLst>
              <a:ext uri="{FF2B5EF4-FFF2-40B4-BE49-F238E27FC236}">
                <a16:creationId xmlns:a16="http://schemas.microsoft.com/office/drawing/2014/main" id="{9DC0807D-00CF-2545-93DA-E021FB0FD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0029" y="3993266"/>
            <a:ext cx="2822295" cy="31214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45DCAFD-1FE0-7F43-A95A-23E94D54D519}"/>
              </a:ext>
            </a:extLst>
          </p:cNvPr>
          <p:cNvSpPr txBox="1"/>
          <p:nvPr/>
        </p:nvSpPr>
        <p:spPr>
          <a:xfrm>
            <a:off x="7078685" y="4109473"/>
            <a:ext cx="172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Farzana Ali</a:t>
            </a:r>
          </a:p>
        </p:txBody>
      </p:sp>
    </p:spTree>
    <p:extLst>
      <p:ext uri="{BB962C8B-B14F-4D97-AF65-F5344CB8AC3E}">
        <p14:creationId xmlns:p14="http://schemas.microsoft.com/office/powerpoint/2010/main" val="278268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3">
            <a:extLst>
              <a:ext uri="{FF2B5EF4-FFF2-40B4-BE49-F238E27FC236}">
                <a16:creationId xmlns:a16="http://schemas.microsoft.com/office/drawing/2014/main" id="{DA2130F6-72B2-A747-AEB1-34B3A2D5F623}"/>
              </a:ext>
            </a:extLst>
          </p:cNvPr>
          <p:cNvSpPr/>
          <p:nvPr/>
        </p:nvSpPr>
        <p:spPr>
          <a:xfrm>
            <a:off x="3176046" y="280613"/>
            <a:ext cx="2699657" cy="225633"/>
          </a:xfrm>
          <a:prstGeom prst="notched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AB978C-E8ED-8243-9CEC-54F05F622DD1}"/>
              </a:ext>
            </a:extLst>
          </p:cNvPr>
          <p:cNvSpPr txBox="1"/>
          <p:nvPr/>
        </p:nvSpPr>
        <p:spPr>
          <a:xfrm>
            <a:off x="6263042" y="189334"/>
            <a:ext cx="434445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Continuum of patient engagement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20B31A-3580-5140-BD44-D53F7DC75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446726"/>
              </p:ext>
            </p:extLst>
          </p:nvPr>
        </p:nvGraphicFramePr>
        <p:xfrm>
          <a:off x="601883" y="816267"/>
          <a:ext cx="11513125" cy="59745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952891">
                  <a:extLst>
                    <a:ext uri="{9D8B030D-6E8A-4147-A177-3AD203B41FA5}">
                      <a16:colId xmlns:a16="http://schemas.microsoft.com/office/drawing/2014/main" val="1340034440"/>
                    </a:ext>
                  </a:extLst>
                </a:gridCol>
                <a:gridCol w="1884818">
                  <a:extLst>
                    <a:ext uri="{9D8B030D-6E8A-4147-A177-3AD203B41FA5}">
                      <a16:colId xmlns:a16="http://schemas.microsoft.com/office/drawing/2014/main" val="1376795797"/>
                    </a:ext>
                  </a:extLst>
                </a:gridCol>
                <a:gridCol w="1918854">
                  <a:extLst>
                    <a:ext uri="{9D8B030D-6E8A-4147-A177-3AD203B41FA5}">
                      <a16:colId xmlns:a16="http://schemas.microsoft.com/office/drawing/2014/main" val="2001585071"/>
                    </a:ext>
                  </a:extLst>
                </a:gridCol>
                <a:gridCol w="1918854">
                  <a:extLst>
                    <a:ext uri="{9D8B030D-6E8A-4147-A177-3AD203B41FA5}">
                      <a16:colId xmlns:a16="http://schemas.microsoft.com/office/drawing/2014/main" val="3847408709"/>
                    </a:ext>
                  </a:extLst>
                </a:gridCol>
                <a:gridCol w="1918854">
                  <a:extLst>
                    <a:ext uri="{9D8B030D-6E8A-4147-A177-3AD203B41FA5}">
                      <a16:colId xmlns:a16="http://schemas.microsoft.com/office/drawing/2014/main" val="2131399800"/>
                    </a:ext>
                  </a:extLst>
                </a:gridCol>
                <a:gridCol w="1918854">
                  <a:extLst>
                    <a:ext uri="{9D8B030D-6E8A-4147-A177-3AD203B41FA5}">
                      <a16:colId xmlns:a16="http://schemas.microsoft.com/office/drawing/2014/main" val="583710608"/>
                    </a:ext>
                  </a:extLst>
                </a:gridCol>
              </a:tblGrid>
              <a:tr h="688441">
                <a:tc>
                  <a:txBody>
                    <a:bodyPr/>
                    <a:lstStyle/>
                    <a:p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Involve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Collaborate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Empower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542237"/>
                  </a:ext>
                </a:extLst>
              </a:tr>
              <a:tr h="143600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Individual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Patient informed of diagnosis and treatment plan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Patient is asked about their preferences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Patient self manages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Shared decision making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Patient decides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44018"/>
                  </a:ext>
                </a:extLst>
              </a:tr>
              <a:tr h="175037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Organizational</a:t>
                      </a:r>
                    </a:p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(e.g. programs/ services)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Patients and the public are informed about decision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Patients and the public are asked about their input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Co-developing options and alternatives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Co-deciding on programs and services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Ultimate decision belongs to patient and public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341987"/>
                  </a:ext>
                </a:extLst>
              </a:tr>
              <a:tr h="1750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Policy</a:t>
                      </a:r>
                    </a:p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(System)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Patients and the public are informed about decision 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Patients and the public are asked about their input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Co-developing options and alternatives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Co-deciding on programs and services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Patient and the public decide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9175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C7F259B-6A6C-3D40-AA74-E655D514C7D7}"/>
              </a:ext>
            </a:extLst>
          </p:cNvPr>
          <p:cNvSpPr txBox="1"/>
          <p:nvPr/>
        </p:nvSpPr>
        <p:spPr>
          <a:xfrm rot="16200000">
            <a:off x="-1235995" y="3228945"/>
            <a:ext cx="3049233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Domain of Engagement</a:t>
            </a:r>
          </a:p>
        </p:txBody>
      </p:sp>
    </p:spTree>
    <p:extLst>
      <p:ext uri="{BB962C8B-B14F-4D97-AF65-F5344CB8AC3E}">
        <p14:creationId xmlns:p14="http://schemas.microsoft.com/office/powerpoint/2010/main" val="1410991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A12EE7-4A9A-9149-B516-8E63DD9E23D5}"/>
              </a:ext>
            </a:extLst>
          </p:cNvPr>
          <p:cNvSpPr txBox="1"/>
          <p:nvPr/>
        </p:nvSpPr>
        <p:spPr>
          <a:xfrm>
            <a:off x="1244278" y="1101844"/>
            <a:ext cx="99426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Scenario 1:</a:t>
            </a:r>
          </a:p>
          <a:p>
            <a:endParaRPr lang="en-US" sz="3000" dirty="0"/>
          </a:p>
          <a:p>
            <a:r>
              <a:rPr lang="en-US" sz="3000" dirty="0"/>
              <a:t>An oncologist meets with the parents of a child who is a cancer patient and discuss treatment options including risks and benefits associated with each option. In the end, it’s the patient’s parents who decides whether and which procedure will be used.</a:t>
            </a:r>
          </a:p>
          <a:p>
            <a:endParaRPr lang="en-US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7D201-A06E-3E4D-A606-B33B521D7EE8}"/>
              </a:ext>
            </a:extLst>
          </p:cNvPr>
          <p:cNvSpPr txBox="1"/>
          <p:nvPr/>
        </p:nvSpPr>
        <p:spPr>
          <a:xfrm>
            <a:off x="2511706" y="6153694"/>
            <a:ext cx="88919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Source: </a:t>
            </a:r>
            <a:r>
              <a:rPr lang="en-CA" sz="2200" dirty="0"/>
              <a:t>The Strategy for Patient-Oriented Research (SPOR) modules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72830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3">
            <a:extLst>
              <a:ext uri="{FF2B5EF4-FFF2-40B4-BE49-F238E27FC236}">
                <a16:creationId xmlns:a16="http://schemas.microsoft.com/office/drawing/2014/main" id="{DA2130F6-72B2-A747-AEB1-34B3A2D5F623}"/>
              </a:ext>
            </a:extLst>
          </p:cNvPr>
          <p:cNvSpPr/>
          <p:nvPr/>
        </p:nvSpPr>
        <p:spPr>
          <a:xfrm>
            <a:off x="3176046" y="280613"/>
            <a:ext cx="2699657" cy="225633"/>
          </a:xfrm>
          <a:prstGeom prst="notched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AB978C-E8ED-8243-9CEC-54F05F622DD1}"/>
              </a:ext>
            </a:extLst>
          </p:cNvPr>
          <p:cNvSpPr txBox="1"/>
          <p:nvPr/>
        </p:nvSpPr>
        <p:spPr>
          <a:xfrm>
            <a:off x="6263042" y="189334"/>
            <a:ext cx="434445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Continuum of patient engagement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20B31A-3580-5140-BD44-D53F7DC75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440629"/>
              </p:ext>
            </p:extLst>
          </p:nvPr>
        </p:nvGraphicFramePr>
        <p:xfrm>
          <a:off x="636608" y="816267"/>
          <a:ext cx="11389489" cy="562520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37144">
                  <a:extLst>
                    <a:ext uri="{9D8B030D-6E8A-4147-A177-3AD203B41FA5}">
                      <a16:colId xmlns:a16="http://schemas.microsoft.com/office/drawing/2014/main" val="1340034440"/>
                    </a:ext>
                  </a:extLst>
                </a:gridCol>
                <a:gridCol w="1759353">
                  <a:extLst>
                    <a:ext uri="{9D8B030D-6E8A-4147-A177-3AD203B41FA5}">
                      <a16:colId xmlns:a16="http://schemas.microsoft.com/office/drawing/2014/main" val="1376795797"/>
                    </a:ext>
                  </a:extLst>
                </a:gridCol>
                <a:gridCol w="1898248">
                  <a:extLst>
                    <a:ext uri="{9D8B030D-6E8A-4147-A177-3AD203B41FA5}">
                      <a16:colId xmlns:a16="http://schemas.microsoft.com/office/drawing/2014/main" val="2001585071"/>
                    </a:ext>
                  </a:extLst>
                </a:gridCol>
                <a:gridCol w="1898248">
                  <a:extLst>
                    <a:ext uri="{9D8B030D-6E8A-4147-A177-3AD203B41FA5}">
                      <a16:colId xmlns:a16="http://schemas.microsoft.com/office/drawing/2014/main" val="3847408709"/>
                    </a:ext>
                  </a:extLst>
                </a:gridCol>
                <a:gridCol w="1898248">
                  <a:extLst>
                    <a:ext uri="{9D8B030D-6E8A-4147-A177-3AD203B41FA5}">
                      <a16:colId xmlns:a16="http://schemas.microsoft.com/office/drawing/2014/main" val="2131399800"/>
                    </a:ext>
                  </a:extLst>
                </a:gridCol>
                <a:gridCol w="1898248">
                  <a:extLst>
                    <a:ext uri="{9D8B030D-6E8A-4147-A177-3AD203B41FA5}">
                      <a16:colId xmlns:a16="http://schemas.microsoft.com/office/drawing/2014/main" val="583710608"/>
                    </a:ext>
                  </a:extLst>
                </a:gridCol>
              </a:tblGrid>
              <a:tr h="688441">
                <a:tc>
                  <a:txBody>
                    <a:bodyPr/>
                    <a:lstStyle/>
                    <a:p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Involve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Collaborate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Empower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542237"/>
                  </a:ext>
                </a:extLst>
              </a:tr>
              <a:tr h="143600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Individual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44018"/>
                  </a:ext>
                </a:extLst>
              </a:tr>
              <a:tr h="175037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Organizational</a:t>
                      </a:r>
                    </a:p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341987"/>
                  </a:ext>
                </a:extLst>
              </a:tr>
              <a:tr h="1750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Policy</a:t>
                      </a:r>
                    </a:p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9175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C7F259B-6A6C-3D40-AA74-E655D514C7D7}"/>
              </a:ext>
            </a:extLst>
          </p:cNvPr>
          <p:cNvSpPr txBox="1"/>
          <p:nvPr/>
        </p:nvSpPr>
        <p:spPr>
          <a:xfrm rot="16200000">
            <a:off x="-1235995" y="3228945"/>
            <a:ext cx="3049233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Domain of Engagement</a:t>
            </a:r>
          </a:p>
        </p:txBody>
      </p:sp>
      <p:pic>
        <p:nvPicPr>
          <p:cNvPr id="6" name="Graphic 5" descr="Checkmark">
            <a:extLst>
              <a:ext uri="{FF2B5EF4-FFF2-40B4-BE49-F238E27FC236}">
                <a16:creationId xmlns:a16="http://schemas.microsoft.com/office/drawing/2014/main" id="{4FE1B691-3CF2-C643-9E5A-23DDCE8D5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40992" y="1685925"/>
            <a:ext cx="774721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254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A12EE7-4A9A-9149-B516-8E63DD9E23D5}"/>
              </a:ext>
            </a:extLst>
          </p:cNvPr>
          <p:cNvSpPr txBox="1"/>
          <p:nvPr/>
        </p:nvSpPr>
        <p:spPr>
          <a:xfrm>
            <a:off x="1244278" y="1101844"/>
            <a:ext cx="994265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Scenario 2:</a:t>
            </a:r>
          </a:p>
          <a:p>
            <a:endParaRPr lang="en-US" sz="3000" dirty="0"/>
          </a:p>
          <a:p>
            <a:r>
              <a:rPr lang="en-US" sz="3000" dirty="0"/>
              <a:t>A Gastroenterologist who also does clinical research for a pharmaceutical companies meets with a patient to reveal the results of some recent diagnostic testing and to advise the patient that she needs surgery.</a:t>
            </a:r>
          </a:p>
          <a:p>
            <a:endParaRPr lang="en-US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7D201-A06E-3E4D-A606-B33B521D7EE8}"/>
              </a:ext>
            </a:extLst>
          </p:cNvPr>
          <p:cNvSpPr txBox="1"/>
          <p:nvPr/>
        </p:nvSpPr>
        <p:spPr>
          <a:xfrm>
            <a:off x="2511706" y="6153694"/>
            <a:ext cx="88919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Source: </a:t>
            </a:r>
            <a:r>
              <a:rPr lang="en-CA" sz="2200" dirty="0"/>
              <a:t>The Strategy for Patient-Oriented Research (SPOR) modules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43214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3">
            <a:extLst>
              <a:ext uri="{FF2B5EF4-FFF2-40B4-BE49-F238E27FC236}">
                <a16:creationId xmlns:a16="http://schemas.microsoft.com/office/drawing/2014/main" id="{DA2130F6-72B2-A747-AEB1-34B3A2D5F623}"/>
              </a:ext>
            </a:extLst>
          </p:cNvPr>
          <p:cNvSpPr/>
          <p:nvPr/>
        </p:nvSpPr>
        <p:spPr>
          <a:xfrm>
            <a:off x="3176046" y="280613"/>
            <a:ext cx="2699657" cy="225633"/>
          </a:xfrm>
          <a:prstGeom prst="notched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AB978C-E8ED-8243-9CEC-54F05F622DD1}"/>
              </a:ext>
            </a:extLst>
          </p:cNvPr>
          <p:cNvSpPr txBox="1"/>
          <p:nvPr/>
        </p:nvSpPr>
        <p:spPr>
          <a:xfrm>
            <a:off x="6263042" y="189334"/>
            <a:ext cx="434445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Continuum of patient engagement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20B31A-3580-5140-BD44-D53F7DC75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27885"/>
              </p:ext>
            </p:extLst>
          </p:nvPr>
        </p:nvGraphicFramePr>
        <p:xfrm>
          <a:off x="636608" y="816267"/>
          <a:ext cx="11389489" cy="562520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37144">
                  <a:extLst>
                    <a:ext uri="{9D8B030D-6E8A-4147-A177-3AD203B41FA5}">
                      <a16:colId xmlns:a16="http://schemas.microsoft.com/office/drawing/2014/main" val="1340034440"/>
                    </a:ext>
                  </a:extLst>
                </a:gridCol>
                <a:gridCol w="1759353">
                  <a:extLst>
                    <a:ext uri="{9D8B030D-6E8A-4147-A177-3AD203B41FA5}">
                      <a16:colId xmlns:a16="http://schemas.microsoft.com/office/drawing/2014/main" val="1376795797"/>
                    </a:ext>
                  </a:extLst>
                </a:gridCol>
                <a:gridCol w="1898248">
                  <a:extLst>
                    <a:ext uri="{9D8B030D-6E8A-4147-A177-3AD203B41FA5}">
                      <a16:colId xmlns:a16="http://schemas.microsoft.com/office/drawing/2014/main" val="2001585071"/>
                    </a:ext>
                  </a:extLst>
                </a:gridCol>
                <a:gridCol w="1898248">
                  <a:extLst>
                    <a:ext uri="{9D8B030D-6E8A-4147-A177-3AD203B41FA5}">
                      <a16:colId xmlns:a16="http://schemas.microsoft.com/office/drawing/2014/main" val="3847408709"/>
                    </a:ext>
                  </a:extLst>
                </a:gridCol>
                <a:gridCol w="1898248">
                  <a:extLst>
                    <a:ext uri="{9D8B030D-6E8A-4147-A177-3AD203B41FA5}">
                      <a16:colId xmlns:a16="http://schemas.microsoft.com/office/drawing/2014/main" val="2131399800"/>
                    </a:ext>
                  </a:extLst>
                </a:gridCol>
                <a:gridCol w="1898248">
                  <a:extLst>
                    <a:ext uri="{9D8B030D-6E8A-4147-A177-3AD203B41FA5}">
                      <a16:colId xmlns:a16="http://schemas.microsoft.com/office/drawing/2014/main" val="583710608"/>
                    </a:ext>
                  </a:extLst>
                </a:gridCol>
              </a:tblGrid>
              <a:tr h="688441">
                <a:tc>
                  <a:txBody>
                    <a:bodyPr/>
                    <a:lstStyle/>
                    <a:p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Involve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Collaborate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Empower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542237"/>
                  </a:ext>
                </a:extLst>
              </a:tr>
              <a:tr h="143600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Individual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44018"/>
                  </a:ext>
                </a:extLst>
              </a:tr>
              <a:tr h="175037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Organizational</a:t>
                      </a:r>
                    </a:p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341987"/>
                  </a:ext>
                </a:extLst>
              </a:tr>
              <a:tr h="1750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Policy</a:t>
                      </a:r>
                    </a:p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9175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C7F259B-6A6C-3D40-AA74-E655D514C7D7}"/>
              </a:ext>
            </a:extLst>
          </p:cNvPr>
          <p:cNvSpPr txBox="1"/>
          <p:nvPr/>
        </p:nvSpPr>
        <p:spPr>
          <a:xfrm rot="16200000">
            <a:off x="-1235995" y="3228945"/>
            <a:ext cx="3049233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Domain of Engagement</a:t>
            </a:r>
          </a:p>
        </p:txBody>
      </p:sp>
      <p:pic>
        <p:nvPicPr>
          <p:cNvPr id="6" name="Graphic 5" descr="Checkmark">
            <a:extLst>
              <a:ext uri="{FF2B5EF4-FFF2-40B4-BE49-F238E27FC236}">
                <a16:creationId xmlns:a16="http://schemas.microsoft.com/office/drawing/2014/main" id="{5E477D58-104F-C14B-B692-064859B59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76046" y="1904383"/>
            <a:ext cx="774721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32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D12628-593B-BF4C-BAEF-4942C8155255}"/>
              </a:ext>
            </a:extLst>
          </p:cNvPr>
          <p:cNvSpPr txBox="1"/>
          <p:nvPr/>
        </p:nvSpPr>
        <p:spPr>
          <a:xfrm>
            <a:off x="2951544" y="2578138"/>
            <a:ext cx="8662957" cy="31339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i="1" dirty="0">
                <a:solidFill>
                  <a:srgbClr val="1F2D29"/>
                </a:solidFill>
                <a:latin typeface="+mj-lt"/>
                <a:ea typeface="+mj-ea"/>
                <a:cs typeface="+mj-cs"/>
              </a:rPr>
              <a:t>Patient engagement 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dirty="0">
                <a:solidFill>
                  <a:srgbClr val="1F2D29"/>
                </a:solidFill>
                <a:latin typeface="+mj-lt"/>
                <a:ea typeface="+mj-ea"/>
                <a:cs typeface="+mj-cs"/>
              </a:rPr>
              <a:t>for 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dirty="0">
                <a:solidFill>
                  <a:srgbClr val="1F2D29"/>
                </a:solidFill>
                <a:latin typeface="+mj-lt"/>
                <a:ea typeface="+mj-ea"/>
                <a:cs typeface="+mj-cs"/>
              </a:rPr>
              <a:t>Immigrant women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0DB5D0-0E24-1E44-8D49-3FA878925F0D}"/>
              </a:ext>
            </a:extLst>
          </p:cNvPr>
          <p:cNvSpPr txBox="1"/>
          <p:nvPr/>
        </p:nvSpPr>
        <p:spPr>
          <a:xfrm>
            <a:off x="2951544" y="11458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Graphic 8" descr="Female Profile">
            <a:extLst>
              <a:ext uri="{FF2B5EF4-FFF2-40B4-BE49-F238E27FC236}">
                <a16:creationId xmlns:a16="http://schemas.microsoft.com/office/drawing/2014/main" id="{487003B8-1085-9A4E-937D-E3E89E964B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60469" y="225707"/>
            <a:ext cx="1954032" cy="1840374"/>
          </a:xfrm>
          <a:prstGeom prst="rect">
            <a:avLst/>
          </a:prstGeom>
        </p:spPr>
      </p:pic>
      <p:pic>
        <p:nvPicPr>
          <p:cNvPr id="13" name="Graphic 12" descr="Doctor">
            <a:extLst>
              <a:ext uri="{FF2B5EF4-FFF2-40B4-BE49-F238E27FC236}">
                <a16:creationId xmlns:a16="http://schemas.microsoft.com/office/drawing/2014/main" id="{EF6B955B-94EB-5346-B1FA-08A0367C94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2663" y="0"/>
            <a:ext cx="1581449" cy="206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3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8406405" y="0"/>
            <a:ext cx="3785595" cy="637595"/>
            <a:chOff x="0" y="0"/>
            <a:chExt cx="3016152" cy="508000"/>
          </a:xfrm>
        </p:grpSpPr>
        <p:sp>
          <p:nvSpPr>
            <p:cNvPr id="5" name="Freeform 5"/>
            <p:cNvSpPr/>
            <p:nvPr/>
          </p:nvSpPr>
          <p:spPr>
            <a:xfrm>
              <a:off x="0" y="215900"/>
              <a:ext cx="3016152" cy="76200"/>
            </a:xfrm>
            <a:custGeom>
              <a:avLst/>
              <a:gdLst/>
              <a:ahLst/>
              <a:cxnLst/>
              <a:rect l="l" t="t" r="r" b="b"/>
              <a:pathLst>
                <a:path w="3016152" h="76200">
                  <a:moveTo>
                    <a:pt x="0" y="0"/>
                  </a:moveTo>
                  <a:lnTo>
                    <a:pt x="3016152" y="0"/>
                  </a:lnTo>
                  <a:lnTo>
                    <a:pt x="301615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6" name="Group 6"/>
          <p:cNvGrpSpPr/>
          <p:nvPr/>
        </p:nvGrpSpPr>
        <p:grpSpPr>
          <a:xfrm rot="5400000">
            <a:off x="10880771" y="533779"/>
            <a:ext cx="1705154" cy="637595"/>
            <a:chOff x="0" y="0"/>
            <a:chExt cx="1358572" cy="508000"/>
          </a:xfrm>
        </p:grpSpPr>
        <p:sp>
          <p:nvSpPr>
            <p:cNvPr id="7" name="Freeform 7"/>
            <p:cNvSpPr/>
            <p:nvPr/>
          </p:nvSpPr>
          <p:spPr>
            <a:xfrm>
              <a:off x="0" y="215900"/>
              <a:ext cx="1358572" cy="76200"/>
            </a:xfrm>
            <a:custGeom>
              <a:avLst/>
              <a:gdLst/>
              <a:ahLst/>
              <a:cxnLst/>
              <a:rect l="l" t="t" r="r" b="b"/>
              <a:pathLst>
                <a:path w="1358572" h="76200">
                  <a:moveTo>
                    <a:pt x="0" y="0"/>
                  </a:moveTo>
                  <a:lnTo>
                    <a:pt x="1358572" y="0"/>
                  </a:lnTo>
                  <a:lnTo>
                    <a:pt x="13585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8" name="Group 8"/>
          <p:cNvGrpSpPr/>
          <p:nvPr/>
        </p:nvGrpSpPr>
        <p:grpSpPr>
          <a:xfrm rot="-10800000">
            <a:off x="0" y="6220405"/>
            <a:ext cx="4932898" cy="637595"/>
            <a:chOff x="0" y="0"/>
            <a:chExt cx="3930259" cy="508000"/>
          </a:xfrm>
        </p:grpSpPr>
        <p:sp>
          <p:nvSpPr>
            <p:cNvPr id="9" name="Freeform 9"/>
            <p:cNvSpPr/>
            <p:nvPr/>
          </p:nvSpPr>
          <p:spPr>
            <a:xfrm>
              <a:off x="0" y="215900"/>
              <a:ext cx="3930259" cy="76200"/>
            </a:xfrm>
            <a:custGeom>
              <a:avLst/>
              <a:gdLst/>
              <a:ahLst/>
              <a:cxnLst/>
              <a:rect l="l" t="t" r="r" b="b"/>
              <a:pathLst>
                <a:path w="3930259" h="76200">
                  <a:moveTo>
                    <a:pt x="0" y="0"/>
                  </a:moveTo>
                  <a:lnTo>
                    <a:pt x="3930259" y="0"/>
                  </a:lnTo>
                  <a:lnTo>
                    <a:pt x="3930259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0" name="Group 10"/>
          <p:cNvGrpSpPr/>
          <p:nvPr/>
        </p:nvGrpSpPr>
        <p:grpSpPr>
          <a:xfrm rot="-5400000">
            <a:off x="-393924" y="5686625"/>
            <a:ext cx="1705154" cy="637595"/>
            <a:chOff x="0" y="0"/>
            <a:chExt cx="1358572" cy="508000"/>
          </a:xfrm>
        </p:grpSpPr>
        <p:sp>
          <p:nvSpPr>
            <p:cNvPr id="11" name="Freeform 11"/>
            <p:cNvSpPr/>
            <p:nvPr/>
          </p:nvSpPr>
          <p:spPr>
            <a:xfrm>
              <a:off x="0" y="215900"/>
              <a:ext cx="1358572" cy="76200"/>
            </a:xfrm>
            <a:custGeom>
              <a:avLst/>
              <a:gdLst/>
              <a:ahLst/>
              <a:cxnLst/>
              <a:rect l="l" t="t" r="r" b="b"/>
              <a:pathLst>
                <a:path w="1358572" h="76200">
                  <a:moveTo>
                    <a:pt x="0" y="0"/>
                  </a:moveTo>
                  <a:lnTo>
                    <a:pt x="1358572" y="0"/>
                  </a:lnTo>
                  <a:lnTo>
                    <a:pt x="13585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D505587-9EEB-2345-804C-244F4869F5D5}"/>
              </a:ext>
            </a:extLst>
          </p:cNvPr>
          <p:cNvSpPr/>
          <p:nvPr/>
        </p:nvSpPr>
        <p:spPr>
          <a:xfrm>
            <a:off x="1207477" y="1825586"/>
            <a:ext cx="10034954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500" b="1" dirty="0"/>
              <a:t>”Immigrant women"</a:t>
            </a:r>
            <a:r>
              <a:rPr lang="en-CA" sz="2500" dirty="0"/>
              <a:t> are any women who migrated from a different country of origin to Canada and staying here with any status </a:t>
            </a:r>
            <a:r>
              <a:rPr lang="en-CA" sz="2500" u="sng" dirty="0"/>
              <a:t>except refugee status</a:t>
            </a:r>
            <a:r>
              <a:rPr lang="en-CA" sz="2500" dirty="0"/>
              <a:t>. </a:t>
            </a:r>
            <a:r>
              <a:rPr lang="en-CA" sz="2500" b="1" dirty="0"/>
              <a:t> </a:t>
            </a:r>
          </a:p>
          <a:p>
            <a:endParaRPr lang="en-CA" sz="2500" b="1" dirty="0"/>
          </a:p>
          <a:p>
            <a:pPr lvl="1"/>
            <a:r>
              <a:rPr lang="en-CA" sz="2500" b="1" dirty="0"/>
              <a:t>Any first generation immigrant women or International female student/worker with study permit, work permit, permanent residency and/or citizenship.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76948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D920BE-B82B-5F4B-BD58-83DD2945059F}"/>
              </a:ext>
            </a:extLst>
          </p:cNvPr>
          <p:cNvSpPr txBox="1"/>
          <p:nvPr/>
        </p:nvSpPr>
        <p:spPr>
          <a:xfrm>
            <a:off x="8171428" y="0"/>
            <a:ext cx="3624471" cy="25778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cap="all" spc="1500" dirty="0">
                <a:latin typeface="+mj-lt"/>
                <a:ea typeface="Source Sans Pro SemiBold" panose="020B0603030403020204" pitchFamily="34" charset="0"/>
                <a:cs typeface="+mj-cs"/>
              </a:rPr>
              <a:t>N=25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cap="all" spc="1500" dirty="0">
              <a:latin typeface="+mj-lt"/>
              <a:ea typeface="Source Sans Pro SemiBold" panose="020B0603030403020204" pitchFamily="34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cap="all" spc="1500" dirty="0">
              <a:latin typeface="+mj-lt"/>
              <a:ea typeface="Source Sans Pro SemiBold" panose="020B0603030403020204" pitchFamily="34" charset="0"/>
              <a:cs typeface="+mj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1BB0617-28FB-6146-85C7-60B9CD7ED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076170"/>
              </p:ext>
            </p:extLst>
          </p:nvPr>
        </p:nvGraphicFramePr>
        <p:xfrm>
          <a:off x="1168860" y="949817"/>
          <a:ext cx="4817603" cy="576530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025060">
                  <a:extLst>
                    <a:ext uri="{9D8B030D-6E8A-4147-A177-3AD203B41FA5}">
                      <a16:colId xmlns:a16="http://schemas.microsoft.com/office/drawing/2014/main" val="4228954814"/>
                    </a:ext>
                  </a:extLst>
                </a:gridCol>
                <a:gridCol w="1792543">
                  <a:extLst>
                    <a:ext uri="{9D8B030D-6E8A-4147-A177-3AD203B41FA5}">
                      <a16:colId xmlns:a16="http://schemas.microsoft.com/office/drawing/2014/main" val="337335252"/>
                    </a:ext>
                  </a:extLst>
                </a:gridCol>
              </a:tblGrid>
              <a:tr h="40113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Demographics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Total Count 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extLst>
                  <a:ext uri="{0D108BD9-81ED-4DB2-BD59-A6C34878D82A}">
                    <a16:rowId xmlns:a16="http://schemas.microsoft.com/office/drawing/2014/main" val="1432962268"/>
                  </a:ext>
                </a:extLst>
              </a:tr>
              <a:tr h="1248600">
                <a:tc>
                  <a:txBody>
                    <a:bodyPr/>
                    <a:lstStyle/>
                    <a:p>
                      <a:r>
                        <a:rPr lang="en-US" sz="2000" b="1" dirty="0"/>
                        <a:t>Age group</a:t>
                      </a:r>
                    </a:p>
                    <a:p>
                      <a:pPr lvl="1"/>
                      <a:r>
                        <a:rPr lang="en-US" sz="2000" dirty="0"/>
                        <a:t>18-25</a:t>
                      </a:r>
                    </a:p>
                    <a:p>
                      <a:pPr lvl="1"/>
                      <a:r>
                        <a:rPr lang="en-US" sz="2000" dirty="0"/>
                        <a:t>26-35</a:t>
                      </a:r>
                    </a:p>
                    <a:p>
                      <a:pPr lvl="1"/>
                      <a:r>
                        <a:rPr lang="en-US" sz="2000" dirty="0"/>
                        <a:t>36-45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7</a:t>
                      </a:r>
                    </a:p>
                    <a:p>
                      <a:pPr algn="ctr"/>
                      <a:r>
                        <a:rPr lang="en-US" sz="2000" dirty="0"/>
                        <a:t>8</a:t>
                      </a:r>
                    </a:p>
                    <a:p>
                      <a:pPr algn="ctr"/>
                      <a:r>
                        <a:rPr lang="en-US" sz="2000" dirty="0"/>
                        <a:t>10</a:t>
                      </a:r>
                    </a:p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extLst>
                  <a:ext uri="{0D108BD9-81ED-4DB2-BD59-A6C34878D82A}">
                    <a16:rowId xmlns:a16="http://schemas.microsoft.com/office/drawing/2014/main" val="1268290022"/>
                  </a:ext>
                </a:extLst>
              </a:tr>
              <a:tr h="1531088">
                <a:tc>
                  <a:txBody>
                    <a:bodyPr/>
                    <a:lstStyle/>
                    <a:p>
                      <a:r>
                        <a:rPr lang="en-US" sz="2000" b="1" dirty="0"/>
                        <a:t>Status in Canada</a:t>
                      </a:r>
                    </a:p>
                    <a:p>
                      <a:pPr lvl="1"/>
                      <a:r>
                        <a:rPr lang="en-US" sz="2000" dirty="0"/>
                        <a:t>Temporary residence</a:t>
                      </a:r>
                    </a:p>
                    <a:p>
                      <a:pPr lvl="1"/>
                      <a:r>
                        <a:rPr lang="en-US" sz="2000" dirty="0"/>
                        <a:t>Permanent residence</a:t>
                      </a:r>
                    </a:p>
                    <a:p>
                      <a:pPr lvl="1"/>
                      <a:r>
                        <a:rPr lang="en-US" sz="2000" dirty="0"/>
                        <a:t>Citizen</a:t>
                      </a:r>
                    </a:p>
                    <a:p>
                      <a:pPr lvl="1"/>
                      <a:r>
                        <a:rPr lang="en-US" sz="2000" dirty="0"/>
                        <a:t>Not available/ missing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8</a:t>
                      </a:r>
                    </a:p>
                    <a:p>
                      <a:pPr algn="ctr"/>
                      <a:r>
                        <a:rPr lang="en-US" sz="2000" dirty="0"/>
                        <a:t>5</a:t>
                      </a:r>
                    </a:p>
                    <a:p>
                      <a:pPr algn="ctr"/>
                      <a:r>
                        <a:rPr lang="en-US" sz="2000" dirty="0"/>
                        <a:t>9</a:t>
                      </a:r>
                    </a:p>
                    <a:p>
                      <a:pPr algn="ctr"/>
                      <a:r>
                        <a:rPr lang="en-US" sz="2000" dirty="0"/>
                        <a:t>3</a:t>
                      </a:r>
                    </a:p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extLst>
                  <a:ext uri="{0D108BD9-81ED-4DB2-BD59-A6C34878D82A}">
                    <a16:rowId xmlns:a16="http://schemas.microsoft.com/office/drawing/2014/main" val="1181161623"/>
                  </a:ext>
                </a:extLst>
              </a:tr>
              <a:tr h="1531088">
                <a:tc>
                  <a:txBody>
                    <a:bodyPr/>
                    <a:lstStyle/>
                    <a:p>
                      <a:r>
                        <a:rPr lang="en-US" sz="2000" b="1" dirty="0"/>
                        <a:t>Time in Canada</a:t>
                      </a:r>
                    </a:p>
                    <a:p>
                      <a:pPr lvl="1"/>
                      <a:r>
                        <a:rPr lang="en-US" sz="2000" dirty="0"/>
                        <a:t>1-2 years</a:t>
                      </a:r>
                    </a:p>
                    <a:p>
                      <a:pPr lvl="1"/>
                      <a:r>
                        <a:rPr lang="en-US" sz="2000" dirty="0"/>
                        <a:t>&gt;2-&lt;5 years</a:t>
                      </a:r>
                    </a:p>
                    <a:p>
                      <a:pPr lvl="1"/>
                      <a:r>
                        <a:rPr lang="en-US" sz="2000" dirty="0"/>
                        <a:t>&gt;5-10 years</a:t>
                      </a:r>
                    </a:p>
                    <a:p>
                      <a:pPr lvl="1"/>
                      <a:r>
                        <a:rPr lang="en-US" sz="2000" dirty="0"/>
                        <a:t>&gt;10  years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9</a:t>
                      </a:r>
                    </a:p>
                    <a:p>
                      <a:pPr algn="ctr"/>
                      <a:r>
                        <a:rPr lang="en-US" sz="2000" dirty="0"/>
                        <a:t>2</a:t>
                      </a:r>
                    </a:p>
                    <a:p>
                      <a:pPr algn="ctr"/>
                      <a:r>
                        <a:rPr lang="en-US" sz="2000" dirty="0"/>
                        <a:t>8</a:t>
                      </a:r>
                    </a:p>
                    <a:p>
                      <a:pPr algn="ctr"/>
                      <a:r>
                        <a:rPr lang="en-US" sz="2000" dirty="0"/>
                        <a:t>6</a:t>
                      </a:r>
                    </a:p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extLst>
                  <a:ext uri="{0D108BD9-81ED-4DB2-BD59-A6C34878D82A}">
                    <a16:rowId xmlns:a16="http://schemas.microsoft.com/office/drawing/2014/main" val="323129317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D3769C-B597-452F-C551-0A2D8726D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326478"/>
              </p:ext>
            </p:extLst>
          </p:nvPr>
        </p:nvGraphicFramePr>
        <p:xfrm>
          <a:off x="6096000" y="949817"/>
          <a:ext cx="4927140" cy="478212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093840">
                  <a:extLst>
                    <a:ext uri="{9D8B030D-6E8A-4147-A177-3AD203B41FA5}">
                      <a16:colId xmlns:a16="http://schemas.microsoft.com/office/drawing/2014/main" val="4228954814"/>
                    </a:ext>
                  </a:extLst>
                </a:gridCol>
                <a:gridCol w="1833300">
                  <a:extLst>
                    <a:ext uri="{9D8B030D-6E8A-4147-A177-3AD203B41FA5}">
                      <a16:colId xmlns:a16="http://schemas.microsoft.com/office/drawing/2014/main" val="337335252"/>
                    </a:ext>
                  </a:extLst>
                </a:gridCol>
              </a:tblGrid>
              <a:tr h="393208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Demographics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Total Count 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extLst>
                  <a:ext uri="{0D108BD9-81ED-4DB2-BD59-A6C34878D82A}">
                    <a16:rowId xmlns:a16="http://schemas.microsoft.com/office/drawing/2014/main" val="624652503"/>
                  </a:ext>
                </a:extLst>
              </a:tr>
              <a:tr h="1248600">
                <a:tc>
                  <a:txBody>
                    <a:bodyPr/>
                    <a:lstStyle/>
                    <a:p>
                      <a:r>
                        <a:rPr lang="en-US" sz="2000" b="1" dirty="0"/>
                        <a:t>Education</a:t>
                      </a:r>
                    </a:p>
                    <a:p>
                      <a:pPr lvl="1"/>
                      <a:r>
                        <a:rPr lang="en-US" sz="2000" dirty="0"/>
                        <a:t>Highschool/diploma</a:t>
                      </a:r>
                    </a:p>
                    <a:p>
                      <a:pPr lvl="1"/>
                      <a:r>
                        <a:rPr lang="en-US" sz="2000" dirty="0"/>
                        <a:t>Undergraduate</a:t>
                      </a:r>
                    </a:p>
                    <a:p>
                      <a:pPr lvl="1"/>
                      <a:r>
                        <a:rPr lang="en-US" sz="2000" dirty="0"/>
                        <a:t>Postgraduate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Not available/ missing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3</a:t>
                      </a:r>
                    </a:p>
                    <a:p>
                      <a:pPr algn="ctr"/>
                      <a:r>
                        <a:rPr lang="en-US" sz="2000" dirty="0"/>
                        <a:t>4</a:t>
                      </a:r>
                    </a:p>
                    <a:p>
                      <a:pPr algn="ctr"/>
                      <a:r>
                        <a:rPr lang="en-US" sz="2000" dirty="0"/>
                        <a:t>16</a:t>
                      </a:r>
                    </a:p>
                    <a:p>
                      <a:pPr algn="ctr"/>
                      <a:r>
                        <a:rPr lang="en-US" sz="2000" dirty="0"/>
                        <a:t>2</a:t>
                      </a:r>
                    </a:p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extLst>
                  <a:ext uri="{0D108BD9-81ED-4DB2-BD59-A6C34878D82A}">
                    <a16:rowId xmlns:a16="http://schemas.microsoft.com/office/drawing/2014/main" val="1268290022"/>
                  </a:ext>
                </a:extLst>
              </a:tr>
              <a:tr h="1531088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Ethnicity</a:t>
                      </a:r>
                    </a:p>
                    <a:p>
                      <a:pPr lvl="1" algn="l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Black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Caucasian</a:t>
                      </a:r>
                    </a:p>
                    <a:p>
                      <a:pPr lvl="1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East Asian</a:t>
                      </a:r>
                    </a:p>
                    <a:p>
                      <a:pPr lvl="1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South Asian</a:t>
                      </a:r>
                    </a:p>
                    <a:p>
                      <a:pPr lvl="1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Middle- Eastern</a:t>
                      </a:r>
                    </a:p>
                    <a:p>
                      <a:pPr lvl="1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Latin American</a:t>
                      </a:r>
                    </a:p>
                  </a:txBody>
                  <a:tcPr marL="60857" marR="60857" marT="30429" marB="30429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857" marR="60857" marT="30429" marB="30429"/>
                </a:tc>
                <a:extLst>
                  <a:ext uri="{0D108BD9-81ED-4DB2-BD59-A6C34878D82A}">
                    <a16:rowId xmlns:a16="http://schemas.microsoft.com/office/drawing/2014/main" val="118116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554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8EC0C1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rPr>
              <a:t>z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8EC0C1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1D68B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D12628-593B-BF4C-BAEF-4942C8155255}"/>
              </a:ext>
            </a:extLst>
          </p:cNvPr>
          <p:cNvSpPr txBox="1"/>
          <p:nvPr/>
        </p:nvSpPr>
        <p:spPr>
          <a:xfrm>
            <a:off x="2951544" y="2578138"/>
            <a:ext cx="8849931" cy="31339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Challenges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Patient engagement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Immigrant women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0DB5D0-0E24-1E44-8D49-3FA878925F0D}"/>
              </a:ext>
            </a:extLst>
          </p:cNvPr>
          <p:cNvSpPr txBox="1"/>
          <p:nvPr/>
        </p:nvSpPr>
        <p:spPr>
          <a:xfrm>
            <a:off x="2951544" y="11458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" name="Graphic 8" descr="Female Profile">
            <a:extLst>
              <a:ext uri="{FF2B5EF4-FFF2-40B4-BE49-F238E27FC236}">
                <a16:creationId xmlns:a16="http://schemas.microsoft.com/office/drawing/2014/main" id="{487003B8-1085-9A4E-937D-E3E89E964B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60469" y="225707"/>
            <a:ext cx="1954032" cy="1840374"/>
          </a:xfrm>
          <a:prstGeom prst="rect">
            <a:avLst/>
          </a:prstGeom>
        </p:spPr>
      </p:pic>
      <p:pic>
        <p:nvPicPr>
          <p:cNvPr id="13" name="Graphic 12" descr="Doctor">
            <a:extLst>
              <a:ext uri="{FF2B5EF4-FFF2-40B4-BE49-F238E27FC236}">
                <a16:creationId xmlns:a16="http://schemas.microsoft.com/office/drawing/2014/main" id="{EF6B955B-94EB-5346-B1FA-08A0367C94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2663" y="0"/>
            <a:ext cx="1581449" cy="206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25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chemeClr val="accent1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49300C-C84D-B441-B59B-6DD7DC1E8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696150"/>
              </p:ext>
            </p:extLst>
          </p:nvPr>
        </p:nvGraphicFramePr>
        <p:xfrm>
          <a:off x="477013" y="480059"/>
          <a:ext cx="11237975" cy="5897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678">
                  <a:extLst>
                    <a:ext uri="{9D8B030D-6E8A-4147-A177-3AD203B41FA5}">
                      <a16:colId xmlns:a16="http://schemas.microsoft.com/office/drawing/2014/main" val="1606137601"/>
                    </a:ext>
                  </a:extLst>
                </a:gridCol>
                <a:gridCol w="4128769">
                  <a:extLst>
                    <a:ext uri="{9D8B030D-6E8A-4147-A177-3AD203B41FA5}">
                      <a16:colId xmlns:a16="http://schemas.microsoft.com/office/drawing/2014/main" val="272189340"/>
                    </a:ext>
                  </a:extLst>
                </a:gridCol>
                <a:gridCol w="4205528">
                  <a:extLst>
                    <a:ext uri="{9D8B030D-6E8A-4147-A177-3AD203B41FA5}">
                      <a16:colId xmlns:a16="http://schemas.microsoft.com/office/drawing/2014/main" val="49035741"/>
                    </a:ext>
                  </a:extLst>
                </a:gridCol>
              </a:tblGrid>
              <a:tr h="845015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Barriers Identified</a:t>
                      </a: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200" b="1" i="0" kern="1200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Individuals affected</a:t>
                      </a:r>
                      <a:endParaRPr lang="en-US" sz="2200" b="1" i="0" kern="1200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200" b="1" i="0" kern="1200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of the problem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200" b="1" i="0" kern="1200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739" marR="82739" marT="41369" marB="41369"/>
                </a:tc>
                <a:extLst>
                  <a:ext uri="{0D108BD9-81ED-4DB2-BD59-A6C34878D82A}">
                    <a16:rowId xmlns:a16="http://schemas.microsoft.com/office/drawing/2014/main" val="2061601095"/>
                  </a:ext>
                </a:extLst>
              </a:tr>
              <a:tr h="2333079">
                <a:tc>
                  <a:txBody>
                    <a:bodyPr/>
                    <a:lstStyle/>
                    <a:p>
                      <a:r>
                        <a:rPr lang="en-CA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Limitations mandated by regulations</a:t>
                      </a:r>
                    </a:p>
                    <a:p>
                      <a:endParaRPr lang="en-US" sz="2100" dirty="0"/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Newly arrived immigrants and returning Canadian citizens</a:t>
                      </a:r>
                    </a:p>
                    <a:p>
                      <a:endParaRPr lang="en-CA" sz="2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 of information and navigation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Affordability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Loop-holes in private coverage plans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100" dirty="0"/>
                    </a:p>
                  </a:txBody>
                  <a:tcPr marL="82739" marR="82739" marT="41369" marB="41369"/>
                </a:tc>
                <a:extLst>
                  <a:ext uri="{0D108BD9-81ED-4DB2-BD59-A6C34878D82A}">
                    <a16:rowId xmlns:a16="http://schemas.microsoft.com/office/drawing/2014/main" val="1218637490"/>
                  </a:ext>
                </a:extLst>
              </a:tr>
              <a:tr h="1502753">
                <a:tc>
                  <a:txBody>
                    <a:bodyPr/>
                    <a:lstStyle/>
                    <a:p>
                      <a:r>
                        <a:rPr lang="en-CA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Limitations on coverage on particular classes </a:t>
                      </a:r>
                    </a:p>
                    <a:p>
                      <a:endParaRPr lang="en-US" sz="2100" dirty="0"/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Live-in care givers, temporary work visas, travellers’ visa</a:t>
                      </a:r>
                    </a:p>
                    <a:p>
                      <a:endParaRPr lang="en-US" sz="2100" dirty="0"/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Often don’t get coverage</a:t>
                      </a:r>
                    </a:p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Limited accessibility option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100"/>
                    </a:p>
                  </a:txBody>
                  <a:tcPr marL="82739" marR="82739" marT="41369" marB="41369"/>
                </a:tc>
                <a:extLst>
                  <a:ext uri="{0D108BD9-81ED-4DB2-BD59-A6C34878D82A}">
                    <a16:rowId xmlns:a16="http://schemas.microsoft.com/office/drawing/2014/main" val="723200957"/>
                  </a:ext>
                </a:extLst>
              </a:tr>
              <a:tr h="1217031">
                <a:tc>
                  <a:txBody>
                    <a:bodyPr/>
                    <a:lstStyle/>
                    <a:p>
                      <a:r>
                        <a:rPr lang="en-CA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Limitations due to</a:t>
                      </a:r>
                    </a:p>
                    <a:p>
                      <a:r>
                        <a:rPr lang="en-CA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administrative barriers</a:t>
                      </a:r>
                    </a:p>
                    <a:p>
                      <a:endParaRPr lang="en-US" sz="2100" dirty="0"/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Individuals with expired travel visa, work and/or study permit</a:t>
                      </a: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dirty="0"/>
                        <a:t>Experience difficulties re-entering the system</a:t>
                      </a:r>
                    </a:p>
                  </a:txBody>
                  <a:tcPr marL="82739" marR="82739" marT="41369" marB="41369"/>
                </a:tc>
                <a:extLst>
                  <a:ext uri="{0D108BD9-81ED-4DB2-BD59-A6C34878D82A}">
                    <a16:rowId xmlns:a16="http://schemas.microsoft.com/office/drawing/2014/main" val="362916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22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221880" y="684195"/>
            <a:ext cx="6704989" cy="6842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67"/>
              </a:lnSpc>
            </a:pPr>
            <a:r>
              <a:rPr lang="en-US" sz="4000" b="1" dirty="0">
                <a:latin typeface="+mj-lt"/>
              </a:rPr>
              <a:t>Land recognition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221880" y="2370225"/>
            <a:ext cx="9774069" cy="17145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60"/>
              </a:lnSpc>
            </a:pPr>
            <a:r>
              <a:rPr lang="en-US" sz="2400" spc="14" dirty="0">
                <a:latin typeface="Open Sans"/>
              </a:rPr>
              <a:t>As we gather here today, I acknowledge we are on the traditional territories of the people of the Treaty 7 region in Southern Alberta. The City of Calgary is also home to the Métis Nation of Alberta, Region 3.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8406405" y="0"/>
            <a:ext cx="3785595" cy="637595"/>
            <a:chOff x="0" y="0"/>
            <a:chExt cx="3016152" cy="508000"/>
          </a:xfrm>
        </p:grpSpPr>
        <p:sp>
          <p:nvSpPr>
            <p:cNvPr id="5" name="Freeform 5"/>
            <p:cNvSpPr/>
            <p:nvPr/>
          </p:nvSpPr>
          <p:spPr>
            <a:xfrm>
              <a:off x="0" y="215900"/>
              <a:ext cx="3016152" cy="76200"/>
            </a:xfrm>
            <a:custGeom>
              <a:avLst/>
              <a:gdLst/>
              <a:ahLst/>
              <a:cxnLst/>
              <a:rect l="l" t="t" r="r" b="b"/>
              <a:pathLst>
                <a:path w="3016152" h="76200">
                  <a:moveTo>
                    <a:pt x="0" y="0"/>
                  </a:moveTo>
                  <a:lnTo>
                    <a:pt x="3016152" y="0"/>
                  </a:lnTo>
                  <a:lnTo>
                    <a:pt x="301615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6" name="Group 6"/>
          <p:cNvGrpSpPr/>
          <p:nvPr/>
        </p:nvGrpSpPr>
        <p:grpSpPr>
          <a:xfrm rot="5400000">
            <a:off x="10880771" y="533779"/>
            <a:ext cx="1705154" cy="637595"/>
            <a:chOff x="0" y="0"/>
            <a:chExt cx="1358572" cy="508000"/>
          </a:xfrm>
        </p:grpSpPr>
        <p:sp>
          <p:nvSpPr>
            <p:cNvPr id="7" name="Freeform 7"/>
            <p:cNvSpPr/>
            <p:nvPr/>
          </p:nvSpPr>
          <p:spPr>
            <a:xfrm>
              <a:off x="0" y="215900"/>
              <a:ext cx="1358572" cy="76200"/>
            </a:xfrm>
            <a:custGeom>
              <a:avLst/>
              <a:gdLst/>
              <a:ahLst/>
              <a:cxnLst/>
              <a:rect l="l" t="t" r="r" b="b"/>
              <a:pathLst>
                <a:path w="1358572" h="76200">
                  <a:moveTo>
                    <a:pt x="0" y="0"/>
                  </a:moveTo>
                  <a:lnTo>
                    <a:pt x="1358572" y="0"/>
                  </a:lnTo>
                  <a:lnTo>
                    <a:pt x="13585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8" name="Group 8"/>
          <p:cNvGrpSpPr/>
          <p:nvPr/>
        </p:nvGrpSpPr>
        <p:grpSpPr>
          <a:xfrm rot="-10800000">
            <a:off x="0" y="6220405"/>
            <a:ext cx="4932898" cy="637595"/>
            <a:chOff x="0" y="0"/>
            <a:chExt cx="3930259" cy="508000"/>
          </a:xfrm>
        </p:grpSpPr>
        <p:sp>
          <p:nvSpPr>
            <p:cNvPr id="9" name="Freeform 9"/>
            <p:cNvSpPr/>
            <p:nvPr/>
          </p:nvSpPr>
          <p:spPr>
            <a:xfrm>
              <a:off x="0" y="215900"/>
              <a:ext cx="3930259" cy="76200"/>
            </a:xfrm>
            <a:custGeom>
              <a:avLst/>
              <a:gdLst/>
              <a:ahLst/>
              <a:cxnLst/>
              <a:rect l="l" t="t" r="r" b="b"/>
              <a:pathLst>
                <a:path w="3930259" h="76200">
                  <a:moveTo>
                    <a:pt x="0" y="0"/>
                  </a:moveTo>
                  <a:lnTo>
                    <a:pt x="3930259" y="0"/>
                  </a:lnTo>
                  <a:lnTo>
                    <a:pt x="3930259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0" name="Group 10"/>
          <p:cNvGrpSpPr/>
          <p:nvPr/>
        </p:nvGrpSpPr>
        <p:grpSpPr>
          <a:xfrm rot="-5400000">
            <a:off x="-393924" y="5686625"/>
            <a:ext cx="1705154" cy="637595"/>
            <a:chOff x="0" y="0"/>
            <a:chExt cx="1358572" cy="508000"/>
          </a:xfrm>
        </p:grpSpPr>
        <p:sp>
          <p:nvSpPr>
            <p:cNvPr id="11" name="Freeform 11"/>
            <p:cNvSpPr/>
            <p:nvPr/>
          </p:nvSpPr>
          <p:spPr>
            <a:xfrm>
              <a:off x="0" y="215900"/>
              <a:ext cx="1358572" cy="76200"/>
            </a:xfrm>
            <a:custGeom>
              <a:avLst/>
              <a:gdLst/>
              <a:ahLst/>
              <a:cxnLst/>
              <a:rect l="l" t="t" r="r" b="b"/>
              <a:pathLst>
                <a:path w="1358572" h="76200">
                  <a:moveTo>
                    <a:pt x="0" y="0"/>
                  </a:moveTo>
                  <a:lnTo>
                    <a:pt x="1358572" y="0"/>
                  </a:lnTo>
                  <a:lnTo>
                    <a:pt x="13585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45744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chemeClr val="accent1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49300C-C84D-B441-B59B-6DD7DC1E8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49007"/>
              </p:ext>
            </p:extLst>
          </p:nvPr>
        </p:nvGraphicFramePr>
        <p:xfrm>
          <a:off x="371475" y="480061"/>
          <a:ext cx="11487150" cy="5990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061">
                  <a:extLst>
                    <a:ext uri="{9D8B030D-6E8A-4147-A177-3AD203B41FA5}">
                      <a16:colId xmlns:a16="http://schemas.microsoft.com/office/drawing/2014/main" val="1606137601"/>
                    </a:ext>
                  </a:extLst>
                </a:gridCol>
                <a:gridCol w="4220314">
                  <a:extLst>
                    <a:ext uri="{9D8B030D-6E8A-4147-A177-3AD203B41FA5}">
                      <a16:colId xmlns:a16="http://schemas.microsoft.com/office/drawing/2014/main" val="272189340"/>
                    </a:ext>
                  </a:extLst>
                </a:gridCol>
                <a:gridCol w="4298775">
                  <a:extLst>
                    <a:ext uri="{9D8B030D-6E8A-4147-A177-3AD203B41FA5}">
                      <a16:colId xmlns:a16="http://schemas.microsoft.com/office/drawing/2014/main" val="49035741"/>
                    </a:ext>
                  </a:extLst>
                </a:gridCol>
              </a:tblGrid>
              <a:tr h="682691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Barriers Identified</a:t>
                      </a: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200" b="1" i="0" kern="1200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Individuals affected</a:t>
                      </a:r>
                      <a:endParaRPr lang="en-US" sz="2200" b="1" i="0" kern="1200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200" b="1" i="0" kern="1200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of the problem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200" b="1" i="0" kern="1200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739" marR="82739" marT="41369" marB="41369"/>
                </a:tc>
                <a:extLst>
                  <a:ext uri="{0D108BD9-81ED-4DB2-BD59-A6C34878D82A}">
                    <a16:rowId xmlns:a16="http://schemas.microsoft.com/office/drawing/2014/main" val="2061601095"/>
                  </a:ext>
                </a:extLst>
              </a:tr>
              <a:tr h="1584350">
                <a:tc>
                  <a:txBody>
                    <a:bodyPr/>
                    <a:lstStyle/>
                    <a:p>
                      <a:r>
                        <a:rPr lang="en-C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Limitations related</a:t>
                      </a:r>
                    </a:p>
                    <a:p>
                      <a:r>
                        <a:rPr lang="en-C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patient</a:t>
                      </a:r>
                    </a:p>
                    <a:p>
                      <a:r>
                        <a:rPr lang="en-C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disempowerment</a:t>
                      </a: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All categories of immigrants</a:t>
                      </a: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C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Refusal or delaying seeking care because of fear or misunderstanding</a:t>
                      </a:r>
                    </a:p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C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 barriers</a:t>
                      </a:r>
                    </a:p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CA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739" marR="82739" marT="41369" marB="41369"/>
                </a:tc>
                <a:extLst>
                  <a:ext uri="{0D108BD9-81ED-4DB2-BD59-A6C34878D82A}">
                    <a16:rowId xmlns:a16="http://schemas.microsoft.com/office/drawing/2014/main" val="1157919503"/>
                  </a:ext>
                </a:extLst>
              </a:tr>
              <a:tr h="1884903">
                <a:tc>
                  <a:txBody>
                    <a:bodyPr/>
                    <a:lstStyle/>
                    <a:p>
                      <a:r>
                        <a:rPr lang="en-C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Limitations stem from cultural differences and family dynamics </a:t>
                      </a:r>
                    </a:p>
                    <a:p>
                      <a:endParaRPr lang="en-US" sz="2000" dirty="0"/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All categories of immigrants</a:t>
                      </a:r>
                    </a:p>
                    <a:p>
                      <a:endParaRPr lang="en-CA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Providers with lack of cultural competency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Disconnection and miscommunication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Gender role and kinship network</a:t>
                      </a:r>
                    </a:p>
                  </a:txBody>
                  <a:tcPr marL="82739" marR="82739" marT="41369" marB="41369"/>
                </a:tc>
                <a:extLst>
                  <a:ext uri="{0D108BD9-81ED-4DB2-BD59-A6C34878D82A}">
                    <a16:rowId xmlns:a16="http://schemas.microsoft.com/office/drawing/2014/main" val="1218637490"/>
                  </a:ext>
                </a:extLst>
              </a:tr>
              <a:tr h="1745936">
                <a:tc>
                  <a:txBody>
                    <a:bodyPr/>
                    <a:lstStyle/>
                    <a:p>
                      <a:r>
                        <a:rPr lang="en-US" sz="2000" dirty="0"/>
                        <a:t>Limitations from systemic barriers, stereotypes and racisms</a:t>
                      </a: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All categories of immigrants</a:t>
                      </a:r>
                    </a:p>
                    <a:p>
                      <a:endParaRPr lang="en-CA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739" marR="82739" marT="41369" marB="4136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“Second class citizen”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Stereotypical assumptions </a:t>
                      </a:r>
                      <a:r>
                        <a:rPr lang="en-US" sz="2000"/>
                        <a:t>and mistreatment</a:t>
                      </a:r>
                      <a:endParaRPr lang="en-US" sz="20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dirty="0"/>
                    </a:p>
                  </a:txBody>
                  <a:tcPr marL="82739" marR="82739" marT="41369" marB="41369"/>
                </a:tc>
                <a:extLst>
                  <a:ext uri="{0D108BD9-81ED-4DB2-BD59-A6C34878D82A}">
                    <a16:rowId xmlns:a16="http://schemas.microsoft.com/office/drawing/2014/main" val="118947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132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8EC0C1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rPr>
              <a:t>z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8EC0C1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1D68B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D12628-593B-BF4C-BAEF-4942C8155255}"/>
              </a:ext>
            </a:extLst>
          </p:cNvPr>
          <p:cNvSpPr txBox="1"/>
          <p:nvPr/>
        </p:nvSpPr>
        <p:spPr>
          <a:xfrm>
            <a:off x="2951544" y="2578138"/>
            <a:ext cx="8849931" cy="31339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Benefits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of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Patient engagement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1F2D2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Immigrant women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0DB5D0-0E24-1E44-8D49-3FA878925F0D}"/>
              </a:ext>
            </a:extLst>
          </p:cNvPr>
          <p:cNvSpPr txBox="1"/>
          <p:nvPr/>
        </p:nvSpPr>
        <p:spPr>
          <a:xfrm>
            <a:off x="2951544" y="11458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" name="Graphic 8" descr="Female Profile">
            <a:extLst>
              <a:ext uri="{FF2B5EF4-FFF2-40B4-BE49-F238E27FC236}">
                <a16:creationId xmlns:a16="http://schemas.microsoft.com/office/drawing/2014/main" id="{487003B8-1085-9A4E-937D-E3E89E964B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60469" y="225707"/>
            <a:ext cx="1954032" cy="1840374"/>
          </a:xfrm>
          <a:prstGeom prst="rect">
            <a:avLst/>
          </a:prstGeom>
        </p:spPr>
      </p:pic>
      <p:pic>
        <p:nvPicPr>
          <p:cNvPr id="13" name="Graphic 12" descr="Doctor">
            <a:extLst>
              <a:ext uri="{FF2B5EF4-FFF2-40B4-BE49-F238E27FC236}">
                <a16:creationId xmlns:a16="http://schemas.microsoft.com/office/drawing/2014/main" id="{EF6B955B-94EB-5346-B1FA-08A0367C94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42663" y="0"/>
            <a:ext cx="1581449" cy="206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35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8406405" y="0"/>
            <a:ext cx="3785595" cy="637595"/>
            <a:chOff x="0" y="0"/>
            <a:chExt cx="3016152" cy="508000"/>
          </a:xfrm>
        </p:grpSpPr>
        <p:sp>
          <p:nvSpPr>
            <p:cNvPr id="5" name="Freeform 5"/>
            <p:cNvSpPr/>
            <p:nvPr/>
          </p:nvSpPr>
          <p:spPr>
            <a:xfrm>
              <a:off x="0" y="215900"/>
              <a:ext cx="3016152" cy="76200"/>
            </a:xfrm>
            <a:custGeom>
              <a:avLst/>
              <a:gdLst/>
              <a:ahLst/>
              <a:cxnLst/>
              <a:rect l="l" t="t" r="r" b="b"/>
              <a:pathLst>
                <a:path w="3016152" h="76200">
                  <a:moveTo>
                    <a:pt x="0" y="0"/>
                  </a:moveTo>
                  <a:lnTo>
                    <a:pt x="3016152" y="0"/>
                  </a:lnTo>
                  <a:lnTo>
                    <a:pt x="301615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6" name="Group 6"/>
          <p:cNvGrpSpPr/>
          <p:nvPr/>
        </p:nvGrpSpPr>
        <p:grpSpPr>
          <a:xfrm rot="5400000">
            <a:off x="10880771" y="533779"/>
            <a:ext cx="1705154" cy="637595"/>
            <a:chOff x="0" y="0"/>
            <a:chExt cx="1358572" cy="508000"/>
          </a:xfrm>
        </p:grpSpPr>
        <p:sp>
          <p:nvSpPr>
            <p:cNvPr id="7" name="Freeform 7"/>
            <p:cNvSpPr/>
            <p:nvPr/>
          </p:nvSpPr>
          <p:spPr>
            <a:xfrm>
              <a:off x="0" y="215900"/>
              <a:ext cx="1358572" cy="76200"/>
            </a:xfrm>
            <a:custGeom>
              <a:avLst/>
              <a:gdLst/>
              <a:ahLst/>
              <a:cxnLst/>
              <a:rect l="l" t="t" r="r" b="b"/>
              <a:pathLst>
                <a:path w="1358572" h="76200">
                  <a:moveTo>
                    <a:pt x="0" y="0"/>
                  </a:moveTo>
                  <a:lnTo>
                    <a:pt x="1358572" y="0"/>
                  </a:lnTo>
                  <a:lnTo>
                    <a:pt x="13585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8" name="Group 8"/>
          <p:cNvGrpSpPr/>
          <p:nvPr/>
        </p:nvGrpSpPr>
        <p:grpSpPr>
          <a:xfrm rot="-10800000">
            <a:off x="0" y="6220405"/>
            <a:ext cx="4932898" cy="637595"/>
            <a:chOff x="0" y="0"/>
            <a:chExt cx="3930259" cy="508000"/>
          </a:xfrm>
        </p:grpSpPr>
        <p:sp>
          <p:nvSpPr>
            <p:cNvPr id="9" name="Freeform 9"/>
            <p:cNvSpPr/>
            <p:nvPr/>
          </p:nvSpPr>
          <p:spPr>
            <a:xfrm>
              <a:off x="0" y="215900"/>
              <a:ext cx="3930259" cy="76200"/>
            </a:xfrm>
            <a:custGeom>
              <a:avLst/>
              <a:gdLst/>
              <a:ahLst/>
              <a:cxnLst/>
              <a:rect l="l" t="t" r="r" b="b"/>
              <a:pathLst>
                <a:path w="3930259" h="76200">
                  <a:moveTo>
                    <a:pt x="0" y="0"/>
                  </a:moveTo>
                  <a:lnTo>
                    <a:pt x="3930259" y="0"/>
                  </a:lnTo>
                  <a:lnTo>
                    <a:pt x="3930259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0" name="Group 10"/>
          <p:cNvGrpSpPr/>
          <p:nvPr/>
        </p:nvGrpSpPr>
        <p:grpSpPr>
          <a:xfrm rot="-5400000">
            <a:off x="-393924" y="5686625"/>
            <a:ext cx="1705154" cy="637595"/>
            <a:chOff x="0" y="0"/>
            <a:chExt cx="1358572" cy="508000"/>
          </a:xfrm>
        </p:grpSpPr>
        <p:sp>
          <p:nvSpPr>
            <p:cNvPr id="11" name="Freeform 11"/>
            <p:cNvSpPr/>
            <p:nvPr/>
          </p:nvSpPr>
          <p:spPr>
            <a:xfrm>
              <a:off x="0" y="215900"/>
              <a:ext cx="1358572" cy="76200"/>
            </a:xfrm>
            <a:custGeom>
              <a:avLst/>
              <a:gdLst/>
              <a:ahLst/>
              <a:cxnLst/>
              <a:rect l="l" t="t" r="r" b="b"/>
              <a:pathLst>
                <a:path w="1358572" h="76200">
                  <a:moveTo>
                    <a:pt x="0" y="0"/>
                  </a:moveTo>
                  <a:lnTo>
                    <a:pt x="1358572" y="0"/>
                  </a:lnTo>
                  <a:lnTo>
                    <a:pt x="13585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FEE6"/>
            </a:solidFill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D505587-9EEB-2345-804C-244F4869F5D5}"/>
              </a:ext>
            </a:extLst>
          </p:cNvPr>
          <p:cNvSpPr/>
          <p:nvPr/>
        </p:nvSpPr>
        <p:spPr>
          <a:xfrm>
            <a:off x="1034560" y="600552"/>
            <a:ext cx="100349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000" b="1" dirty="0"/>
              <a:t>“Care, Share, Aware”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77F6E2-02BD-E2F5-E4B5-A38FD8DD7D35}"/>
              </a:ext>
            </a:extLst>
          </p:cNvPr>
          <p:cNvSpPr txBox="1"/>
          <p:nvPr/>
        </p:nvSpPr>
        <p:spPr>
          <a:xfrm>
            <a:off x="1122487" y="1705154"/>
            <a:ext cx="9689123" cy="4637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CA" sz="2500" dirty="0">
                <a:ea typeface="Times New Roman" panose="02020603050405020304" pitchFamily="18" charset="0"/>
              </a:rPr>
              <a:t>P</a:t>
            </a:r>
            <a:r>
              <a:rPr lang="en-CA" sz="2500" dirty="0">
                <a:effectLst/>
                <a:ea typeface="Times New Roman" panose="02020603050405020304" pitchFamily="18" charset="0"/>
              </a:rPr>
              <a:t>aradigmatic shift from determining </a:t>
            </a:r>
            <a:r>
              <a:rPr lang="en-CA" sz="2500" i="1" dirty="0">
                <a:effectLst/>
                <a:ea typeface="Times New Roman" panose="02020603050405020304" pitchFamily="18" charset="0"/>
              </a:rPr>
              <a:t>"what is the matter?" </a:t>
            </a:r>
            <a:r>
              <a:rPr lang="en-CA" sz="2500" dirty="0">
                <a:ea typeface="Times New Roman" panose="02020603050405020304" pitchFamily="18" charset="0"/>
              </a:rPr>
              <a:t>to</a:t>
            </a:r>
            <a:r>
              <a:rPr lang="en-CA" sz="2500" dirty="0">
                <a:effectLst/>
                <a:ea typeface="Times New Roman" panose="02020603050405020304" pitchFamily="18" charset="0"/>
              </a:rPr>
              <a:t> discovering </a:t>
            </a:r>
            <a:r>
              <a:rPr lang="en-CA" sz="2500" i="1" dirty="0">
                <a:effectLst/>
                <a:ea typeface="Times New Roman" panose="02020603050405020304" pitchFamily="18" charset="0"/>
              </a:rPr>
              <a:t>"what matters to you?" </a:t>
            </a:r>
          </a:p>
          <a:p>
            <a:pPr>
              <a:lnSpc>
                <a:spcPct val="150000"/>
              </a:lnSpc>
            </a:pPr>
            <a:endParaRPr lang="en-CA" sz="2500" i="1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/>
              <a:t>Accountability for health-improving </a:t>
            </a:r>
            <a:r>
              <a:rPr lang="en-US" sz="2500" dirty="0" err="1"/>
              <a:t>behaviours</a:t>
            </a:r>
            <a:r>
              <a:rPr lang="en-US" sz="2500" dirty="0"/>
              <a:t> that correlate with better outcomes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endParaRPr lang="en-US" sz="2500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/>
              <a:t>Peer support, e.g., Immigrant Women’s Peer Support Program (IWPSP) </a:t>
            </a:r>
          </a:p>
        </p:txBody>
      </p:sp>
    </p:spTree>
    <p:extLst>
      <p:ext uri="{BB962C8B-B14F-4D97-AF65-F5344CB8AC3E}">
        <p14:creationId xmlns:p14="http://schemas.microsoft.com/office/powerpoint/2010/main" val="247633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B967AE-923D-2849-BF6E-3307172257E4}"/>
              </a:ext>
            </a:extLst>
          </p:cNvPr>
          <p:cNvSpPr txBox="1"/>
          <p:nvPr/>
        </p:nvSpPr>
        <p:spPr>
          <a:xfrm>
            <a:off x="558039" y="1771591"/>
            <a:ext cx="10378001" cy="10450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 dirty="0">
                <a:latin typeface="+mj-lt"/>
                <a:ea typeface="+mj-ea"/>
                <a:cs typeface="+mj-cs"/>
              </a:rPr>
              <a:t>“Nothing about me without me”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A66339-CCC2-4048-859D-3B1FE6355E04}"/>
              </a:ext>
            </a:extLst>
          </p:cNvPr>
          <p:cNvSpPr txBox="1"/>
          <p:nvPr/>
        </p:nvSpPr>
        <p:spPr>
          <a:xfrm>
            <a:off x="5543550" y="2816643"/>
            <a:ext cx="48025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- Valerie Billingham, 1998</a:t>
            </a:r>
          </a:p>
        </p:txBody>
      </p:sp>
    </p:spTree>
    <p:extLst>
      <p:ext uri="{BB962C8B-B14F-4D97-AF65-F5344CB8AC3E}">
        <p14:creationId xmlns:p14="http://schemas.microsoft.com/office/powerpoint/2010/main" val="562847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  <a:solidFill>
            <a:srgbClr val="405A4A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A93347-A380-9D41-89B6-13E7C483B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700" y="643467"/>
            <a:ext cx="7848600" cy="32554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E271AB4-F27F-9749-AD4D-8F78E008E965}"/>
              </a:ext>
            </a:extLst>
          </p:cNvPr>
          <p:cNvSpPr txBox="1"/>
          <p:nvPr/>
        </p:nvSpPr>
        <p:spPr>
          <a:xfrm>
            <a:off x="8432800" y="3898900"/>
            <a:ext cx="193040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Source: </a:t>
            </a:r>
            <a:r>
              <a:rPr lang="en-US" sz="1500" dirty="0"/>
              <a:t>DU Beat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143C88-C0E6-E94F-01AE-18AEF74D1B24}"/>
              </a:ext>
            </a:extLst>
          </p:cNvPr>
          <p:cNvSpPr txBox="1"/>
          <p:nvPr/>
        </p:nvSpPr>
        <p:spPr>
          <a:xfrm>
            <a:off x="3893866" y="4908719"/>
            <a:ext cx="5008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b="0" i="0" u="sng" strike="noStrike" dirty="0" err="1">
                <a:effectLst/>
                <a:latin typeface="+mj-lt"/>
                <a:hlinkClick r:id="rId4" tooltip="mailto:farzana.ali@usask.c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farzana.ali@usask</a:t>
            </a:r>
            <a:r>
              <a:rPr lang="en-CA" sz="3000" u="sng" dirty="0" err="1">
                <a:latin typeface="+mj-lt"/>
              </a:rPr>
              <a:t>.ca</a:t>
            </a:r>
            <a:endParaRPr lang="en-CA" sz="3000" u="sng" dirty="0">
              <a:latin typeface="+mj-lt"/>
            </a:endParaRPr>
          </a:p>
          <a:p>
            <a:endParaRPr lang="en-CA" sz="3000" u="sng" dirty="0">
              <a:latin typeface="+mj-lt"/>
            </a:endParaRPr>
          </a:p>
          <a:p>
            <a:r>
              <a:rPr lang="en-CA" sz="3000" b="0" i="0" u="sng" dirty="0">
                <a:effectLst/>
                <a:latin typeface="+mj-lt"/>
                <a:hlinkClick r:id="rId5" tooltip="mailto:fali@ccsa.c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fali@ccsa.ca</a:t>
            </a:r>
            <a:endParaRPr lang="en-US" sz="3000" u="sng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1C2D9D-7335-A6D0-B0C9-9751E96F42FF}"/>
              </a:ext>
            </a:extLst>
          </p:cNvPr>
          <p:cNvSpPr txBox="1"/>
          <p:nvPr/>
        </p:nvSpPr>
        <p:spPr>
          <a:xfrm>
            <a:off x="2501900" y="4915238"/>
            <a:ext cx="12522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Email:</a:t>
            </a:r>
          </a:p>
        </p:txBody>
      </p:sp>
    </p:spTree>
    <p:extLst>
      <p:ext uri="{BB962C8B-B14F-4D97-AF65-F5344CB8AC3E}">
        <p14:creationId xmlns:p14="http://schemas.microsoft.com/office/powerpoint/2010/main" val="2776083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28A746-5C7B-5E45-A3AA-CC14DACC08EE}"/>
              </a:ext>
            </a:extLst>
          </p:cNvPr>
          <p:cNvSpPr/>
          <p:nvPr/>
        </p:nvSpPr>
        <p:spPr>
          <a:xfrm>
            <a:off x="1110379" y="1043204"/>
            <a:ext cx="10286036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n-US" sz="1300" dirty="0"/>
          </a:p>
          <a:p>
            <a:pPr marL="342900" indent="-342900">
              <a:buAutoNum type="arabicPeriod"/>
            </a:pPr>
            <a:r>
              <a:rPr lang="en-CA" sz="1300" dirty="0"/>
              <a:t>Patient Engagement Action Team. 2017. </a:t>
            </a:r>
            <a:r>
              <a:rPr lang="en-CA" sz="1300" i="1" dirty="0"/>
              <a:t>Engaging Patients in Patient Safety – a Canadian Guide</a:t>
            </a:r>
            <a:r>
              <a:rPr lang="en-CA" sz="1300" dirty="0"/>
              <a:t>. Canadian Patient Safety Institute. Last modified February 2018. Available at: </a:t>
            </a:r>
            <a:r>
              <a:rPr lang="en-CA" sz="1300" dirty="0">
                <a:hlinkClick r:id="rId2"/>
              </a:rPr>
              <a:t>www.patientsafetyinstitute.ca/engagingpatients</a:t>
            </a:r>
            <a:endParaRPr lang="en-CA" sz="1300" dirty="0"/>
          </a:p>
          <a:p>
            <a:pPr marL="342900" indent="-342900">
              <a:buAutoNum type="arabicPeriod"/>
            </a:pPr>
            <a:endParaRPr lang="en-CA" sz="1300" dirty="0"/>
          </a:p>
          <a:p>
            <a:pPr marL="342900" indent="-342900">
              <a:buAutoNum type="arabicPeriod"/>
            </a:pPr>
            <a:r>
              <a:rPr lang="en-US" sz="1300" dirty="0"/>
              <a:t>Nelson G, </a:t>
            </a:r>
            <a:r>
              <a:rPr lang="en-US" sz="1300" dirty="0" err="1"/>
              <a:t>Ochocka</a:t>
            </a:r>
            <a:r>
              <a:rPr lang="en-US" sz="1300" dirty="0"/>
              <a:t> J, Griffin K, Lord J. “Nothing about me, without me”: Participatory action research with self-help/mutual aid organizations for psychiatric consumer/survivors. American journal of community psychology. 1998 Dec 1;26(6):881-912.</a:t>
            </a:r>
          </a:p>
          <a:p>
            <a:pPr marL="342900" indent="-342900">
              <a:buFontTx/>
              <a:buAutoNum type="arabicPeriod"/>
            </a:pPr>
            <a:endParaRPr lang="en-US" sz="1300" dirty="0"/>
          </a:p>
          <a:p>
            <a:pPr marL="342900" indent="-342900">
              <a:buFontTx/>
              <a:buAutoNum type="arabicPeriod"/>
            </a:pPr>
            <a:r>
              <a:rPr lang="en-US" sz="1300" dirty="0" err="1"/>
              <a:t>Dahlborg</a:t>
            </a:r>
            <a:r>
              <a:rPr lang="en-US" sz="1300" dirty="0"/>
              <a:t> T. Systems level improvements begins with individual relationships [Internet]. [cited 26 September 2019]. Available from: </a:t>
            </a:r>
            <a:r>
              <a:rPr lang="en-US" sz="1300" dirty="0">
                <a:hlinkClick r:id="rId3"/>
              </a:rPr>
              <a:t>https://tdahlborg.wordpress.com/2015/08/20/systems-level-improvements-begins-with-individual-relationships</a:t>
            </a:r>
            <a:endParaRPr lang="en-US" sz="1300" dirty="0"/>
          </a:p>
          <a:p>
            <a:pPr marL="342900" indent="-342900">
              <a:buFontTx/>
              <a:buAutoNum type="arabicPeriod"/>
            </a:pPr>
            <a:endParaRPr lang="en-US" sz="1300" dirty="0"/>
          </a:p>
          <a:p>
            <a:pPr marL="342900" indent="-342900">
              <a:buFontTx/>
              <a:buAutoNum type="arabicPeriod"/>
            </a:pPr>
            <a:r>
              <a:rPr lang="en-US" sz="1300" dirty="0"/>
              <a:t>Gallivan J, Kovacs Burns K, Bellows M, </a:t>
            </a:r>
            <a:r>
              <a:rPr lang="en-US" sz="1300" dirty="0" err="1"/>
              <a:t>Eigenseher</a:t>
            </a:r>
            <a:r>
              <a:rPr lang="en-US" sz="1300" dirty="0"/>
              <a:t> C. The many faces of patient engagement. J </a:t>
            </a:r>
            <a:r>
              <a:rPr lang="en-US" sz="1300" dirty="0" err="1"/>
              <a:t>Particip</a:t>
            </a:r>
            <a:r>
              <a:rPr lang="en-US" sz="1300" dirty="0"/>
              <a:t> Med. 2012 Dec;4:e32.</a:t>
            </a:r>
          </a:p>
          <a:p>
            <a:pPr marL="342900" indent="-342900">
              <a:buFontTx/>
              <a:buAutoNum type="arabicPeriod"/>
            </a:pPr>
            <a:endParaRPr lang="en-US" sz="1300" dirty="0"/>
          </a:p>
          <a:p>
            <a:pPr marL="342900" indent="-342900">
              <a:buFontTx/>
              <a:buAutoNum type="arabicPeriod"/>
            </a:pPr>
            <a:r>
              <a:rPr lang="en-US" sz="1300" dirty="0"/>
              <a:t>Carman KL, </a:t>
            </a:r>
            <a:r>
              <a:rPr lang="en-US" sz="1300" dirty="0" err="1"/>
              <a:t>Dardess</a:t>
            </a:r>
            <a:r>
              <a:rPr lang="en-US" sz="1300" dirty="0"/>
              <a:t> P, Maurer M, </a:t>
            </a:r>
            <a:r>
              <a:rPr lang="en-US" sz="1300" dirty="0" err="1"/>
              <a:t>Sofaer</a:t>
            </a:r>
            <a:r>
              <a:rPr lang="en-US" sz="1300" dirty="0"/>
              <a:t> S, Adams K, Bechtel C, Sweeney J. Patient and family engagement: a framework for understanding the elements and developing interventions and policies. Health Affairs. 2013 Feb 1;32(2):223-31.</a:t>
            </a:r>
          </a:p>
          <a:p>
            <a:pPr marL="342900" indent="-342900">
              <a:buFontTx/>
              <a:buAutoNum type="arabicPeriod"/>
            </a:pPr>
            <a:endParaRPr lang="en-US" sz="1300" dirty="0"/>
          </a:p>
          <a:p>
            <a:pPr marL="342900" indent="-342900">
              <a:buAutoNum type="arabicPeriod" startAt="9"/>
            </a:pPr>
            <a:r>
              <a:rPr lang="en-US" sz="1300" dirty="0"/>
              <a:t>Iap2canada.ca. (2014). IAP2 spectrum. [online] Available at: https://iap2canada.ca/Resources/Documents/0702-Foundations-Spectrum-MW-rev2%20(1).pdf [Accessed 2 Jul. 2019].</a:t>
            </a:r>
          </a:p>
          <a:p>
            <a:pPr marL="342900" indent="-342900">
              <a:buAutoNum type="arabicPeriod" startAt="9"/>
            </a:pPr>
            <a:endParaRPr lang="en-US" sz="1300" dirty="0"/>
          </a:p>
          <a:p>
            <a:pPr marL="342900" indent="-342900">
              <a:buFontTx/>
              <a:buAutoNum type="arabicPeriod" startAt="9"/>
            </a:pPr>
            <a:endParaRPr lang="en-CA" sz="1300" dirty="0"/>
          </a:p>
          <a:p>
            <a:pPr marL="342900" indent="-342900">
              <a:buFontTx/>
              <a:buAutoNum type="arabicPeriod" startAt="9"/>
            </a:pPr>
            <a:r>
              <a:rPr lang="en-CA" sz="1300" dirty="0"/>
              <a:t>SCPOR Patient-Oriented Research: Level of Engagement Tool [Internet]. Saskatchewan Centre for Patient-Oriented Research (SCPOR). [cited 26 September 2019]. Available from: https://www.scpor.ca/scpor-patientoriented-research-level-of-engagement-tool</a:t>
            </a:r>
          </a:p>
          <a:p>
            <a:pPr marL="342900" indent="-342900">
              <a:buFontTx/>
              <a:buAutoNum type="arabicPeriod" startAt="9"/>
            </a:pPr>
            <a:endParaRPr lang="en-CA" sz="1300" dirty="0"/>
          </a:p>
          <a:p>
            <a:pPr marL="342900" indent="-342900">
              <a:buFontTx/>
              <a:buAutoNum type="arabicPeriod" startAt="9"/>
            </a:pPr>
            <a:r>
              <a:rPr lang="en-CA" sz="1300" dirty="0" err="1"/>
              <a:t>Kuile</a:t>
            </a:r>
            <a:r>
              <a:rPr lang="en-CA" sz="1300" dirty="0"/>
              <a:t> S, Rousseau C, Munoz M, Nadeau L, Ouimet M. The universality of the Canadian health care system in question: Barriers to services for immigrants and refugees. International Journal of Migration, Health and Social Care. 2007 Jul 1;3(1):15-26.</a:t>
            </a:r>
          </a:p>
          <a:p>
            <a:pPr marL="342900" indent="-342900">
              <a:buFontTx/>
              <a:buAutoNum type="arabicPeriod" startAt="9"/>
            </a:pPr>
            <a:endParaRPr lang="en-CA" sz="1300" dirty="0"/>
          </a:p>
          <a:p>
            <a:pPr marL="342900" indent="-342900">
              <a:buFontTx/>
              <a:buAutoNum type="arabicPeriod" startAt="9"/>
            </a:pPr>
            <a:r>
              <a:rPr lang="en-CA" sz="1300" dirty="0"/>
              <a:t>Of Perusing Languages [Internet]. 2017 [cited 26 September 2019]. Available from: http://dubeat.com/2017/02/of-perusing-languages/</a:t>
            </a:r>
          </a:p>
          <a:p>
            <a:pPr marL="342900" indent="-342900">
              <a:buFontTx/>
              <a:buAutoNum type="arabicPeriod"/>
            </a:pPr>
            <a:endParaRPr lang="en-US" sz="1300" dirty="0"/>
          </a:p>
          <a:p>
            <a:pPr marL="342900" indent="-342900">
              <a:buFontTx/>
              <a:buAutoNum type="arabicPeriod"/>
            </a:pPr>
            <a:endParaRPr lang="en-US" sz="13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DB6F7A-5FBD-4E4A-AC4D-DC0B5B7D8146}"/>
              </a:ext>
            </a:extLst>
          </p:cNvPr>
          <p:cNvSpPr txBox="1"/>
          <p:nvPr/>
        </p:nvSpPr>
        <p:spPr>
          <a:xfrm>
            <a:off x="952982" y="115747"/>
            <a:ext cx="36856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11958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1AF5FBB-9FDC-4D75-9DD6-DAF01ED19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33BBBE6-F4CF-483E-BA74-B51421B4D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C790028-99AE-4AE4-8269-9913E2D50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936A2A-FE08-4EE0-A409-3EF3FA244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1F0989E-BFBB-43E4-927B-2C51C7AE2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CA2469-91AA-459B-A5DD-8FFC0F70E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7860FD2-CA19-4064-AA6F-68050C3D2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FA1FBE9E-6276-405D-91EA-DF19259B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9926316-50D2-44D1-9CCB-17497776A5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0733C82-4E8F-41E8-B416-90B911525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737633AB-EA51-4D35-84A1-18B87D8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8765255-E119-4862-8E31-CB7F8A7F4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761F753-0CEB-4435-8C0E-9B94D5A4F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26AAF16-9F23-9C4A-A5F6-30ACB1E2A102}"/>
              </a:ext>
            </a:extLst>
          </p:cNvPr>
          <p:cNvSpPr txBox="1">
            <a:spLocks/>
          </p:cNvSpPr>
          <p:nvPr/>
        </p:nvSpPr>
        <p:spPr>
          <a:xfrm>
            <a:off x="1007779" y="235177"/>
            <a:ext cx="4203364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000" b="1" dirty="0"/>
              <a:t>Overview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47F2F3-6527-D745-A209-47C99FDB12FA}"/>
              </a:ext>
            </a:extLst>
          </p:cNvPr>
          <p:cNvSpPr txBox="1"/>
          <p:nvPr/>
        </p:nvSpPr>
        <p:spPr>
          <a:xfrm>
            <a:off x="984901" y="1312406"/>
            <a:ext cx="6149215" cy="4805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</a:pPr>
            <a:endParaRPr lang="en-US" sz="1000" dirty="0"/>
          </a:p>
          <a:p>
            <a:pPr marL="285750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dirty="0"/>
              <a:t>Patient engagement</a:t>
            </a:r>
          </a:p>
          <a:p>
            <a:pPr marL="742950" lvl="1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dirty="0"/>
              <a:t>What?</a:t>
            </a:r>
          </a:p>
          <a:p>
            <a:pPr marL="742950" lvl="1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dirty="0"/>
              <a:t>Why?</a:t>
            </a:r>
          </a:p>
          <a:p>
            <a:pPr marL="742950" lvl="1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dirty="0"/>
              <a:t>How?</a:t>
            </a:r>
          </a:p>
          <a:p>
            <a:pPr lvl="1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</a:pPr>
            <a:endParaRPr lang="en-US" sz="1000" dirty="0"/>
          </a:p>
          <a:p>
            <a:pPr marL="285750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i="1" dirty="0"/>
              <a:t>Patient engagement </a:t>
            </a:r>
            <a:r>
              <a:rPr lang="en-US" sz="2000" dirty="0"/>
              <a:t>for Immigrant women</a:t>
            </a:r>
          </a:p>
          <a:p>
            <a:pPr marL="742950" lvl="1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dirty="0"/>
              <a:t>What?</a:t>
            </a:r>
          </a:p>
          <a:p>
            <a:pPr marL="742950" lvl="1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dirty="0"/>
              <a:t>Why?</a:t>
            </a:r>
          </a:p>
          <a:p>
            <a:pPr marL="742950" lvl="1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dirty="0"/>
              <a:t>How?</a:t>
            </a:r>
          </a:p>
          <a:p>
            <a:pPr marL="742950" lvl="1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endParaRPr lang="en-US" sz="2200" dirty="0"/>
          </a:p>
          <a:p>
            <a:pPr marL="285750" indent="-285750" defTabSz="91440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endParaRPr lang="en-US" sz="2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EFB79B0-E84B-40FB-BCD1-5D6A79A04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8260" y="0"/>
            <a:ext cx="407153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Magnifying glass">
            <a:extLst>
              <a:ext uri="{FF2B5EF4-FFF2-40B4-BE49-F238E27FC236}">
                <a16:creationId xmlns:a16="http://schemas.microsoft.com/office/drawing/2014/main" id="{AFD1E52A-781B-4C4D-BDAE-6F03BD76F9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39473" y="1721606"/>
            <a:ext cx="3409542" cy="3409542"/>
          </a:xfrm>
          <a:prstGeom prst="rect">
            <a:avLst/>
          </a:prstGeom>
          <a:ln w="12700">
            <a:noFill/>
          </a:ln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B5D944D5-5DCD-4FAF-B14E-15042C011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0648" y="235177"/>
            <a:ext cx="3570825" cy="6382191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9E70ED6-EC07-432E-ACC8-74BF49C2B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19216A-9B5F-F044-B659-C95AA84FF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118" y="451475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Research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3EA5C-B35B-A14F-87F9-9B48B37FA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118" y="2204516"/>
            <a:ext cx="10106839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			Farzana Ali		Anne Leis		</a:t>
            </a:r>
          </a:p>
          <a:p>
            <a:pPr marL="0" indent="0">
              <a:buNone/>
            </a:pPr>
            <a:r>
              <a:rPr lang="en-US" sz="2600" dirty="0" err="1"/>
              <a:t>Jebunnessa</a:t>
            </a:r>
            <a:r>
              <a:rPr lang="en-US" sz="2600" dirty="0"/>
              <a:t> </a:t>
            </a:r>
            <a:r>
              <a:rPr lang="en-US" sz="2600" dirty="0" err="1"/>
              <a:t>Chapola</a:t>
            </a:r>
            <a:r>
              <a:rPr lang="en-CA" sz="2600" dirty="0"/>
              <a:t>		</a:t>
            </a:r>
            <a:r>
              <a:rPr lang="en-US" sz="2600" dirty="0"/>
              <a:t>Ayla </a:t>
            </a:r>
            <a:r>
              <a:rPr lang="en-US" sz="2600" dirty="0" err="1"/>
              <a:t>Raazi</a:t>
            </a:r>
            <a:r>
              <a:rPr lang="en-CA" sz="2600" dirty="0"/>
              <a:t>		</a:t>
            </a:r>
            <a:r>
              <a:rPr lang="en-US" sz="2600" dirty="0" err="1"/>
              <a:t>Mahli</a:t>
            </a:r>
            <a:r>
              <a:rPr lang="en-US" sz="2600" dirty="0"/>
              <a:t> </a:t>
            </a:r>
            <a:r>
              <a:rPr lang="en-US" sz="2600" dirty="0" err="1"/>
              <a:t>Brindamour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	Tina </a:t>
            </a:r>
            <a:r>
              <a:rPr lang="en-US" sz="2600" dirty="0" err="1"/>
              <a:t>Abellera</a:t>
            </a:r>
            <a:r>
              <a:rPr lang="en-US" sz="2600" dirty="0"/>
              <a:t>		Sarah Tut</a:t>
            </a:r>
          </a:p>
          <a:p>
            <a:pPr marL="0" indent="0">
              <a:buNone/>
            </a:pPr>
            <a:r>
              <a:rPr lang="en-CA" sz="2600" dirty="0"/>
              <a:t> 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Graphic 14" descr="Group brainstorm">
            <a:extLst>
              <a:ext uri="{FF2B5EF4-FFF2-40B4-BE49-F238E27FC236}">
                <a16:creationId xmlns:a16="http://schemas.microsoft.com/office/drawing/2014/main" id="{E2453950-75A2-D040-BFC9-EE722CD42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79180" y="-130022"/>
            <a:ext cx="2544474" cy="244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58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28EFE003-9D09-41C6-96F7-08F412E93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C1CA64A-BFC0-4049-8FD1-6EB8DD837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8813CE82-4287-411D-B8F5-A58090D4B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5805B62-836B-4F13-A8A3-9A7A777F1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50C9C4-B7EA-40F9-8843-F4A4DE825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88478B5-006E-4BCA-A7DA-DF072F710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DB4D67F-8650-405B-AB50-BDCC56407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B076BC80-9BF3-48DD-B001-EE10A0EB2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F4CC6951-CBC8-4E47-927D-3FAE34AD3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66FA46E7-1FE0-4A50-809D-673BE853D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2AC976DB-7221-44A7-AF87-B16D9B400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B3EBFF9-42E6-4591-82DD-6DACEE64A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4459351-7A95-4BB1-AA68-9D974875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2928" y="0"/>
            <a:ext cx="733491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B98A7CE-2E8F-48D8-B8A8-9C579E94F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761" y="0"/>
            <a:ext cx="305543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Stethoscope">
            <a:extLst>
              <a:ext uri="{FF2B5EF4-FFF2-40B4-BE49-F238E27FC236}">
                <a16:creationId xmlns:a16="http://schemas.microsoft.com/office/drawing/2014/main" id="{686F7CA5-E188-7E4F-99E6-888EBB68B9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05382" y="316487"/>
            <a:ext cx="1856231" cy="1856231"/>
          </a:xfrm>
          <a:prstGeom prst="rect">
            <a:avLst/>
          </a:prstGeom>
          <a:ln w="12700">
            <a:noFill/>
          </a:ln>
        </p:spPr>
      </p:pic>
      <p:pic>
        <p:nvPicPr>
          <p:cNvPr id="8" name="Graphic 7" descr="Heart with pulse">
            <a:extLst>
              <a:ext uri="{FF2B5EF4-FFF2-40B4-BE49-F238E27FC236}">
                <a16:creationId xmlns:a16="http://schemas.microsoft.com/office/drawing/2014/main" id="{D5A6D970-8F7F-B34F-ADCB-B46D6F28079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05382" y="2496901"/>
            <a:ext cx="1856231" cy="1856231"/>
          </a:xfrm>
          <a:prstGeom prst="rect">
            <a:avLst/>
          </a:prstGeom>
          <a:ln w="12700"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477D053-2567-574F-A226-90244B681EF1}"/>
              </a:ext>
            </a:extLst>
          </p:cNvPr>
          <p:cNvSpPr/>
          <p:nvPr/>
        </p:nvSpPr>
        <p:spPr>
          <a:xfrm>
            <a:off x="5730804" y="3625768"/>
            <a:ext cx="5223390" cy="22685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6"/>
              </a:buClr>
              <a:buSzPct val="90000"/>
            </a:pPr>
            <a:r>
              <a:rPr lang="en-US" sz="6000" b="1" dirty="0">
                <a:latin typeface="+mj-lt"/>
                <a:ea typeface="+mj-ea"/>
                <a:cs typeface="+mj-cs"/>
              </a:rPr>
              <a:t>Patient Engagement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6A4AA4E-46BC-4C56-BB6F-989B054AA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00" y="233254"/>
            <a:ext cx="2574512" cy="202306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886EA70-DF89-452D-9EC3-61CD6BFADF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00" y="2402251"/>
            <a:ext cx="2574512" cy="202306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 descr="Medicine">
            <a:extLst>
              <a:ext uri="{FF2B5EF4-FFF2-40B4-BE49-F238E27FC236}">
                <a16:creationId xmlns:a16="http://schemas.microsoft.com/office/drawing/2014/main" id="{39F7E038-4EBB-8B49-9A78-D021A779B93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05382" y="4677315"/>
            <a:ext cx="1856231" cy="1856231"/>
          </a:xfrm>
          <a:prstGeom prst="rect">
            <a:avLst/>
          </a:prstGeom>
          <a:ln w="12700">
            <a:noFill/>
          </a:ln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31FBBE5D-BE30-48E5-91E6-858FC4D23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00" y="4596935"/>
            <a:ext cx="2574512" cy="202306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263F213-2055-4B1D-A6FB-0105F434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  <a:solidFill>
            <a:srgbClr val="414E2E"/>
          </a:solidFill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FCB544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AFDDAF-93EF-8741-8DEE-F2270D224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480060"/>
            <a:ext cx="10905066" cy="49618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196F55-F39C-9044-8F1C-DF4ADAF31BED}"/>
              </a:ext>
            </a:extLst>
          </p:cNvPr>
          <p:cNvSpPr txBox="1"/>
          <p:nvPr/>
        </p:nvSpPr>
        <p:spPr>
          <a:xfrm>
            <a:off x="6477914" y="5876481"/>
            <a:ext cx="5134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Source: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Dahlborg</a:t>
            </a:r>
            <a:r>
              <a:rPr lang="en-US" dirty="0">
                <a:solidFill>
                  <a:schemeClr val="bg1"/>
                </a:solidFill>
              </a:rPr>
              <a:t> Healthcare Leadership Group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4107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D12628-593B-BF4C-BAEF-4942C8155255}"/>
              </a:ext>
            </a:extLst>
          </p:cNvPr>
          <p:cNvSpPr txBox="1"/>
          <p:nvPr/>
        </p:nvSpPr>
        <p:spPr>
          <a:xfrm>
            <a:off x="1250066" y="2199190"/>
            <a:ext cx="935234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“An approach to involve patients, families, and/or patient partners in:  </a:t>
            </a:r>
          </a:p>
          <a:p>
            <a:endParaRPr lang="en-US" sz="25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dirty="0"/>
              <a:t>Their own healthcare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dirty="0"/>
              <a:t>The design, delivery, evaluation of health services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dirty="0"/>
              <a:t>A way that fits their circumstances.”</a:t>
            </a:r>
          </a:p>
          <a:p>
            <a:endParaRPr lang="en-US" sz="25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0DB5D0-0E24-1E44-8D49-3FA878925F0D}"/>
              </a:ext>
            </a:extLst>
          </p:cNvPr>
          <p:cNvSpPr txBox="1"/>
          <p:nvPr/>
        </p:nvSpPr>
        <p:spPr>
          <a:xfrm>
            <a:off x="2951544" y="11458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87AD86-6262-2641-8BFE-B1BCB93BB9E8}"/>
              </a:ext>
            </a:extLst>
          </p:cNvPr>
          <p:cNvSpPr txBox="1"/>
          <p:nvPr/>
        </p:nvSpPr>
        <p:spPr>
          <a:xfrm>
            <a:off x="3412845" y="5554142"/>
            <a:ext cx="80787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- Engaging Patients in Patient Safety: A Canadian Guide, 2018</a:t>
            </a:r>
          </a:p>
        </p:txBody>
      </p:sp>
    </p:spTree>
    <p:extLst>
      <p:ext uri="{BB962C8B-B14F-4D97-AF65-F5344CB8AC3E}">
        <p14:creationId xmlns:p14="http://schemas.microsoft.com/office/powerpoint/2010/main" val="237963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BDCB10B-CDD5-014E-85C2-BFA7A19C27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9448812"/>
              </p:ext>
            </p:extLst>
          </p:nvPr>
        </p:nvGraphicFramePr>
        <p:xfrm>
          <a:off x="3344334" y="73812"/>
          <a:ext cx="8795657" cy="1864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Notched Right Arrow 3">
            <a:extLst>
              <a:ext uri="{FF2B5EF4-FFF2-40B4-BE49-F238E27FC236}">
                <a16:creationId xmlns:a16="http://schemas.microsoft.com/office/drawing/2014/main" id="{DA2130F6-72B2-A747-AEB1-34B3A2D5F623}"/>
              </a:ext>
            </a:extLst>
          </p:cNvPr>
          <p:cNvSpPr/>
          <p:nvPr/>
        </p:nvSpPr>
        <p:spPr>
          <a:xfrm>
            <a:off x="4136744" y="176438"/>
            <a:ext cx="2699657" cy="225633"/>
          </a:xfrm>
          <a:prstGeom prst="notched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AB978C-E8ED-8243-9CEC-54F05F622DD1}"/>
              </a:ext>
            </a:extLst>
          </p:cNvPr>
          <p:cNvSpPr txBox="1"/>
          <p:nvPr/>
        </p:nvSpPr>
        <p:spPr>
          <a:xfrm>
            <a:off x="7281615" y="50062"/>
            <a:ext cx="434445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Continuum of patient engagement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DF59C18-2270-0D4B-8608-3188730D9D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43528"/>
              </p:ext>
            </p:extLst>
          </p:nvPr>
        </p:nvGraphicFramePr>
        <p:xfrm>
          <a:off x="0" y="541403"/>
          <a:ext cx="3396343" cy="4405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6F0E8C2-17D4-0748-8385-ED460BFCFB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1789438"/>
              </p:ext>
            </p:extLst>
          </p:nvPr>
        </p:nvGraphicFramePr>
        <p:xfrm>
          <a:off x="1140033" y="3879696"/>
          <a:ext cx="11017294" cy="177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5BD2A13-72FE-3645-8132-E923B7A6F3DD}"/>
              </a:ext>
            </a:extLst>
          </p:cNvPr>
          <p:cNvSpPr txBox="1"/>
          <p:nvPr/>
        </p:nvSpPr>
        <p:spPr>
          <a:xfrm>
            <a:off x="5097589" y="6340049"/>
            <a:ext cx="5041765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Factors influencing patient engagement</a:t>
            </a:r>
          </a:p>
        </p:txBody>
      </p:sp>
      <p:sp>
        <p:nvSpPr>
          <p:cNvPr id="10" name="Bent-Up Arrow 9">
            <a:extLst>
              <a:ext uri="{FF2B5EF4-FFF2-40B4-BE49-F238E27FC236}">
                <a16:creationId xmlns:a16="http://schemas.microsoft.com/office/drawing/2014/main" id="{C6B68733-A4D4-834E-B007-D2CBD81AB9C5}"/>
              </a:ext>
            </a:extLst>
          </p:cNvPr>
          <p:cNvSpPr/>
          <p:nvPr/>
        </p:nvSpPr>
        <p:spPr>
          <a:xfrm>
            <a:off x="10402270" y="5822475"/>
            <a:ext cx="1505159" cy="864338"/>
          </a:xfrm>
          <a:prstGeom prst="bentUpArrow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Bent Arrow 11">
            <a:extLst>
              <a:ext uri="{FF2B5EF4-FFF2-40B4-BE49-F238E27FC236}">
                <a16:creationId xmlns:a16="http://schemas.microsoft.com/office/drawing/2014/main" id="{D93DB9FD-3253-5B47-B918-F81CA9D70BF7}"/>
              </a:ext>
            </a:extLst>
          </p:cNvPr>
          <p:cNvSpPr/>
          <p:nvPr/>
        </p:nvSpPr>
        <p:spPr>
          <a:xfrm rot="16200000">
            <a:off x="1206367" y="5355769"/>
            <a:ext cx="996247" cy="1732519"/>
          </a:xfrm>
          <a:prstGeom prst="bentArrow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73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7" grpId="0">
        <p:bldAsOne/>
      </p:bldGraphic>
      <p:bldGraphic spid="8" grpId="0">
        <p:bldAsOne/>
      </p:bldGraphic>
      <p:bldP spid="9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D12628-593B-BF4C-BAEF-4942C8155255}"/>
              </a:ext>
            </a:extLst>
          </p:cNvPr>
          <p:cNvSpPr txBox="1"/>
          <p:nvPr/>
        </p:nvSpPr>
        <p:spPr>
          <a:xfrm>
            <a:off x="1250066" y="2199190"/>
            <a:ext cx="1023708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500" dirty="0"/>
              <a:t>Fig: Spectrum of patient and stakeholder engagement in research. Adapted from IAP2’s (International Association for Public Participation) Public Participation Spectrum and Carman et. al.’s Multidimensional Framework For Patient And Family Engagement.</a:t>
            </a:r>
          </a:p>
          <a:p>
            <a:endParaRPr lang="en-CA" sz="2500" dirty="0"/>
          </a:p>
          <a:p>
            <a:endParaRPr lang="en-CA" sz="2500" dirty="0"/>
          </a:p>
          <a:p>
            <a:endParaRPr lang="en-US" sz="25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0DB5D0-0E24-1E44-8D49-3FA878925F0D}"/>
              </a:ext>
            </a:extLst>
          </p:cNvPr>
          <p:cNvSpPr txBox="1"/>
          <p:nvPr/>
        </p:nvSpPr>
        <p:spPr>
          <a:xfrm>
            <a:off x="2951544" y="11458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22774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5277</TotalTime>
  <Words>1255</Words>
  <Application>Microsoft Office PowerPoint</Application>
  <PresentationFormat>Widescreen</PresentationFormat>
  <Paragraphs>265</Paragraphs>
  <Slides>25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MS Shell Dlg 2</vt:lpstr>
      <vt:lpstr>Open Sans</vt:lpstr>
      <vt:lpstr>Wingdings</vt:lpstr>
      <vt:lpstr>Wingdings 3</vt:lpstr>
      <vt:lpstr>Madison</vt:lpstr>
      <vt:lpstr> Patient Engagement: How it can help immigrant women navigate their healthcare in Canada. </vt:lpstr>
      <vt:lpstr>PowerPoint Presentation</vt:lpstr>
      <vt:lpstr>PowerPoint Presentation</vt:lpstr>
      <vt:lpstr>Research Team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Understanding of “patient engagement” from Immigrant women’s perspectives: A Community-Based Research study </dc:title>
  <dc:creator>Farzana Ali</dc:creator>
  <cp:lastModifiedBy>Ali, Farzana</cp:lastModifiedBy>
  <cp:revision>10</cp:revision>
  <dcterms:created xsi:type="dcterms:W3CDTF">2019-09-28T13:27:01Z</dcterms:created>
  <dcterms:modified xsi:type="dcterms:W3CDTF">2023-10-05T16:30:48Z</dcterms:modified>
</cp:coreProperties>
</file>