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6" r:id="rId2"/>
    <p:sldId id="258" r:id="rId3"/>
    <p:sldId id="259" r:id="rId4"/>
    <p:sldId id="262" r:id="rId5"/>
    <p:sldId id="266" r:id="rId6"/>
    <p:sldId id="267" r:id="rId7"/>
    <p:sldId id="260" r:id="rId8"/>
    <p:sldId id="261" r:id="rId9"/>
    <p:sldId id="268" r:id="rId10"/>
    <p:sldId id="269" r:id="rId11"/>
    <p:sldId id="265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/>
    <p:restoredTop sz="94718"/>
  </p:normalViewPr>
  <p:slideViewPr>
    <p:cSldViewPr snapToGrid="0">
      <p:cViewPr varScale="1">
        <p:scale>
          <a:sx n="117" d="100"/>
          <a:sy n="117" d="100"/>
        </p:scale>
        <p:origin x="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5F3F4-9A63-4E2F-A621-581836A3A032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067EF8-F513-4E41-9D67-30DBDFA45FE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2000" dirty="0"/>
            <a:t>Learnings from the response to a 2020 COVID-19 outbreak at a Southern Alberta meat packing facility highlighted the </a:t>
          </a:r>
          <a:r>
            <a:rPr lang="en-CA" sz="2000" b="1" dirty="0"/>
            <a:t>need for ongoing culturally responsive models of health care </a:t>
          </a:r>
          <a:r>
            <a:rPr lang="en-CA" sz="2000" dirty="0"/>
            <a:t>for newcomers and refugees, and informed subsequent models of vaccination.</a:t>
          </a:r>
          <a:endParaRPr lang="en-US" sz="2000" dirty="0"/>
        </a:p>
      </dgm:t>
    </dgm:pt>
    <dgm:pt modelId="{1EA0B869-FE94-4B23-812F-59C77358B616}" type="parTrans" cxnId="{1C707AA3-2E6C-4A52-A341-F1E59B9D3542}">
      <dgm:prSet/>
      <dgm:spPr/>
      <dgm:t>
        <a:bodyPr/>
        <a:lstStyle/>
        <a:p>
          <a:endParaRPr lang="en-US"/>
        </a:p>
      </dgm:t>
    </dgm:pt>
    <dgm:pt modelId="{6D845151-4085-41D3-B2E1-981B369B793D}" type="sibTrans" cxnId="{1C707AA3-2E6C-4A52-A341-F1E59B9D354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75DBDAE-8361-4ABF-AEFB-207A9E3BA8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2000" dirty="0"/>
            <a:t>This study took place in the </a:t>
          </a:r>
          <a:r>
            <a:rPr lang="en-CA" sz="2000" b="1" dirty="0"/>
            <a:t>context models of COVID-19 vaccination specific to newcomers, including refugees, </a:t>
          </a:r>
          <a:r>
            <a:rPr lang="en-CA" sz="2000" dirty="0"/>
            <a:t>to better understand system approaches COVID-19 vaccination for newcomers in Calgary and surrounding area.</a:t>
          </a:r>
          <a:endParaRPr lang="en-US" sz="2000" dirty="0"/>
        </a:p>
      </dgm:t>
    </dgm:pt>
    <dgm:pt modelId="{02429384-EDDE-47B0-95CB-788085F5E8B7}" type="parTrans" cxnId="{AAB6DBCE-168C-4560-AA94-91476238D73D}">
      <dgm:prSet/>
      <dgm:spPr/>
      <dgm:t>
        <a:bodyPr/>
        <a:lstStyle/>
        <a:p>
          <a:endParaRPr lang="en-US"/>
        </a:p>
      </dgm:t>
    </dgm:pt>
    <dgm:pt modelId="{342BBFC6-688D-4654-899D-91253E630F51}" type="sibTrans" cxnId="{AAB6DBCE-168C-4560-AA94-91476238D73D}">
      <dgm:prSet/>
      <dgm:spPr/>
      <dgm:t>
        <a:bodyPr/>
        <a:lstStyle/>
        <a:p>
          <a:endParaRPr lang="en-US"/>
        </a:p>
      </dgm:t>
    </dgm:pt>
    <dgm:pt modelId="{8CBCD77D-818F-46A3-BB45-AA457CD42E93}" type="pres">
      <dgm:prSet presAssocID="{F8C5F3F4-9A63-4E2F-A621-581836A3A032}" presName="root" presStyleCnt="0">
        <dgm:presLayoutVars>
          <dgm:dir/>
          <dgm:resizeHandles val="exact"/>
        </dgm:presLayoutVars>
      </dgm:prSet>
      <dgm:spPr/>
    </dgm:pt>
    <dgm:pt modelId="{4C00390B-D4F6-4F12-9D33-1E169305992C}" type="pres">
      <dgm:prSet presAssocID="{F8C5F3F4-9A63-4E2F-A621-581836A3A032}" presName="container" presStyleCnt="0">
        <dgm:presLayoutVars>
          <dgm:dir/>
          <dgm:resizeHandles val="exact"/>
        </dgm:presLayoutVars>
      </dgm:prSet>
      <dgm:spPr/>
    </dgm:pt>
    <dgm:pt modelId="{C3EA8A2B-69D8-4C68-B233-BC4E9DD5C429}" type="pres">
      <dgm:prSet presAssocID="{33067EF8-F513-4E41-9D67-30DBDFA45FEF}" presName="compNode" presStyleCnt="0"/>
      <dgm:spPr/>
    </dgm:pt>
    <dgm:pt modelId="{78C466A7-F7C7-4E3B-8475-6E60F1E977FD}" type="pres">
      <dgm:prSet presAssocID="{33067EF8-F513-4E41-9D67-30DBDFA45FEF}" presName="iconBgRect" presStyleLbl="bgShp" presStyleIdx="0" presStyleCnt="2"/>
      <dgm:spPr/>
    </dgm:pt>
    <dgm:pt modelId="{99358683-B8C4-40CA-817D-EBEBBF8E2A9E}" type="pres">
      <dgm:prSet presAssocID="{33067EF8-F513-4E41-9D67-30DBDFA45FE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04CADF4C-394C-410B-9956-386DEEC8E541}" type="pres">
      <dgm:prSet presAssocID="{33067EF8-F513-4E41-9D67-30DBDFA45FEF}" presName="spaceRect" presStyleCnt="0"/>
      <dgm:spPr/>
    </dgm:pt>
    <dgm:pt modelId="{E8118954-07D2-4D2F-9EAC-117C2F213897}" type="pres">
      <dgm:prSet presAssocID="{33067EF8-F513-4E41-9D67-30DBDFA45FEF}" presName="textRect" presStyleLbl="revTx" presStyleIdx="0" presStyleCnt="2">
        <dgm:presLayoutVars>
          <dgm:chMax val="1"/>
          <dgm:chPref val="1"/>
        </dgm:presLayoutVars>
      </dgm:prSet>
      <dgm:spPr/>
    </dgm:pt>
    <dgm:pt modelId="{0D86F839-1803-4650-AEA2-C2DD614F17BE}" type="pres">
      <dgm:prSet presAssocID="{6D845151-4085-41D3-B2E1-981B369B793D}" presName="sibTrans" presStyleLbl="sibTrans2D1" presStyleIdx="0" presStyleCnt="0"/>
      <dgm:spPr/>
    </dgm:pt>
    <dgm:pt modelId="{9B4DBB24-7B1F-4CCE-B2A9-DC2C84C9DBFA}" type="pres">
      <dgm:prSet presAssocID="{875DBDAE-8361-4ABF-AEFB-207A9E3BA8AA}" presName="compNode" presStyleCnt="0"/>
      <dgm:spPr/>
    </dgm:pt>
    <dgm:pt modelId="{835C9E6C-ABCB-45B8-8E65-8A03817DEB53}" type="pres">
      <dgm:prSet presAssocID="{875DBDAE-8361-4ABF-AEFB-207A9E3BA8AA}" presName="iconBgRect" presStyleLbl="bgShp" presStyleIdx="1" presStyleCnt="2"/>
      <dgm:spPr/>
    </dgm:pt>
    <dgm:pt modelId="{1B49D5E4-799C-4AD0-89BD-720DA927608E}" type="pres">
      <dgm:prSet presAssocID="{875DBDAE-8361-4ABF-AEFB-207A9E3BA8A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8E9AB119-DF9E-4A8D-A01C-BD8271E12B0A}" type="pres">
      <dgm:prSet presAssocID="{875DBDAE-8361-4ABF-AEFB-207A9E3BA8AA}" presName="spaceRect" presStyleCnt="0"/>
      <dgm:spPr/>
    </dgm:pt>
    <dgm:pt modelId="{EB895814-EE4B-47CB-A01F-801CD43746DD}" type="pres">
      <dgm:prSet presAssocID="{875DBDAE-8361-4ABF-AEFB-207A9E3BA8A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9241524-70E2-8C46-AB58-211D8966F398}" type="presOf" srcId="{6D845151-4085-41D3-B2E1-981B369B793D}" destId="{0D86F839-1803-4650-AEA2-C2DD614F17BE}" srcOrd="0" destOrd="0" presId="urn:microsoft.com/office/officeart/2018/2/layout/IconCircleList"/>
    <dgm:cxn modelId="{7C81D230-6FFC-F949-A57B-AC94AF2F5675}" type="presOf" srcId="{875DBDAE-8361-4ABF-AEFB-207A9E3BA8AA}" destId="{EB895814-EE4B-47CB-A01F-801CD43746DD}" srcOrd="0" destOrd="0" presId="urn:microsoft.com/office/officeart/2018/2/layout/IconCircleList"/>
    <dgm:cxn modelId="{1C707AA3-2E6C-4A52-A341-F1E59B9D3542}" srcId="{F8C5F3F4-9A63-4E2F-A621-581836A3A032}" destId="{33067EF8-F513-4E41-9D67-30DBDFA45FEF}" srcOrd="0" destOrd="0" parTransId="{1EA0B869-FE94-4B23-812F-59C77358B616}" sibTransId="{6D845151-4085-41D3-B2E1-981B369B793D}"/>
    <dgm:cxn modelId="{AAB6DBCE-168C-4560-AA94-91476238D73D}" srcId="{F8C5F3F4-9A63-4E2F-A621-581836A3A032}" destId="{875DBDAE-8361-4ABF-AEFB-207A9E3BA8AA}" srcOrd="1" destOrd="0" parTransId="{02429384-EDDE-47B0-95CB-788085F5E8B7}" sibTransId="{342BBFC6-688D-4654-899D-91253E630F51}"/>
    <dgm:cxn modelId="{B8880EDF-0D71-7E4F-A251-F89934BC7ACD}" type="presOf" srcId="{33067EF8-F513-4E41-9D67-30DBDFA45FEF}" destId="{E8118954-07D2-4D2F-9EAC-117C2F213897}" srcOrd="0" destOrd="0" presId="urn:microsoft.com/office/officeart/2018/2/layout/IconCircleList"/>
    <dgm:cxn modelId="{C6379AF6-1471-4D45-BA6B-107ED00F69F2}" type="presOf" srcId="{F8C5F3F4-9A63-4E2F-A621-581836A3A032}" destId="{8CBCD77D-818F-46A3-BB45-AA457CD42E93}" srcOrd="0" destOrd="0" presId="urn:microsoft.com/office/officeart/2018/2/layout/IconCircleList"/>
    <dgm:cxn modelId="{8A4E44EB-82EE-6F41-901F-1E6D98A0D884}" type="presParOf" srcId="{8CBCD77D-818F-46A3-BB45-AA457CD42E93}" destId="{4C00390B-D4F6-4F12-9D33-1E169305992C}" srcOrd="0" destOrd="0" presId="urn:microsoft.com/office/officeart/2018/2/layout/IconCircleList"/>
    <dgm:cxn modelId="{3D8F3EEF-CFCD-A649-A758-0A9F8DEF120E}" type="presParOf" srcId="{4C00390B-D4F6-4F12-9D33-1E169305992C}" destId="{C3EA8A2B-69D8-4C68-B233-BC4E9DD5C429}" srcOrd="0" destOrd="0" presId="urn:microsoft.com/office/officeart/2018/2/layout/IconCircleList"/>
    <dgm:cxn modelId="{FE5377B6-2124-0345-8277-57663246D810}" type="presParOf" srcId="{C3EA8A2B-69D8-4C68-B233-BC4E9DD5C429}" destId="{78C466A7-F7C7-4E3B-8475-6E60F1E977FD}" srcOrd="0" destOrd="0" presId="urn:microsoft.com/office/officeart/2018/2/layout/IconCircleList"/>
    <dgm:cxn modelId="{241534A3-8CA2-224D-8673-B5099021804C}" type="presParOf" srcId="{C3EA8A2B-69D8-4C68-B233-BC4E9DD5C429}" destId="{99358683-B8C4-40CA-817D-EBEBBF8E2A9E}" srcOrd="1" destOrd="0" presId="urn:microsoft.com/office/officeart/2018/2/layout/IconCircleList"/>
    <dgm:cxn modelId="{A55E9A02-5BDE-EC4C-AF19-F5AE2A421DB1}" type="presParOf" srcId="{C3EA8A2B-69D8-4C68-B233-BC4E9DD5C429}" destId="{04CADF4C-394C-410B-9956-386DEEC8E541}" srcOrd="2" destOrd="0" presId="urn:microsoft.com/office/officeart/2018/2/layout/IconCircleList"/>
    <dgm:cxn modelId="{EF25BE98-2B31-E043-A97B-E0E91CAF31D2}" type="presParOf" srcId="{C3EA8A2B-69D8-4C68-B233-BC4E9DD5C429}" destId="{E8118954-07D2-4D2F-9EAC-117C2F213897}" srcOrd="3" destOrd="0" presId="urn:microsoft.com/office/officeart/2018/2/layout/IconCircleList"/>
    <dgm:cxn modelId="{E0B46EE7-DB4D-304D-9B9A-1B20EB9F9613}" type="presParOf" srcId="{4C00390B-D4F6-4F12-9D33-1E169305992C}" destId="{0D86F839-1803-4650-AEA2-C2DD614F17BE}" srcOrd="1" destOrd="0" presId="urn:microsoft.com/office/officeart/2018/2/layout/IconCircleList"/>
    <dgm:cxn modelId="{7AF35A7C-00F6-E84D-9A89-2E4C00EBF11D}" type="presParOf" srcId="{4C00390B-D4F6-4F12-9D33-1E169305992C}" destId="{9B4DBB24-7B1F-4CCE-B2A9-DC2C84C9DBFA}" srcOrd="2" destOrd="0" presId="urn:microsoft.com/office/officeart/2018/2/layout/IconCircleList"/>
    <dgm:cxn modelId="{19820A79-9FC7-BD4B-9293-6FB0AD276338}" type="presParOf" srcId="{9B4DBB24-7B1F-4CCE-B2A9-DC2C84C9DBFA}" destId="{835C9E6C-ABCB-45B8-8E65-8A03817DEB53}" srcOrd="0" destOrd="0" presId="urn:microsoft.com/office/officeart/2018/2/layout/IconCircleList"/>
    <dgm:cxn modelId="{F996943E-346F-ED45-9971-9CE1842F9092}" type="presParOf" srcId="{9B4DBB24-7B1F-4CCE-B2A9-DC2C84C9DBFA}" destId="{1B49D5E4-799C-4AD0-89BD-720DA927608E}" srcOrd="1" destOrd="0" presId="urn:microsoft.com/office/officeart/2018/2/layout/IconCircleList"/>
    <dgm:cxn modelId="{FF75C70A-9B68-3C46-AC9C-6218118EB6F7}" type="presParOf" srcId="{9B4DBB24-7B1F-4CCE-B2A9-DC2C84C9DBFA}" destId="{8E9AB119-DF9E-4A8D-A01C-BD8271E12B0A}" srcOrd="2" destOrd="0" presId="urn:microsoft.com/office/officeart/2018/2/layout/IconCircleList"/>
    <dgm:cxn modelId="{11055AD7-E8E1-9345-8B71-CE96BB6A695E}" type="presParOf" srcId="{9B4DBB24-7B1F-4CCE-B2A9-DC2C84C9DBFA}" destId="{EB895814-EE4B-47CB-A01F-801CD43746D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6591F-36A9-4AC1-84DC-821F4D5506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C65E3D-986C-44CD-9D54-54A63FD2E391}">
      <dgm:prSet/>
      <dgm:spPr/>
      <dgm:t>
        <a:bodyPr/>
        <a:lstStyle/>
        <a:p>
          <a:r>
            <a:rPr lang="en-CA" b="1"/>
            <a:t>Scope: </a:t>
          </a:r>
          <a:r>
            <a:rPr lang="en-CA"/>
            <a:t>to explore refugee experiences in Calgary and surrounding area, across different COVID-19 vaccine delivery models in 2021-2022. </a:t>
          </a:r>
          <a:endParaRPr lang="en-US"/>
        </a:p>
      </dgm:t>
    </dgm:pt>
    <dgm:pt modelId="{C100B005-44D2-4D8F-8C4A-417F6A18211E}" type="parTrans" cxnId="{BFB0F4C4-077D-40A7-A514-0002AB9BB459}">
      <dgm:prSet/>
      <dgm:spPr/>
      <dgm:t>
        <a:bodyPr/>
        <a:lstStyle/>
        <a:p>
          <a:endParaRPr lang="en-US"/>
        </a:p>
      </dgm:t>
    </dgm:pt>
    <dgm:pt modelId="{8B1CD67D-1FFC-4BAF-A298-AAA408AED47A}" type="sibTrans" cxnId="{BFB0F4C4-077D-40A7-A514-0002AB9BB459}">
      <dgm:prSet/>
      <dgm:spPr/>
      <dgm:t>
        <a:bodyPr/>
        <a:lstStyle/>
        <a:p>
          <a:endParaRPr lang="en-US"/>
        </a:p>
      </dgm:t>
    </dgm:pt>
    <dgm:pt modelId="{D125334F-E2EC-477B-886E-1ED8D8B27BB1}">
      <dgm:prSet/>
      <dgm:spPr/>
      <dgm:t>
        <a:bodyPr/>
        <a:lstStyle/>
        <a:p>
          <a:r>
            <a:rPr lang="en-CA" b="1"/>
            <a:t>Purpose: </a:t>
          </a:r>
          <a:r>
            <a:rPr lang="en-CA"/>
            <a:t>to understand the barriers, strengths, and strategies of various models to support access to COVID-19 vaccination for refugees.</a:t>
          </a:r>
          <a:endParaRPr lang="en-US"/>
        </a:p>
      </dgm:t>
    </dgm:pt>
    <dgm:pt modelId="{E2493499-4C18-41CE-A29F-6FAF06167011}" type="parTrans" cxnId="{FBCF4AD5-1DDA-491E-9B1F-2147E08A5107}">
      <dgm:prSet/>
      <dgm:spPr/>
      <dgm:t>
        <a:bodyPr/>
        <a:lstStyle/>
        <a:p>
          <a:endParaRPr lang="en-US"/>
        </a:p>
      </dgm:t>
    </dgm:pt>
    <dgm:pt modelId="{C469D900-E982-4C36-BA81-3CE24E21CD3D}" type="sibTrans" cxnId="{FBCF4AD5-1DDA-491E-9B1F-2147E08A5107}">
      <dgm:prSet/>
      <dgm:spPr/>
      <dgm:t>
        <a:bodyPr/>
        <a:lstStyle/>
        <a:p>
          <a:endParaRPr lang="en-US"/>
        </a:p>
      </dgm:t>
    </dgm:pt>
    <dgm:pt modelId="{E78F0ADF-AEFB-FB4E-803F-8863F8031776}" type="pres">
      <dgm:prSet presAssocID="{7466591F-36A9-4AC1-84DC-821F4D5506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6CDC66-4888-5444-B2EB-154C2A8D033E}" type="pres">
      <dgm:prSet presAssocID="{5FC65E3D-986C-44CD-9D54-54A63FD2E391}" presName="hierRoot1" presStyleCnt="0"/>
      <dgm:spPr/>
    </dgm:pt>
    <dgm:pt modelId="{1AEBE775-2F97-9D47-8ED6-C8EE2B57BBAA}" type="pres">
      <dgm:prSet presAssocID="{5FC65E3D-986C-44CD-9D54-54A63FD2E391}" presName="composite" presStyleCnt="0"/>
      <dgm:spPr/>
    </dgm:pt>
    <dgm:pt modelId="{4644E721-C3DC-3F47-9A77-32D2DC7C3FB6}" type="pres">
      <dgm:prSet presAssocID="{5FC65E3D-986C-44CD-9D54-54A63FD2E391}" presName="background" presStyleLbl="node0" presStyleIdx="0" presStyleCnt="2"/>
      <dgm:spPr/>
    </dgm:pt>
    <dgm:pt modelId="{89973638-1DD4-1A4B-BD7B-6EB2DDA89919}" type="pres">
      <dgm:prSet presAssocID="{5FC65E3D-986C-44CD-9D54-54A63FD2E391}" presName="text" presStyleLbl="fgAcc0" presStyleIdx="0" presStyleCnt="2">
        <dgm:presLayoutVars>
          <dgm:chPref val="3"/>
        </dgm:presLayoutVars>
      </dgm:prSet>
      <dgm:spPr/>
    </dgm:pt>
    <dgm:pt modelId="{7DDCAB27-4065-C04C-9948-F6E739CBD4AC}" type="pres">
      <dgm:prSet presAssocID="{5FC65E3D-986C-44CD-9D54-54A63FD2E391}" presName="hierChild2" presStyleCnt="0"/>
      <dgm:spPr/>
    </dgm:pt>
    <dgm:pt modelId="{21B80074-9F20-3F4A-B1AF-1F9755540DD0}" type="pres">
      <dgm:prSet presAssocID="{D125334F-E2EC-477B-886E-1ED8D8B27BB1}" presName="hierRoot1" presStyleCnt="0"/>
      <dgm:spPr/>
    </dgm:pt>
    <dgm:pt modelId="{F4597442-F7B9-9742-BCC8-9D496CE311AB}" type="pres">
      <dgm:prSet presAssocID="{D125334F-E2EC-477B-886E-1ED8D8B27BB1}" presName="composite" presStyleCnt="0"/>
      <dgm:spPr/>
    </dgm:pt>
    <dgm:pt modelId="{C4DB3805-ECF7-5A48-A476-09A8C5137263}" type="pres">
      <dgm:prSet presAssocID="{D125334F-E2EC-477B-886E-1ED8D8B27BB1}" presName="background" presStyleLbl="node0" presStyleIdx="1" presStyleCnt="2"/>
      <dgm:spPr/>
    </dgm:pt>
    <dgm:pt modelId="{FBC1595B-B90F-3B4C-AB53-E160D068F56F}" type="pres">
      <dgm:prSet presAssocID="{D125334F-E2EC-477B-886E-1ED8D8B27BB1}" presName="text" presStyleLbl="fgAcc0" presStyleIdx="1" presStyleCnt="2">
        <dgm:presLayoutVars>
          <dgm:chPref val="3"/>
        </dgm:presLayoutVars>
      </dgm:prSet>
      <dgm:spPr/>
    </dgm:pt>
    <dgm:pt modelId="{D3351ECA-9394-E741-A858-931B58D9FCC9}" type="pres">
      <dgm:prSet presAssocID="{D125334F-E2EC-477B-886E-1ED8D8B27BB1}" presName="hierChild2" presStyleCnt="0"/>
      <dgm:spPr/>
    </dgm:pt>
  </dgm:ptLst>
  <dgm:cxnLst>
    <dgm:cxn modelId="{C00EA425-1265-F448-9AB4-ECCE0DF4728D}" type="presOf" srcId="{D125334F-E2EC-477B-886E-1ED8D8B27BB1}" destId="{FBC1595B-B90F-3B4C-AB53-E160D068F56F}" srcOrd="0" destOrd="0" presId="urn:microsoft.com/office/officeart/2005/8/layout/hierarchy1"/>
    <dgm:cxn modelId="{3883F7AE-3189-7B4E-A879-77F4E1895C5A}" type="presOf" srcId="{5FC65E3D-986C-44CD-9D54-54A63FD2E391}" destId="{89973638-1DD4-1A4B-BD7B-6EB2DDA89919}" srcOrd="0" destOrd="0" presId="urn:microsoft.com/office/officeart/2005/8/layout/hierarchy1"/>
    <dgm:cxn modelId="{BFB0F4C4-077D-40A7-A514-0002AB9BB459}" srcId="{7466591F-36A9-4AC1-84DC-821F4D550612}" destId="{5FC65E3D-986C-44CD-9D54-54A63FD2E391}" srcOrd="0" destOrd="0" parTransId="{C100B005-44D2-4D8F-8C4A-417F6A18211E}" sibTransId="{8B1CD67D-1FFC-4BAF-A298-AAA408AED47A}"/>
    <dgm:cxn modelId="{FBCF4AD5-1DDA-491E-9B1F-2147E08A5107}" srcId="{7466591F-36A9-4AC1-84DC-821F4D550612}" destId="{D125334F-E2EC-477B-886E-1ED8D8B27BB1}" srcOrd="1" destOrd="0" parTransId="{E2493499-4C18-41CE-A29F-6FAF06167011}" sibTransId="{C469D900-E982-4C36-BA81-3CE24E21CD3D}"/>
    <dgm:cxn modelId="{A6C147EA-C31E-E642-A568-08033C5967C8}" type="presOf" srcId="{7466591F-36A9-4AC1-84DC-821F4D550612}" destId="{E78F0ADF-AEFB-FB4E-803F-8863F8031776}" srcOrd="0" destOrd="0" presId="urn:microsoft.com/office/officeart/2005/8/layout/hierarchy1"/>
    <dgm:cxn modelId="{E4DEE218-D229-EE48-9C1F-CE63776353C8}" type="presParOf" srcId="{E78F0ADF-AEFB-FB4E-803F-8863F8031776}" destId="{956CDC66-4888-5444-B2EB-154C2A8D033E}" srcOrd="0" destOrd="0" presId="urn:microsoft.com/office/officeart/2005/8/layout/hierarchy1"/>
    <dgm:cxn modelId="{4200AA26-B10B-8F46-B6B4-DAFDB4963BD5}" type="presParOf" srcId="{956CDC66-4888-5444-B2EB-154C2A8D033E}" destId="{1AEBE775-2F97-9D47-8ED6-C8EE2B57BBAA}" srcOrd="0" destOrd="0" presId="urn:microsoft.com/office/officeart/2005/8/layout/hierarchy1"/>
    <dgm:cxn modelId="{205FECAE-0446-5445-96AD-0E13644A163F}" type="presParOf" srcId="{1AEBE775-2F97-9D47-8ED6-C8EE2B57BBAA}" destId="{4644E721-C3DC-3F47-9A77-32D2DC7C3FB6}" srcOrd="0" destOrd="0" presId="urn:microsoft.com/office/officeart/2005/8/layout/hierarchy1"/>
    <dgm:cxn modelId="{4D4CC4B3-665D-7846-BE69-344E4D2B237D}" type="presParOf" srcId="{1AEBE775-2F97-9D47-8ED6-C8EE2B57BBAA}" destId="{89973638-1DD4-1A4B-BD7B-6EB2DDA89919}" srcOrd="1" destOrd="0" presId="urn:microsoft.com/office/officeart/2005/8/layout/hierarchy1"/>
    <dgm:cxn modelId="{9553E3BE-6531-D744-A82D-7362D24082E7}" type="presParOf" srcId="{956CDC66-4888-5444-B2EB-154C2A8D033E}" destId="{7DDCAB27-4065-C04C-9948-F6E739CBD4AC}" srcOrd="1" destOrd="0" presId="urn:microsoft.com/office/officeart/2005/8/layout/hierarchy1"/>
    <dgm:cxn modelId="{75FE4AD8-4E67-1841-B176-D1CCC3B4072F}" type="presParOf" srcId="{E78F0ADF-AEFB-FB4E-803F-8863F8031776}" destId="{21B80074-9F20-3F4A-B1AF-1F9755540DD0}" srcOrd="1" destOrd="0" presId="urn:microsoft.com/office/officeart/2005/8/layout/hierarchy1"/>
    <dgm:cxn modelId="{C4F44567-598E-AE4C-A3EB-65E1A44A1076}" type="presParOf" srcId="{21B80074-9F20-3F4A-B1AF-1F9755540DD0}" destId="{F4597442-F7B9-9742-BCC8-9D496CE311AB}" srcOrd="0" destOrd="0" presId="urn:microsoft.com/office/officeart/2005/8/layout/hierarchy1"/>
    <dgm:cxn modelId="{AD716AB5-6AE3-F043-89B1-0D0B8EE65D15}" type="presParOf" srcId="{F4597442-F7B9-9742-BCC8-9D496CE311AB}" destId="{C4DB3805-ECF7-5A48-A476-09A8C5137263}" srcOrd="0" destOrd="0" presId="urn:microsoft.com/office/officeart/2005/8/layout/hierarchy1"/>
    <dgm:cxn modelId="{FF8EE0F9-DD24-D54E-9D5D-75EF4F71E1FD}" type="presParOf" srcId="{F4597442-F7B9-9742-BCC8-9D496CE311AB}" destId="{FBC1595B-B90F-3B4C-AB53-E160D068F56F}" srcOrd="1" destOrd="0" presId="urn:microsoft.com/office/officeart/2005/8/layout/hierarchy1"/>
    <dgm:cxn modelId="{612E8399-3758-724B-AA08-84C7BCB08189}" type="presParOf" srcId="{21B80074-9F20-3F4A-B1AF-1F9755540DD0}" destId="{D3351ECA-9394-E741-A858-931B58D9FC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DBA56F-92F0-4085-8225-BD39903B817D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9214E2-134F-43D8-8DEC-D9AF13C257BB}">
      <dgm:prSet custT="1"/>
      <dgm:spPr/>
      <dgm:t>
        <a:bodyPr/>
        <a:lstStyle/>
        <a:p>
          <a:r>
            <a:rPr lang="en-CA" sz="1800" b="1" dirty="0"/>
            <a:t>Setting:</a:t>
          </a:r>
          <a:r>
            <a:rPr lang="en-CA" sz="1800" dirty="0"/>
            <a:t> Calgary and surrounding area, Alberta, Canada</a:t>
          </a:r>
          <a:endParaRPr lang="en-US" sz="1800" dirty="0"/>
        </a:p>
      </dgm:t>
    </dgm:pt>
    <dgm:pt modelId="{267F7FCF-EC74-40E5-965E-0914AF5605F6}" type="parTrans" cxnId="{1F0FA8D5-BDE9-404C-AEEE-85950C48985C}">
      <dgm:prSet/>
      <dgm:spPr/>
      <dgm:t>
        <a:bodyPr/>
        <a:lstStyle/>
        <a:p>
          <a:endParaRPr lang="en-US"/>
        </a:p>
      </dgm:t>
    </dgm:pt>
    <dgm:pt modelId="{02C1836E-135B-412F-91B8-7B7221B98373}" type="sibTrans" cxnId="{1F0FA8D5-BDE9-404C-AEEE-85950C48985C}">
      <dgm:prSet/>
      <dgm:spPr/>
      <dgm:t>
        <a:bodyPr/>
        <a:lstStyle/>
        <a:p>
          <a:endParaRPr lang="en-US"/>
        </a:p>
      </dgm:t>
    </dgm:pt>
    <dgm:pt modelId="{0D231038-855D-45DC-8D31-B7F839B08295}">
      <dgm:prSet custT="1"/>
      <dgm:spPr/>
      <dgm:t>
        <a:bodyPr/>
        <a:lstStyle/>
        <a:p>
          <a:r>
            <a:rPr lang="en-CA" sz="1800" b="1" dirty="0"/>
            <a:t>Design: </a:t>
          </a:r>
          <a:r>
            <a:rPr lang="en-CA" sz="1800" dirty="0"/>
            <a:t>Primarily qualitative study.</a:t>
          </a:r>
          <a:endParaRPr lang="en-US" sz="1800" dirty="0"/>
        </a:p>
      </dgm:t>
    </dgm:pt>
    <dgm:pt modelId="{B3076EA8-699F-41C0-9DFA-4F8D046805B0}" type="parTrans" cxnId="{F6CABB24-417B-4856-930E-2E59BB252425}">
      <dgm:prSet/>
      <dgm:spPr/>
      <dgm:t>
        <a:bodyPr/>
        <a:lstStyle/>
        <a:p>
          <a:endParaRPr lang="en-US"/>
        </a:p>
      </dgm:t>
    </dgm:pt>
    <dgm:pt modelId="{4F0607F9-F662-412B-8DCA-430341DFA76A}" type="sibTrans" cxnId="{F6CABB24-417B-4856-930E-2E59BB252425}">
      <dgm:prSet/>
      <dgm:spPr/>
      <dgm:t>
        <a:bodyPr/>
        <a:lstStyle/>
        <a:p>
          <a:endParaRPr lang="en-US"/>
        </a:p>
      </dgm:t>
    </dgm:pt>
    <dgm:pt modelId="{935D9B02-CE55-4430-90D9-5792FCC3A13A}">
      <dgm:prSet custT="1"/>
      <dgm:spPr/>
      <dgm:t>
        <a:bodyPr/>
        <a:lstStyle/>
        <a:p>
          <a:r>
            <a:rPr lang="en-CA" sz="1800" dirty="0"/>
            <a:t>Secondary quantitative data from a vaccination model.</a:t>
          </a:r>
          <a:endParaRPr lang="en-US" sz="1800" dirty="0"/>
        </a:p>
      </dgm:t>
    </dgm:pt>
    <dgm:pt modelId="{B4F5E12C-F684-4034-93FB-788053DB52C4}" type="parTrans" cxnId="{B9941225-95DC-43E5-8DBC-829DA79D38FB}">
      <dgm:prSet/>
      <dgm:spPr/>
      <dgm:t>
        <a:bodyPr/>
        <a:lstStyle/>
        <a:p>
          <a:endParaRPr lang="en-US"/>
        </a:p>
      </dgm:t>
    </dgm:pt>
    <dgm:pt modelId="{0F237DD5-B8EC-4190-9E2D-B05C7BD2D408}" type="sibTrans" cxnId="{B9941225-95DC-43E5-8DBC-829DA79D38FB}">
      <dgm:prSet/>
      <dgm:spPr/>
      <dgm:t>
        <a:bodyPr/>
        <a:lstStyle/>
        <a:p>
          <a:endParaRPr lang="en-US"/>
        </a:p>
      </dgm:t>
    </dgm:pt>
    <dgm:pt modelId="{3282FB28-5DF0-4E34-81E3-414D42E2B8F1}">
      <dgm:prSet custT="1"/>
      <dgm:spPr/>
      <dgm:t>
        <a:bodyPr/>
        <a:lstStyle/>
        <a:p>
          <a:r>
            <a:rPr lang="en-CA" sz="1800" dirty="0"/>
            <a:t>Primary interview data with refugees, sponsors of refugees, and stakeholders involved in Calgary and area COVID-19 vaccination models.</a:t>
          </a:r>
          <a:endParaRPr lang="en-US" sz="1800" dirty="0"/>
        </a:p>
      </dgm:t>
    </dgm:pt>
    <dgm:pt modelId="{C78180AE-3E14-42C9-B6F1-F0A125BA9270}" type="parTrans" cxnId="{BB50BEF2-50C3-4BFF-BFF0-83F94D207892}">
      <dgm:prSet/>
      <dgm:spPr/>
      <dgm:t>
        <a:bodyPr/>
        <a:lstStyle/>
        <a:p>
          <a:endParaRPr lang="en-US"/>
        </a:p>
      </dgm:t>
    </dgm:pt>
    <dgm:pt modelId="{47E264DA-8562-4275-92F3-B765FFF09C33}" type="sibTrans" cxnId="{BB50BEF2-50C3-4BFF-BFF0-83F94D207892}">
      <dgm:prSet/>
      <dgm:spPr/>
      <dgm:t>
        <a:bodyPr/>
        <a:lstStyle/>
        <a:p>
          <a:endParaRPr lang="en-US"/>
        </a:p>
      </dgm:t>
    </dgm:pt>
    <dgm:pt modelId="{EAAA2EEC-C387-4A95-AFC3-14F30BE57F57}">
      <dgm:prSet custT="1"/>
      <dgm:spPr/>
      <dgm:t>
        <a:bodyPr/>
        <a:lstStyle/>
        <a:p>
          <a:r>
            <a:rPr lang="en-CA" sz="1800" b="1" dirty="0"/>
            <a:t>Participants, N=61: </a:t>
          </a:r>
          <a:endParaRPr lang="en-US" sz="1800" dirty="0"/>
        </a:p>
      </dgm:t>
    </dgm:pt>
    <dgm:pt modelId="{AF360FC4-AECF-49BF-8FCF-4B5802C9019C}" type="parTrans" cxnId="{79DDE257-F7D4-4924-A6ED-F06E4C1FBBB0}">
      <dgm:prSet/>
      <dgm:spPr/>
      <dgm:t>
        <a:bodyPr/>
        <a:lstStyle/>
        <a:p>
          <a:endParaRPr lang="en-US"/>
        </a:p>
      </dgm:t>
    </dgm:pt>
    <dgm:pt modelId="{6575300E-56F3-4F6D-B693-0E728EA41029}" type="sibTrans" cxnId="{79DDE257-F7D4-4924-A6ED-F06E4C1FBBB0}">
      <dgm:prSet/>
      <dgm:spPr/>
      <dgm:t>
        <a:bodyPr/>
        <a:lstStyle/>
        <a:p>
          <a:endParaRPr lang="en-US"/>
        </a:p>
      </dgm:t>
    </dgm:pt>
    <dgm:pt modelId="{BBC9758B-AFF8-48B5-91C4-14E5FC2441D7}">
      <dgm:prSet custT="1"/>
      <dgm:spPr/>
      <dgm:t>
        <a:bodyPr/>
        <a:lstStyle/>
        <a:p>
          <a:r>
            <a:rPr lang="en-CA" sz="1800" dirty="0"/>
            <a:t>Refugees (n=45)</a:t>
          </a:r>
          <a:endParaRPr lang="en-US" sz="1800" dirty="0"/>
        </a:p>
      </dgm:t>
    </dgm:pt>
    <dgm:pt modelId="{C9548539-EAF1-4B10-A9C9-8A0672588F34}" type="parTrans" cxnId="{FB8C825A-5F36-42D3-B27D-BF81312B84B1}">
      <dgm:prSet/>
      <dgm:spPr/>
      <dgm:t>
        <a:bodyPr/>
        <a:lstStyle/>
        <a:p>
          <a:endParaRPr lang="en-US"/>
        </a:p>
      </dgm:t>
    </dgm:pt>
    <dgm:pt modelId="{8EE8DD7D-7DB7-4B2D-B979-E895E02F1CFC}" type="sibTrans" cxnId="{FB8C825A-5F36-42D3-B27D-BF81312B84B1}">
      <dgm:prSet/>
      <dgm:spPr/>
      <dgm:t>
        <a:bodyPr/>
        <a:lstStyle/>
        <a:p>
          <a:endParaRPr lang="en-US"/>
        </a:p>
      </dgm:t>
    </dgm:pt>
    <dgm:pt modelId="{1306B3CD-4DB2-45DC-BCB0-55E626E25FD5}">
      <dgm:prSet custT="1"/>
      <dgm:spPr/>
      <dgm:t>
        <a:bodyPr/>
        <a:lstStyle/>
        <a:p>
          <a:r>
            <a:rPr lang="en-CA" sz="1800" dirty="0"/>
            <a:t>Private refugee sponsors (n=3)</a:t>
          </a:r>
          <a:endParaRPr lang="en-US" sz="1800" dirty="0"/>
        </a:p>
      </dgm:t>
    </dgm:pt>
    <dgm:pt modelId="{0BD371B7-893F-4FFE-8ABE-9E8DFFE28FD1}" type="parTrans" cxnId="{2DB08283-AB98-428B-AC6F-FD3C8435979D}">
      <dgm:prSet/>
      <dgm:spPr/>
      <dgm:t>
        <a:bodyPr/>
        <a:lstStyle/>
        <a:p>
          <a:endParaRPr lang="en-US"/>
        </a:p>
      </dgm:t>
    </dgm:pt>
    <dgm:pt modelId="{6C968C01-1669-4ABF-BBEE-679C65C1B082}" type="sibTrans" cxnId="{2DB08283-AB98-428B-AC6F-FD3C8435979D}">
      <dgm:prSet/>
      <dgm:spPr/>
      <dgm:t>
        <a:bodyPr/>
        <a:lstStyle/>
        <a:p>
          <a:endParaRPr lang="en-US"/>
        </a:p>
      </dgm:t>
    </dgm:pt>
    <dgm:pt modelId="{38F7205C-9BF0-42A6-B209-63814FFC0299}">
      <dgm:prSet custT="1"/>
      <dgm:spPr/>
      <dgm:t>
        <a:bodyPr/>
        <a:lstStyle/>
        <a:p>
          <a:r>
            <a:rPr lang="en-CA" sz="1800" dirty="0"/>
            <a:t>Stakeholders from healthcare, community, and settlement organizations (n=13</a:t>
          </a:r>
          <a:r>
            <a:rPr lang="en-CA" sz="1200" dirty="0"/>
            <a:t>)</a:t>
          </a:r>
          <a:endParaRPr lang="en-US" sz="1200" dirty="0"/>
        </a:p>
      </dgm:t>
    </dgm:pt>
    <dgm:pt modelId="{4EB08C8F-B286-4D05-A1A6-FE5C1EEFF72B}" type="parTrans" cxnId="{DF97440F-257E-4A05-8D3D-BE3DD0E75931}">
      <dgm:prSet/>
      <dgm:spPr/>
      <dgm:t>
        <a:bodyPr/>
        <a:lstStyle/>
        <a:p>
          <a:endParaRPr lang="en-US"/>
        </a:p>
      </dgm:t>
    </dgm:pt>
    <dgm:pt modelId="{283DD860-FB6E-4980-A2CC-A2E383154A48}" type="sibTrans" cxnId="{DF97440F-257E-4A05-8D3D-BE3DD0E75931}">
      <dgm:prSet/>
      <dgm:spPr/>
      <dgm:t>
        <a:bodyPr/>
        <a:lstStyle/>
        <a:p>
          <a:endParaRPr lang="en-US"/>
        </a:p>
      </dgm:t>
    </dgm:pt>
    <dgm:pt modelId="{7CC8AFF2-E869-49F9-BEC4-E11B69800270}">
      <dgm:prSet custT="1"/>
      <dgm:spPr/>
      <dgm:t>
        <a:bodyPr/>
        <a:lstStyle/>
        <a:p>
          <a:r>
            <a:rPr lang="en-CA" sz="1800" dirty="0"/>
            <a:t>Interview data was sorted and analyzed through thematic analysis, with a focus on the research questions.</a:t>
          </a:r>
          <a:endParaRPr lang="en-US" sz="1800" dirty="0"/>
        </a:p>
      </dgm:t>
    </dgm:pt>
    <dgm:pt modelId="{96CE6437-1566-47FF-8E6F-287EB5F787A2}" type="parTrans" cxnId="{3A821216-E8CB-4A4A-B904-7A35F1AFA701}">
      <dgm:prSet/>
      <dgm:spPr/>
      <dgm:t>
        <a:bodyPr/>
        <a:lstStyle/>
        <a:p>
          <a:endParaRPr lang="en-US"/>
        </a:p>
      </dgm:t>
    </dgm:pt>
    <dgm:pt modelId="{AF9232F7-A701-47C6-9E5A-7B700E01CF5A}" type="sibTrans" cxnId="{3A821216-E8CB-4A4A-B904-7A35F1AFA701}">
      <dgm:prSet/>
      <dgm:spPr/>
      <dgm:t>
        <a:bodyPr/>
        <a:lstStyle/>
        <a:p>
          <a:endParaRPr lang="en-US"/>
        </a:p>
      </dgm:t>
    </dgm:pt>
    <dgm:pt modelId="{EE568F6F-72C2-BC4A-A7C2-50F25963FF47}" type="pres">
      <dgm:prSet presAssocID="{FFDBA56F-92F0-4085-8225-BD39903B81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4C4E34-467B-D143-A38F-C6E6342B0BC4}" type="pres">
      <dgm:prSet presAssocID="{FC9214E2-134F-43D8-8DEC-D9AF13C257BB}" presName="root" presStyleCnt="0"/>
      <dgm:spPr/>
    </dgm:pt>
    <dgm:pt modelId="{06A6CFD5-857B-1D4E-BC54-31B9A3B5B73D}" type="pres">
      <dgm:prSet presAssocID="{FC9214E2-134F-43D8-8DEC-D9AF13C257BB}" presName="rootComposite" presStyleCnt="0"/>
      <dgm:spPr/>
    </dgm:pt>
    <dgm:pt modelId="{1B6D21B4-AC02-AE4E-B84F-5BD8683620CA}" type="pres">
      <dgm:prSet presAssocID="{FC9214E2-134F-43D8-8DEC-D9AF13C257BB}" presName="rootText" presStyleLbl="node1" presStyleIdx="0" presStyleCnt="4" custScaleY="141564"/>
      <dgm:spPr/>
    </dgm:pt>
    <dgm:pt modelId="{5A2030E3-D863-B24F-8E58-7BA4A69CEF25}" type="pres">
      <dgm:prSet presAssocID="{FC9214E2-134F-43D8-8DEC-D9AF13C257BB}" presName="rootConnector" presStyleLbl="node1" presStyleIdx="0" presStyleCnt="4"/>
      <dgm:spPr/>
    </dgm:pt>
    <dgm:pt modelId="{F3D82C8B-96F7-0846-9DC7-9542A0D81F2B}" type="pres">
      <dgm:prSet presAssocID="{FC9214E2-134F-43D8-8DEC-D9AF13C257BB}" presName="childShape" presStyleCnt="0"/>
      <dgm:spPr/>
    </dgm:pt>
    <dgm:pt modelId="{0B2566B0-595A-044A-9D60-1D430740C345}" type="pres">
      <dgm:prSet presAssocID="{0D231038-855D-45DC-8D31-B7F839B08295}" presName="root" presStyleCnt="0"/>
      <dgm:spPr/>
    </dgm:pt>
    <dgm:pt modelId="{049B11C1-8FC6-AF4E-B851-779E718F55B9}" type="pres">
      <dgm:prSet presAssocID="{0D231038-855D-45DC-8D31-B7F839B08295}" presName="rootComposite" presStyleCnt="0"/>
      <dgm:spPr/>
    </dgm:pt>
    <dgm:pt modelId="{C1E99091-5DB3-A541-A94C-585DEC921D4B}" type="pres">
      <dgm:prSet presAssocID="{0D231038-855D-45DC-8D31-B7F839B08295}" presName="rootText" presStyleLbl="node1" presStyleIdx="1" presStyleCnt="4"/>
      <dgm:spPr/>
    </dgm:pt>
    <dgm:pt modelId="{2A94DDF1-217A-BA45-8EF1-E708EBC375A5}" type="pres">
      <dgm:prSet presAssocID="{0D231038-855D-45DC-8D31-B7F839B08295}" presName="rootConnector" presStyleLbl="node1" presStyleIdx="1" presStyleCnt="4"/>
      <dgm:spPr/>
    </dgm:pt>
    <dgm:pt modelId="{0C4100C1-C68E-774C-87CC-98D575CE78A8}" type="pres">
      <dgm:prSet presAssocID="{0D231038-855D-45DC-8D31-B7F839B08295}" presName="childShape" presStyleCnt="0"/>
      <dgm:spPr/>
    </dgm:pt>
    <dgm:pt modelId="{C70A2D3A-4A3A-1A4B-942B-AAF99A35FC03}" type="pres">
      <dgm:prSet presAssocID="{B4F5E12C-F684-4034-93FB-788053DB52C4}" presName="Name13" presStyleLbl="parChTrans1D2" presStyleIdx="0" presStyleCnt="5"/>
      <dgm:spPr/>
    </dgm:pt>
    <dgm:pt modelId="{FB82D14C-2AE1-BA41-9E15-ADAC912D35D9}" type="pres">
      <dgm:prSet presAssocID="{935D9B02-CE55-4430-90D9-5792FCC3A13A}" presName="childText" presStyleLbl="bgAcc1" presStyleIdx="0" presStyleCnt="5" custScaleX="127735">
        <dgm:presLayoutVars>
          <dgm:bulletEnabled val="1"/>
        </dgm:presLayoutVars>
      </dgm:prSet>
      <dgm:spPr/>
    </dgm:pt>
    <dgm:pt modelId="{542E3DF4-27A5-2144-9CE8-1921F9DD7A85}" type="pres">
      <dgm:prSet presAssocID="{C78180AE-3E14-42C9-B6F1-F0A125BA9270}" presName="Name13" presStyleLbl="parChTrans1D2" presStyleIdx="1" presStyleCnt="5"/>
      <dgm:spPr/>
    </dgm:pt>
    <dgm:pt modelId="{86E6E7EE-2D77-DC4A-B372-0FFC8D491890}" type="pres">
      <dgm:prSet presAssocID="{3282FB28-5DF0-4E34-81E3-414D42E2B8F1}" presName="childText" presStyleLbl="bgAcc1" presStyleIdx="1" presStyleCnt="5" custScaleX="165218" custScaleY="157739">
        <dgm:presLayoutVars>
          <dgm:bulletEnabled val="1"/>
        </dgm:presLayoutVars>
      </dgm:prSet>
      <dgm:spPr/>
    </dgm:pt>
    <dgm:pt modelId="{AD616D6B-02FD-3E4E-B8FE-432F79F81582}" type="pres">
      <dgm:prSet presAssocID="{EAAA2EEC-C387-4A95-AFC3-14F30BE57F57}" presName="root" presStyleCnt="0"/>
      <dgm:spPr/>
    </dgm:pt>
    <dgm:pt modelId="{A5D8A1FC-A1C8-C548-BA2B-2DAA12615E20}" type="pres">
      <dgm:prSet presAssocID="{EAAA2EEC-C387-4A95-AFC3-14F30BE57F57}" presName="rootComposite" presStyleCnt="0"/>
      <dgm:spPr/>
    </dgm:pt>
    <dgm:pt modelId="{60DCF77B-5402-6847-A4BE-1C0902007C89}" type="pres">
      <dgm:prSet presAssocID="{EAAA2EEC-C387-4A95-AFC3-14F30BE57F57}" presName="rootText" presStyleLbl="node1" presStyleIdx="2" presStyleCnt="4"/>
      <dgm:spPr/>
    </dgm:pt>
    <dgm:pt modelId="{844DA0CA-2851-AC43-A36F-05C9A9643FD5}" type="pres">
      <dgm:prSet presAssocID="{EAAA2EEC-C387-4A95-AFC3-14F30BE57F57}" presName="rootConnector" presStyleLbl="node1" presStyleIdx="2" presStyleCnt="4"/>
      <dgm:spPr/>
    </dgm:pt>
    <dgm:pt modelId="{DD187678-53B8-864F-9AC9-FC91AFEE17E1}" type="pres">
      <dgm:prSet presAssocID="{EAAA2EEC-C387-4A95-AFC3-14F30BE57F57}" presName="childShape" presStyleCnt="0"/>
      <dgm:spPr/>
    </dgm:pt>
    <dgm:pt modelId="{03D0FB40-6832-6D4A-8A64-959C3FA34103}" type="pres">
      <dgm:prSet presAssocID="{C9548539-EAF1-4B10-A9C9-8A0672588F34}" presName="Name13" presStyleLbl="parChTrans1D2" presStyleIdx="2" presStyleCnt="5"/>
      <dgm:spPr/>
    </dgm:pt>
    <dgm:pt modelId="{BF8F14E0-D46C-3F49-8666-595EAE84CE5C}" type="pres">
      <dgm:prSet presAssocID="{BBC9758B-AFF8-48B5-91C4-14E5FC2441D7}" presName="childText" presStyleLbl="bgAcc1" presStyleIdx="2" presStyleCnt="5">
        <dgm:presLayoutVars>
          <dgm:bulletEnabled val="1"/>
        </dgm:presLayoutVars>
      </dgm:prSet>
      <dgm:spPr/>
    </dgm:pt>
    <dgm:pt modelId="{D6DAB27B-23B7-E74D-92E2-1E748A37C054}" type="pres">
      <dgm:prSet presAssocID="{0BD371B7-893F-4FFE-8ABE-9E8DFFE28FD1}" presName="Name13" presStyleLbl="parChTrans1D2" presStyleIdx="3" presStyleCnt="5"/>
      <dgm:spPr/>
    </dgm:pt>
    <dgm:pt modelId="{4F1133A9-2007-6B45-B826-A9BD8AF3E8EF}" type="pres">
      <dgm:prSet presAssocID="{1306B3CD-4DB2-45DC-BCB0-55E626E25FD5}" presName="childText" presStyleLbl="bgAcc1" presStyleIdx="3" presStyleCnt="5">
        <dgm:presLayoutVars>
          <dgm:bulletEnabled val="1"/>
        </dgm:presLayoutVars>
      </dgm:prSet>
      <dgm:spPr/>
    </dgm:pt>
    <dgm:pt modelId="{BE7BDCA7-07F8-F645-BE77-BD8D101D4359}" type="pres">
      <dgm:prSet presAssocID="{4EB08C8F-B286-4D05-A1A6-FE5C1EEFF72B}" presName="Name13" presStyleLbl="parChTrans1D2" presStyleIdx="4" presStyleCnt="5"/>
      <dgm:spPr/>
    </dgm:pt>
    <dgm:pt modelId="{8E2C80E6-03A3-9041-B6E3-50DEEE98288E}" type="pres">
      <dgm:prSet presAssocID="{38F7205C-9BF0-42A6-B209-63814FFC0299}" presName="childText" presStyleLbl="bgAcc1" presStyleIdx="4" presStyleCnt="5" custScaleX="170734">
        <dgm:presLayoutVars>
          <dgm:bulletEnabled val="1"/>
        </dgm:presLayoutVars>
      </dgm:prSet>
      <dgm:spPr/>
    </dgm:pt>
    <dgm:pt modelId="{45CB8534-E48D-EA40-958E-48248F18D0A5}" type="pres">
      <dgm:prSet presAssocID="{7CC8AFF2-E869-49F9-BEC4-E11B69800270}" presName="root" presStyleCnt="0"/>
      <dgm:spPr/>
    </dgm:pt>
    <dgm:pt modelId="{1023E854-3FEA-D043-B234-D52AF76FF200}" type="pres">
      <dgm:prSet presAssocID="{7CC8AFF2-E869-49F9-BEC4-E11B69800270}" presName="rootComposite" presStyleCnt="0"/>
      <dgm:spPr/>
    </dgm:pt>
    <dgm:pt modelId="{31AFC4F9-FA38-3A4C-958C-269EB80649B2}" type="pres">
      <dgm:prSet presAssocID="{7CC8AFF2-E869-49F9-BEC4-E11B69800270}" presName="rootText" presStyleLbl="node1" presStyleIdx="3" presStyleCnt="4" custScaleY="174353"/>
      <dgm:spPr/>
    </dgm:pt>
    <dgm:pt modelId="{29273C5A-EDA1-3E4B-AB94-B981B6480B24}" type="pres">
      <dgm:prSet presAssocID="{7CC8AFF2-E869-49F9-BEC4-E11B69800270}" presName="rootConnector" presStyleLbl="node1" presStyleIdx="3" presStyleCnt="4"/>
      <dgm:spPr/>
    </dgm:pt>
    <dgm:pt modelId="{B084B9B9-6288-7E40-88E9-5FCF85128FA4}" type="pres">
      <dgm:prSet presAssocID="{7CC8AFF2-E869-49F9-BEC4-E11B69800270}" presName="childShape" presStyleCnt="0"/>
      <dgm:spPr/>
    </dgm:pt>
  </dgm:ptLst>
  <dgm:cxnLst>
    <dgm:cxn modelId="{3D3BD504-1037-9E48-AB20-918F26767BE4}" type="presOf" srcId="{935D9B02-CE55-4430-90D9-5792FCC3A13A}" destId="{FB82D14C-2AE1-BA41-9E15-ADAC912D35D9}" srcOrd="0" destOrd="0" presId="urn:microsoft.com/office/officeart/2005/8/layout/hierarchy3"/>
    <dgm:cxn modelId="{C11F4105-E0F7-B244-99C6-1D4348EA8920}" type="presOf" srcId="{1306B3CD-4DB2-45DC-BCB0-55E626E25FD5}" destId="{4F1133A9-2007-6B45-B826-A9BD8AF3E8EF}" srcOrd="0" destOrd="0" presId="urn:microsoft.com/office/officeart/2005/8/layout/hierarchy3"/>
    <dgm:cxn modelId="{6F676809-BCE1-D74D-8796-7C61395C647C}" type="presOf" srcId="{FFDBA56F-92F0-4085-8225-BD39903B817D}" destId="{EE568F6F-72C2-BC4A-A7C2-50F25963FF47}" srcOrd="0" destOrd="0" presId="urn:microsoft.com/office/officeart/2005/8/layout/hierarchy3"/>
    <dgm:cxn modelId="{DF97440F-257E-4A05-8D3D-BE3DD0E75931}" srcId="{EAAA2EEC-C387-4A95-AFC3-14F30BE57F57}" destId="{38F7205C-9BF0-42A6-B209-63814FFC0299}" srcOrd="2" destOrd="0" parTransId="{4EB08C8F-B286-4D05-A1A6-FE5C1EEFF72B}" sibTransId="{283DD860-FB6E-4980-A2CC-A2E383154A48}"/>
    <dgm:cxn modelId="{3A821216-E8CB-4A4A-B904-7A35F1AFA701}" srcId="{FFDBA56F-92F0-4085-8225-BD39903B817D}" destId="{7CC8AFF2-E869-49F9-BEC4-E11B69800270}" srcOrd="3" destOrd="0" parTransId="{96CE6437-1566-47FF-8E6F-287EB5F787A2}" sibTransId="{AF9232F7-A701-47C6-9E5A-7B700E01CF5A}"/>
    <dgm:cxn modelId="{D034191C-27D8-D04D-96E0-3C931939946C}" type="presOf" srcId="{EAAA2EEC-C387-4A95-AFC3-14F30BE57F57}" destId="{844DA0CA-2851-AC43-A36F-05C9A9643FD5}" srcOrd="1" destOrd="0" presId="urn:microsoft.com/office/officeart/2005/8/layout/hierarchy3"/>
    <dgm:cxn modelId="{C80D101F-845A-C946-9ED8-FEA457E0FA22}" type="presOf" srcId="{C78180AE-3E14-42C9-B6F1-F0A125BA9270}" destId="{542E3DF4-27A5-2144-9CE8-1921F9DD7A85}" srcOrd="0" destOrd="0" presId="urn:microsoft.com/office/officeart/2005/8/layout/hierarchy3"/>
    <dgm:cxn modelId="{6AA9F521-2A75-0B47-9826-AACD0C5D6379}" type="presOf" srcId="{4EB08C8F-B286-4D05-A1A6-FE5C1EEFF72B}" destId="{BE7BDCA7-07F8-F645-BE77-BD8D101D4359}" srcOrd="0" destOrd="0" presId="urn:microsoft.com/office/officeart/2005/8/layout/hierarchy3"/>
    <dgm:cxn modelId="{F6CABB24-417B-4856-930E-2E59BB252425}" srcId="{FFDBA56F-92F0-4085-8225-BD39903B817D}" destId="{0D231038-855D-45DC-8D31-B7F839B08295}" srcOrd="1" destOrd="0" parTransId="{B3076EA8-699F-41C0-9DFA-4F8D046805B0}" sibTransId="{4F0607F9-F662-412B-8DCA-430341DFA76A}"/>
    <dgm:cxn modelId="{B9941225-95DC-43E5-8DBC-829DA79D38FB}" srcId="{0D231038-855D-45DC-8D31-B7F839B08295}" destId="{935D9B02-CE55-4430-90D9-5792FCC3A13A}" srcOrd="0" destOrd="0" parTransId="{B4F5E12C-F684-4034-93FB-788053DB52C4}" sibTransId="{0F237DD5-B8EC-4190-9E2D-B05C7BD2D408}"/>
    <dgm:cxn modelId="{4A66FD2A-4792-854C-B830-11810E6A87BE}" type="presOf" srcId="{B4F5E12C-F684-4034-93FB-788053DB52C4}" destId="{C70A2D3A-4A3A-1A4B-942B-AAF99A35FC03}" srcOrd="0" destOrd="0" presId="urn:microsoft.com/office/officeart/2005/8/layout/hierarchy3"/>
    <dgm:cxn modelId="{A70BED2D-4C77-FB41-8421-667CB090A8F8}" type="presOf" srcId="{7CC8AFF2-E869-49F9-BEC4-E11B69800270}" destId="{31AFC4F9-FA38-3A4C-958C-269EB80649B2}" srcOrd="0" destOrd="0" presId="urn:microsoft.com/office/officeart/2005/8/layout/hierarchy3"/>
    <dgm:cxn modelId="{DFB37C32-5AEB-B84E-9129-074EDA68E941}" type="presOf" srcId="{0BD371B7-893F-4FFE-8ABE-9E8DFFE28FD1}" destId="{D6DAB27B-23B7-E74D-92E2-1E748A37C054}" srcOrd="0" destOrd="0" presId="urn:microsoft.com/office/officeart/2005/8/layout/hierarchy3"/>
    <dgm:cxn modelId="{9B275137-CCB8-6D44-8542-B2B4C4430EF9}" type="presOf" srcId="{38F7205C-9BF0-42A6-B209-63814FFC0299}" destId="{8E2C80E6-03A3-9041-B6E3-50DEEE98288E}" srcOrd="0" destOrd="0" presId="urn:microsoft.com/office/officeart/2005/8/layout/hierarchy3"/>
    <dgm:cxn modelId="{74C24548-6F53-0F44-AA2C-95FC0E381132}" type="presOf" srcId="{FC9214E2-134F-43D8-8DEC-D9AF13C257BB}" destId="{5A2030E3-D863-B24F-8E58-7BA4A69CEF25}" srcOrd="1" destOrd="0" presId="urn:microsoft.com/office/officeart/2005/8/layout/hierarchy3"/>
    <dgm:cxn modelId="{A8FCFC4B-D64C-854B-82F7-04BC8D661CFE}" type="presOf" srcId="{0D231038-855D-45DC-8D31-B7F839B08295}" destId="{2A94DDF1-217A-BA45-8EF1-E708EBC375A5}" srcOrd="1" destOrd="0" presId="urn:microsoft.com/office/officeart/2005/8/layout/hierarchy3"/>
    <dgm:cxn modelId="{79DDE257-F7D4-4924-A6ED-F06E4C1FBBB0}" srcId="{FFDBA56F-92F0-4085-8225-BD39903B817D}" destId="{EAAA2EEC-C387-4A95-AFC3-14F30BE57F57}" srcOrd="2" destOrd="0" parTransId="{AF360FC4-AECF-49BF-8FCF-4B5802C9019C}" sibTransId="{6575300E-56F3-4F6D-B693-0E728EA41029}"/>
    <dgm:cxn modelId="{FB8C825A-5F36-42D3-B27D-BF81312B84B1}" srcId="{EAAA2EEC-C387-4A95-AFC3-14F30BE57F57}" destId="{BBC9758B-AFF8-48B5-91C4-14E5FC2441D7}" srcOrd="0" destOrd="0" parTransId="{C9548539-EAF1-4B10-A9C9-8A0672588F34}" sibTransId="{8EE8DD7D-7DB7-4B2D-B979-E895E02F1CFC}"/>
    <dgm:cxn modelId="{7158B65A-9828-AA4A-A03E-7F11079C69AC}" type="presOf" srcId="{7CC8AFF2-E869-49F9-BEC4-E11B69800270}" destId="{29273C5A-EDA1-3E4B-AB94-B981B6480B24}" srcOrd="1" destOrd="0" presId="urn:microsoft.com/office/officeart/2005/8/layout/hierarchy3"/>
    <dgm:cxn modelId="{27DC0F7E-BDB4-554C-BFEB-174E49AC5C6D}" type="presOf" srcId="{0D231038-855D-45DC-8D31-B7F839B08295}" destId="{C1E99091-5DB3-A541-A94C-585DEC921D4B}" srcOrd="0" destOrd="0" presId="urn:microsoft.com/office/officeart/2005/8/layout/hierarchy3"/>
    <dgm:cxn modelId="{2DB08283-AB98-428B-AC6F-FD3C8435979D}" srcId="{EAAA2EEC-C387-4A95-AFC3-14F30BE57F57}" destId="{1306B3CD-4DB2-45DC-BCB0-55E626E25FD5}" srcOrd="1" destOrd="0" parTransId="{0BD371B7-893F-4FFE-8ABE-9E8DFFE28FD1}" sibTransId="{6C968C01-1669-4ABF-BBEE-679C65C1B082}"/>
    <dgm:cxn modelId="{82456986-36C6-FB48-8361-7F9D71CFAE6B}" type="presOf" srcId="{C9548539-EAF1-4B10-A9C9-8A0672588F34}" destId="{03D0FB40-6832-6D4A-8A64-959C3FA34103}" srcOrd="0" destOrd="0" presId="urn:microsoft.com/office/officeart/2005/8/layout/hierarchy3"/>
    <dgm:cxn modelId="{2C72D2B2-3811-AD44-B299-B2E6857B65A1}" type="presOf" srcId="{EAAA2EEC-C387-4A95-AFC3-14F30BE57F57}" destId="{60DCF77B-5402-6847-A4BE-1C0902007C89}" srcOrd="0" destOrd="0" presId="urn:microsoft.com/office/officeart/2005/8/layout/hierarchy3"/>
    <dgm:cxn modelId="{C5F8A4D4-62BC-A243-BA54-0E8A14CC423C}" type="presOf" srcId="{3282FB28-5DF0-4E34-81E3-414D42E2B8F1}" destId="{86E6E7EE-2D77-DC4A-B372-0FFC8D491890}" srcOrd="0" destOrd="0" presId="urn:microsoft.com/office/officeart/2005/8/layout/hierarchy3"/>
    <dgm:cxn modelId="{1F0FA8D5-BDE9-404C-AEEE-85950C48985C}" srcId="{FFDBA56F-92F0-4085-8225-BD39903B817D}" destId="{FC9214E2-134F-43D8-8DEC-D9AF13C257BB}" srcOrd="0" destOrd="0" parTransId="{267F7FCF-EC74-40E5-965E-0914AF5605F6}" sibTransId="{02C1836E-135B-412F-91B8-7B7221B98373}"/>
    <dgm:cxn modelId="{383BF8EE-2765-124B-9132-34B741B1AA79}" type="presOf" srcId="{BBC9758B-AFF8-48B5-91C4-14E5FC2441D7}" destId="{BF8F14E0-D46C-3F49-8666-595EAE84CE5C}" srcOrd="0" destOrd="0" presId="urn:microsoft.com/office/officeart/2005/8/layout/hierarchy3"/>
    <dgm:cxn modelId="{662DDCEF-889A-1543-9E35-57D1D81E120E}" type="presOf" srcId="{FC9214E2-134F-43D8-8DEC-D9AF13C257BB}" destId="{1B6D21B4-AC02-AE4E-B84F-5BD8683620CA}" srcOrd="0" destOrd="0" presId="urn:microsoft.com/office/officeart/2005/8/layout/hierarchy3"/>
    <dgm:cxn modelId="{BB50BEF2-50C3-4BFF-BFF0-83F94D207892}" srcId="{0D231038-855D-45DC-8D31-B7F839B08295}" destId="{3282FB28-5DF0-4E34-81E3-414D42E2B8F1}" srcOrd="1" destOrd="0" parTransId="{C78180AE-3E14-42C9-B6F1-F0A125BA9270}" sibTransId="{47E264DA-8562-4275-92F3-B765FFF09C33}"/>
    <dgm:cxn modelId="{9C5667CE-D769-0F46-90AE-D008FA949852}" type="presParOf" srcId="{EE568F6F-72C2-BC4A-A7C2-50F25963FF47}" destId="{2E4C4E34-467B-D143-A38F-C6E6342B0BC4}" srcOrd="0" destOrd="0" presId="urn:microsoft.com/office/officeart/2005/8/layout/hierarchy3"/>
    <dgm:cxn modelId="{1BC41097-83EB-BA4F-9688-4A8E730C8888}" type="presParOf" srcId="{2E4C4E34-467B-D143-A38F-C6E6342B0BC4}" destId="{06A6CFD5-857B-1D4E-BC54-31B9A3B5B73D}" srcOrd="0" destOrd="0" presId="urn:microsoft.com/office/officeart/2005/8/layout/hierarchy3"/>
    <dgm:cxn modelId="{2D03A29A-14ED-A643-B5D4-F1EAD416716F}" type="presParOf" srcId="{06A6CFD5-857B-1D4E-BC54-31B9A3B5B73D}" destId="{1B6D21B4-AC02-AE4E-B84F-5BD8683620CA}" srcOrd="0" destOrd="0" presId="urn:microsoft.com/office/officeart/2005/8/layout/hierarchy3"/>
    <dgm:cxn modelId="{87881D6F-1662-4446-A6C7-2867C5AD907A}" type="presParOf" srcId="{06A6CFD5-857B-1D4E-BC54-31B9A3B5B73D}" destId="{5A2030E3-D863-B24F-8E58-7BA4A69CEF25}" srcOrd="1" destOrd="0" presId="urn:microsoft.com/office/officeart/2005/8/layout/hierarchy3"/>
    <dgm:cxn modelId="{911C99EC-6DC3-2F46-84D6-A46112757F60}" type="presParOf" srcId="{2E4C4E34-467B-D143-A38F-C6E6342B0BC4}" destId="{F3D82C8B-96F7-0846-9DC7-9542A0D81F2B}" srcOrd="1" destOrd="0" presId="urn:microsoft.com/office/officeart/2005/8/layout/hierarchy3"/>
    <dgm:cxn modelId="{C16AAF58-20D9-3A42-8417-4ACBDBC1DAC2}" type="presParOf" srcId="{EE568F6F-72C2-BC4A-A7C2-50F25963FF47}" destId="{0B2566B0-595A-044A-9D60-1D430740C345}" srcOrd="1" destOrd="0" presId="urn:microsoft.com/office/officeart/2005/8/layout/hierarchy3"/>
    <dgm:cxn modelId="{8762B5F6-FC82-3F4E-BDA1-AA9DED9BF9BF}" type="presParOf" srcId="{0B2566B0-595A-044A-9D60-1D430740C345}" destId="{049B11C1-8FC6-AF4E-B851-779E718F55B9}" srcOrd="0" destOrd="0" presId="urn:microsoft.com/office/officeart/2005/8/layout/hierarchy3"/>
    <dgm:cxn modelId="{27E563D0-90E7-ED4A-9799-E4570B6F07DD}" type="presParOf" srcId="{049B11C1-8FC6-AF4E-B851-779E718F55B9}" destId="{C1E99091-5DB3-A541-A94C-585DEC921D4B}" srcOrd="0" destOrd="0" presId="urn:microsoft.com/office/officeart/2005/8/layout/hierarchy3"/>
    <dgm:cxn modelId="{4CCBF6B5-115D-9D49-99B4-0DE5F267FA5B}" type="presParOf" srcId="{049B11C1-8FC6-AF4E-B851-779E718F55B9}" destId="{2A94DDF1-217A-BA45-8EF1-E708EBC375A5}" srcOrd="1" destOrd="0" presId="urn:microsoft.com/office/officeart/2005/8/layout/hierarchy3"/>
    <dgm:cxn modelId="{50B266E1-2AF3-EA4F-AFE4-19A82B563D03}" type="presParOf" srcId="{0B2566B0-595A-044A-9D60-1D430740C345}" destId="{0C4100C1-C68E-774C-87CC-98D575CE78A8}" srcOrd="1" destOrd="0" presId="urn:microsoft.com/office/officeart/2005/8/layout/hierarchy3"/>
    <dgm:cxn modelId="{16F0E047-861A-014A-A61A-BF83096AF566}" type="presParOf" srcId="{0C4100C1-C68E-774C-87CC-98D575CE78A8}" destId="{C70A2D3A-4A3A-1A4B-942B-AAF99A35FC03}" srcOrd="0" destOrd="0" presId="urn:microsoft.com/office/officeart/2005/8/layout/hierarchy3"/>
    <dgm:cxn modelId="{15343A49-E80F-AC46-A11A-BE6C2202C2C5}" type="presParOf" srcId="{0C4100C1-C68E-774C-87CC-98D575CE78A8}" destId="{FB82D14C-2AE1-BA41-9E15-ADAC912D35D9}" srcOrd="1" destOrd="0" presId="urn:microsoft.com/office/officeart/2005/8/layout/hierarchy3"/>
    <dgm:cxn modelId="{16704495-3CE6-2C4F-AAD0-59D22C8D88B5}" type="presParOf" srcId="{0C4100C1-C68E-774C-87CC-98D575CE78A8}" destId="{542E3DF4-27A5-2144-9CE8-1921F9DD7A85}" srcOrd="2" destOrd="0" presId="urn:microsoft.com/office/officeart/2005/8/layout/hierarchy3"/>
    <dgm:cxn modelId="{BE0A240D-535F-4B4A-A615-FD04FEFFAF44}" type="presParOf" srcId="{0C4100C1-C68E-774C-87CC-98D575CE78A8}" destId="{86E6E7EE-2D77-DC4A-B372-0FFC8D491890}" srcOrd="3" destOrd="0" presId="urn:microsoft.com/office/officeart/2005/8/layout/hierarchy3"/>
    <dgm:cxn modelId="{23018386-9469-4443-9082-4F82B86B28D9}" type="presParOf" srcId="{EE568F6F-72C2-BC4A-A7C2-50F25963FF47}" destId="{AD616D6B-02FD-3E4E-B8FE-432F79F81582}" srcOrd="2" destOrd="0" presId="urn:microsoft.com/office/officeart/2005/8/layout/hierarchy3"/>
    <dgm:cxn modelId="{42F16281-DA7B-4549-B5B3-167C7B11801C}" type="presParOf" srcId="{AD616D6B-02FD-3E4E-B8FE-432F79F81582}" destId="{A5D8A1FC-A1C8-C548-BA2B-2DAA12615E20}" srcOrd="0" destOrd="0" presId="urn:microsoft.com/office/officeart/2005/8/layout/hierarchy3"/>
    <dgm:cxn modelId="{47340114-B4C7-DE41-8E06-128C5028AF6B}" type="presParOf" srcId="{A5D8A1FC-A1C8-C548-BA2B-2DAA12615E20}" destId="{60DCF77B-5402-6847-A4BE-1C0902007C89}" srcOrd="0" destOrd="0" presId="urn:microsoft.com/office/officeart/2005/8/layout/hierarchy3"/>
    <dgm:cxn modelId="{B01A429C-6FB1-9F4C-A563-464C0B752448}" type="presParOf" srcId="{A5D8A1FC-A1C8-C548-BA2B-2DAA12615E20}" destId="{844DA0CA-2851-AC43-A36F-05C9A9643FD5}" srcOrd="1" destOrd="0" presId="urn:microsoft.com/office/officeart/2005/8/layout/hierarchy3"/>
    <dgm:cxn modelId="{2FBD3569-C759-0A4C-AA4D-4047D945DD77}" type="presParOf" srcId="{AD616D6B-02FD-3E4E-B8FE-432F79F81582}" destId="{DD187678-53B8-864F-9AC9-FC91AFEE17E1}" srcOrd="1" destOrd="0" presId="urn:microsoft.com/office/officeart/2005/8/layout/hierarchy3"/>
    <dgm:cxn modelId="{213872E4-7776-6A4D-BF94-18A6E9C953BB}" type="presParOf" srcId="{DD187678-53B8-864F-9AC9-FC91AFEE17E1}" destId="{03D0FB40-6832-6D4A-8A64-959C3FA34103}" srcOrd="0" destOrd="0" presId="urn:microsoft.com/office/officeart/2005/8/layout/hierarchy3"/>
    <dgm:cxn modelId="{4E7D8D97-26A7-8043-BAD1-C6FF6D7243CE}" type="presParOf" srcId="{DD187678-53B8-864F-9AC9-FC91AFEE17E1}" destId="{BF8F14E0-D46C-3F49-8666-595EAE84CE5C}" srcOrd="1" destOrd="0" presId="urn:microsoft.com/office/officeart/2005/8/layout/hierarchy3"/>
    <dgm:cxn modelId="{7522C3FB-4187-F343-88AB-F447A4016562}" type="presParOf" srcId="{DD187678-53B8-864F-9AC9-FC91AFEE17E1}" destId="{D6DAB27B-23B7-E74D-92E2-1E748A37C054}" srcOrd="2" destOrd="0" presId="urn:microsoft.com/office/officeart/2005/8/layout/hierarchy3"/>
    <dgm:cxn modelId="{3F1062DD-25A1-F845-AC68-9408A376B2D0}" type="presParOf" srcId="{DD187678-53B8-864F-9AC9-FC91AFEE17E1}" destId="{4F1133A9-2007-6B45-B826-A9BD8AF3E8EF}" srcOrd="3" destOrd="0" presId="urn:microsoft.com/office/officeart/2005/8/layout/hierarchy3"/>
    <dgm:cxn modelId="{4A20A1B0-4A48-7F4D-A470-7994E80F3CE9}" type="presParOf" srcId="{DD187678-53B8-864F-9AC9-FC91AFEE17E1}" destId="{BE7BDCA7-07F8-F645-BE77-BD8D101D4359}" srcOrd="4" destOrd="0" presId="urn:microsoft.com/office/officeart/2005/8/layout/hierarchy3"/>
    <dgm:cxn modelId="{79355480-B76B-764F-B439-750777FCFFEF}" type="presParOf" srcId="{DD187678-53B8-864F-9AC9-FC91AFEE17E1}" destId="{8E2C80E6-03A3-9041-B6E3-50DEEE98288E}" srcOrd="5" destOrd="0" presId="urn:microsoft.com/office/officeart/2005/8/layout/hierarchy3"/>
    <dgm:cxn modelId="{DFCBA2DE-418A-6D46-A411-FC2C6A717A69}" type="presParOf" srcId="{EE568F6F-72C2-BC4A-A7C2-50F25963FF47}" destId="{45CB8534-E48D-EA40-958E-48248F18D0A5}" srcOrd="3" destOrd="0" presId="urn:microsoft.com/office/officeart/2005/8/layout/hierarchy3"/>
    <dgm:cxn modelId="{13FC136B-D69A-4D49-B036-F375B5F4AB3D}" type="presParOf" srcId="{45CB8534-E48D-EA40-958E-48248F18D0A5}" destId="{1023E854-3FEA-D043-B234-D52AF76FF200}" srcOrd="0" destOrd="0" presId="urn:microsoft.com/office/officeart/2005/8/layout/hierarchy3"/>
    <dgm:cxn modelId="{73F4BAF8-9431-1148-B1E0-5864AA01743A}" type="presParOf" srcId="{1023E854-3FEA-D043-B234-D52AF76FF200}" destId="{31AFC4F9-FA38-3A4C-958C-269EB80649B2}" srcOrd="0" destOrd="0" presId="urn:microsoft.com/office/officeart/2005/8/layout/hierarchy3"/>
    <dgm:cxn modelId="{753BD836-AB66-9449-B87A-B333FA4E4322}" type="presParOf" srcId="{1023E854-3FEA-D043-B234-D52AF76FF200}" destId="{29273C5A-EDA1-3E4B-AB94-B981B6480B24}" srcOrd="1" destOrd="0" presId="urn:microsoft.com/office/officeart/2005/8/layout/hierarchy3"/>
    <dgm:cxn modelId="{94BF51DD-AA3F-A24C-BD28-76E8C4EF8307}" type="presParOf" srcId="{45CB8534-E48D-EA40-958E-48248F18D0A5}" destId="{B084B9B9-6288-7E40-88E9-5FCF85128FA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466A7-F7C7-4E3B-8475-6E60F1E977FD}">
      <dsp:nvSpPr>
        <dsp:cNvPr id="0" name=""/>
        <dsp:cNvSpPr/>
      </dsp:nvSpPr>
      <dsp:spPr>
        <a:xfrm>
          <a:off x="212335" y="143525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58683-B8C4-40CA-817D-EBEBBF8E2A9E}">
      <dsp:nvSpPr>
        <dsp:cNvPr id="0" name=""/>
        <dsp:cNvSpPr/>
      </dsp:nvSpPr>
      <dsp:spPr>
        <a:xfrm>
          <a:off x="492877" y="1715795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18954-07D2-4D2F-9EAC-117C2F213897}">
      <dsp:nvSpPr>
        <dsp:cNvPr id="0" name=""/>
        <dsp:cNvSpPr/>
      </dsp:nvSpPr>
      <dsp:spPr>
        <a:xfrm>
          <a:off x="1834517" y="143525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Learnings from the response to a 2020 COVID-19 outbreak at a Southern Alberta meat packing facility highlighted the </a:t>
          </a:r>
          <a:r>
            <a:rPr lang="en-CA" sz="2000" b="1" kern="1200" dirty="0"/>
            <a:t>need for ongoing culturally responsive models of health care </a:t>
          </a:r>
          <a:r>
            <a:rPr lang="en-CA" sz="2000" kern="1200" dirty="0"/>
            <a:t>for newcomers and refugees, and informed subsequent models of vaccination.</a:t>
          </a:r>
          <a:endParaRPr lang="en-US" sz="2000" kern="1200" dirty="0"/>
        </a:p>
      </dsp:txBody>
      <dsp:txXfrm>
        <a:off x="1834517" y="1435252"/>
        <a:ext cx="3148942" cy="1335915"/>
      </dsp:txXfrm>
    </dsp:sp>
    <dsp:sp modelId="{835C9E6C-ABCB-45B8-8E65-8A03817DEB53}">
      <dsp:nvSpPr>
        <dsp:cNvPr id="0" name=""/>
        <dsp:cNvSpPr/>
      </dsp:nvSpPr>
      <dsp:spPr>
        <a:xfrm>
          <a:off x="5532139" y="143525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9D5E4-799C-4AD0-89BD-720DA927608E}">
      <dsp:nvSpPr>
        <dsp:cNvPr id="0" name=""/>
        <dsp:cNvSpPr/>
      </dsp:nvSpPr>
      <dsp:spPr>
        <a:xfrm>
          <a:off x="5812681" y="1715795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95814-EE4B-47CB-A01F-801CD43746DD}">
      <dsp:nvSpPr>
        <dsp:cNvPr id="0" name=""/>
        <dsp:cNvSpPr/>
      </dsp:nvSpPr>
      <dsp:spPr>
        <a:xfrm>
          <a:off x="7154322" y="143525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This study took place in the </a:t>
          </a:r>
          <a:r>
            <a:rPr lang="en-CA" sz="2000" b="1" kern="1200" dirty="0"/>
            <a:t>context models of COVID-19 vaccination specific to newcomers, including refugees, </a:t>
          </a:r>
          <a:r>
            <a:rPr lang="en-CA" sz="2000" kern="1200" dirty="0"/>
            <a:t>to better understand system approaches COVID-19 vaccination for newcomers in Calgary and surrounding area.</a:t>
          </a:r>
          <a:endParaRPr lang="en-US" sz="2000" kern="1200" dirty="0"/>
        </a:p>
      </dsp:txBody>
      <dsp:txXfrm>
        <a:off x="7154322" y="1435252"/>
        <a:ext cx="3148942" cy="1335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4E721-C3DC-3F47-9A77-32D2DC7C3FB6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73638-1DD4-1A4B-BD7B-6EB2DDA89919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/>
            <a:t>Scope: </a:t>
          </a:r>
          <a:r>
            <a:rPr lang="en-CA" sz="2800" kern="1200"/>
            <a:t>to explore refugee experiences in Calgary and surrounding area, across different COVID-19 vaccine delivery models in 2021-2022. </a:t>
          </a:r>
          <a:endParaRPr lang="en-US" sz="2800" kern="1200"/>
        </a:p>
      </dsp:txBody>
      <dsp:txXfrm>
        <a:off x="696297" y="538547"/>
        <a:ext cx="4171627" cy="2590157"/>
      </dsp:txXfrm>
    </dsp:sp>
    <dsp:sp modelId="{C4DB3805-ECF7-5A48-A476-09A8C5137263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595B-B90F-3B4C-AB53-E160D068F56F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/>
            <a:t>Purpose: </a:t>
          </a:r>
          <a:r>
            <a:rPr lang="en-CA" sz="2800" kern="1200"/>
            <a:t>to understand the barriers, strengths, and strategies of various models to support access to COVID-19 vaccination for refugees.</a:t>
          </a:r>
          <a:endParaRPr lang="en-US" sz="2800" kern="120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D21B4-AC02-AE4E-B84F-5BD8683620CA}">
      <dsp:nvSpPr>
        <dsp:cNvPr id="0" name=""/>
        <dsp:cNvSpPr/>
      </dsp:nvSpPr>
      <dsp:spPr>
        <a:xfrm>
          <a:off x="225333" y="3004"/>
          <a:ext cx="1984511" cy="1404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/>
            <a:t>Setting:</a:t>
          </a:r>
          <a:r>
            <a:rPr lang="en-CA" sz="1800" kern="1200" dirty="0"/>
            <a:t> Calgary and surrounding area, Alberta, Canada</a:t>
          </a:r>
          <a:endParaRPr lang="en-US" sz="1800" kern="1200" dirty="0"/>
        </a:p>
      </dsp:txBody>
      <dsp:txXfrm>
        <a:off x="266475" y="44146"/>
        <a:ext cx="1902227" cy="1322392"/>
      </dsp:txXfrm>
    </dsp:sp>
    <dsp:sp modelId="{C1E99091-5DB3-A541-A94C-585DEC921D4B}">
      <dsp:nvSpPr>
        <dsp:cNvPr id="0" name=""/>
        <dsp:cNvSpPr/>
      </dsp:nvSpPr>
      <dsp:spPr>
        <a:xfrm>
          <a:off x="2705972" y="3004"/>
          <a:ext cx="1984511" cy="99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/>
            <a:t>Design: </a:t>
          </a:r>
          <a:r>
            <a:rPr lang="en-CA" sz="1800" kern="1200" dirty="0"/>
            <a:t>Primarily qualitative study.</a:t>
          </a:r>
          <a:endParaRPr lang="en-US" sz="1800" kern="1200" dirty="0"/>
        </a:p>
      </dsp:txBody>
      <dsp:txXfrm>
        <a:off x="2735034" y="32066"/>
        <a:ext cx="1926387" cy="934131"/>
      </dsp:txXfrm>
    </dsp:sp>
    <dsp:sp modelId="{C70A2D3A-4A3A-1A4B-942B-AAF99A35FC03}">
      <dsp:nvSpPr>
        <dsp:cNvPr id="0" name=""/>
        <dsp:cNvSpPr/>
      </dsp:nvSpPr>
      <dsp:spPr>
        <a:xfrm>
          <a:off x="2904423" y="995260"/>
          <a:ext cx="198451" cy="744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191"/>
              </a:lnTo>
              <a:lnTo>
                <a:pt x="198451" y="74419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2D14C-2AE1-BA41-9E15-ADAC912D35D9}">
      <dsp:nvSpPr>
        <dsp:cNvPr id="0" name=""/>
        <dsp:cNvSpPr/>
      </dsp:nvSpPr>
      <dsp:spPr>
        <a:xfrm>
          <a:off x="3102874" y="1243324"/>
          <a:ext cx="2027932" cy="992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Secondary quantitative data from a vaccination model.</a:t>
          </a:r>
          <a:endParaRPr lang="en-US" sz="1800" kern="1200" dirty="0"/>
        </a:p>
      </dsp:txBody>
      <dsp:txXfrm>
        <a:off x="3131936" y="1272386"/>
        <a:ext cx="1969808" cy="934131"/>
      </dsp:txXfrm>
    </dsp:sp>
    <dsp:sp modelId="{542E3DF4-27A5-2144-9CE8-1921F9DD7A85}">
      <dsp:nvSpPr>
        <dsp:cNvPr id="0" name=""/>
        <dsp:cNvSpPr/>
      </dsp:nvSpPr>
      <dsp:spPr>
        <a:xfrm>
          <a:off x="2904423" y="995260"/>
          <a:ext cx="198451" cy="2270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970"/>
              </a:lnTo>
              <a:lnTo>
                <a:pt x="198451" y="227097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6E7EE-2D77-DC4A-B372-0FFC8D491890}">
      <dsp:nvSpPr>
        <dsp:cNvPr id="0" name=""/>
        <dsp:cNvSpPr/>
      </dsp:nvSpPr>
      <dsp:spPr>
        <a:xfrm>
          <a:off x="3102874" y="2483643"/>
          <a:ext cx="2623016" cy="156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Primary interview data with refugees, sponsors of refugees, and stakeholders involved in Calgary and area COVID-19 vaccination models.</a:t>
          </a:r>
          <a:endParaRPr lang="en-US" sz="1800" kern="1200" dirty="0"/>
        </a:p>
      </dsp:txBody>
      <dsp:txXfrm>
        <a:off x="3148716" y="2529485"/>
        <a:ext cx="2531332" cy="1473490"/>
      </dsp:txXfrm>
    </dsp:sp>
    <dsp:sp modelId="{60DCF77B-5402-6847-A4BE-1C0902007C89}">
      <dsp:nvSpPr>
        <dsp:cNvPr id="0" name=""/>
        <dsp:cNvSpPr/>
      </dsp:nvSpPr>
      <dsp:spPr>
        <a:xfrm>
          <a:off x="5825116" y="3004"/>
          <a:ext cx="1984511" cy="99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/>
            <a:t>Participants, N=61: </a:t>
          </a:r>
          <a:endParaRPr lang="en-US" sz="1800" kern="1200" dirty="0"/>
        </a:p>
      </dsp:txBody>
      <dsp:txXfrm>
        <a:off x="5854178" y="32066"/>
        <a:ext cx="1926387" cy="934131"/>
      </dsp:txXfrm>
    </dsp:sp>
    <dsp:sp modelId="{03D0FB40-6832-6D4A-8A64-959C3FA34103}">
      <dsp:nvSpPr>
        <dsp:cNvPr id="0" name=""/>
        <dsp:cNvSpPr/>
      </dsp:nvSpPr>
      <dsp:spPr>
        <a:xfrm>
          <a:off x="6023567" y="995260"/>
          <a:ext cx="198451" cy="744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191"/>
              </a:lnTo>
              <a:lnTo>
                <a:pt x="198451" y="74419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F14E0-D46C-3F49-8666-595EAE84CE5C}">
      <dsp:nvSpPr>
        <dsp:cNvPr id="0" name=""/>
        <dsp:cNvSpPr/>
      </dsp:nvSpPr>
      <dsp:spPr>
        <a:xfrm>
          <a:off x="6222018" y="1243324"/>
          <a:ext cx="1587609" cy="992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Refugees (n=45)</a:t>
          </a:r>
          <a:endParaRPr lang="en-US" sz="1800" kern="1200" dirty="0"/>
        </a:p>
      </dsp:txBody>
      <dsp:txXfrm>
        <a:off x="6251080" y="1272386"/>
        <a:ext cx="1529485" cy="934131"/>
      </dsp:txXfrm>
    </dsp:sp>
    <dsp:sp modelId="{D6DAB27B-23B7-E74D-92E2-1E748A37C054}">
      <dsp:nvSpPr>
        <dsp:cNvPr id="0" name=""/>
        <dsp:cNvSpPr/>
      </dsp:nvSpPr>
      <dsp:spPr>
        <a:xfrm>
          <a:off x="6023567" y="995260"/>
          <a:ext cx="198451" cy="1984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4511"/>
              </a:lnTo>
              <a:lnTo>
                <a:pt x="198451" y="198451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133A9-2007-6B45-B826-A9BD8AF3E8EF}">
      <dsp:nvSpPr>
        <dsp:cNvPr id="0" name=""/>
        <dsp:cNvSpPr/>
      </dsp:nvSpPr>
      <dsp:spPr>
        <a:xfrm>
          <a:off x="6222018" y="2483643"/>
          <a:ext cx="1587609" cy="992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Private refugee sponsors (n=3)</a:t>
          </a:r>
          <a:endParaRPr lang="en-US" sz="1800" kern="1200" dirty="0"/>
        </a:p>
      </dsp:txBody>
      <dsp:txXfrm>
        <a:off x="6251080" y="2512705"/>
        <a:ext cx="1529485" cy="934131"/>
      </dsp:txXfrm>
    </dsp:sp>
    <dsp:sp modelId="{BE7BDCA7-07F8-F645-BE77-BD8D101D4359}">
      <dsp:nvSpPr>
        <dsp:cNvPr id="0" name=""/>
        <dsp:cNvSpPr/>
      </dsp:nvSpPr>
      <dsp:spPr>
        <a:xfrm>
          <a:off x="6023567" y="995260"/>
          <a:ext cx="198451" cy="3224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4831"/>
              </a:lnTo>
              <a:lnTo>
                <a:pt x="198451" y="322483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C80E6-03A3-9041-B6E3-50DEEE98288E}">
      <dsp:nvSpPr>
        <dsp:cNvPr id="0" name=""/>
        <dsp:cNvSpPr/>
      </dsp:nvSpPr>
      <dsp:spPr>
        <a:xfrm>
          <a:off x="6222018" y="3723963"/>
          <a:ext cx="2710588" cy="992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Stakeholders from healthcare, community, and settlement organizations (n=13</a:t>
          </a:r>
          <a:r>
            <a:rPr lang="en-CA" sz="1200" kern="1200" dirty="0"/>
            <a:t>)</a:t>
          </a:r>
          <a:endParaRPr lang="en-US" sz="1200" kern="1200" dirty="0"/>
        </a:p>
      </dsp:txBody>
      <dsp:txXfrm>
        <a:off x="6251080" y="3753025"/>
        <a:ext cx="2652464" cy="934131"/>
      </dsp:txXfrm>
    </dsp:sp>
    <dsp:sp modelId="{31AFC4F9-FA38-3A4C-958C-269EB80649B2}">
      <dsp:nvSpPr>
        <dsp:cNvPr id="0" name=""/>
        <dsp:cNvSpPr/>
      </dsp:nvSpPr>
      <dsp:spPr>
        <a:xfrm>
          <a:off x="8305755" y="3004"/>
          <a:ext cx="1984511" cy="17300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Interview data was sorted and analyzed through thematic analysis, with a focus on the research questions.</a:t>
          </a:r>
          <a:endParaRPr lang="en-US" sz="1800" kern="1200" dirty="0"/>
        </a:p>
      </dsp:txBody>
      <dsp:txXfrm>
        <a:off x="8356426" y="53675"/>
        <a:ext cx="1883169" cy="1628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5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3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1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3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1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9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9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A036-B9A3-BE4E-9104-9D04801FA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0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A036-B9A3-BE4E-9104-9D04801FA04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FADC32-F3EF-28CE-4BCE-A7F5C54AAD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5937250"/>
            <a:ext cx="12192000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1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833E5-8443-07B1-7AC4-12AEB8D98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CA" sz="3800" dirty="0">
                <a:effectLst/>
                <a:ea typeface="Times New Roman" panose="02020603050405020304" pitchFamily="18" charset="0"/>
              </a:rPr>
              <a:t>An Exploration of COVID-19 Vaccination Models for Refugees and Newcomer Immigrants in Calgary and surrounding area, 2021-2022</a:t>
            </a:r>
            <a:br>
              <a:rPr lang="en-CA" sz="3800" dirty="0">
                <a:effectLst/>
                <a:ea typeface="Calibri" panose="020F0502020204030204" pitchFamily="34" charset="0"/>
              </a:rPr>
            </a:br>
            <a:endParaRPr lang="en-US" sz="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14691C-194E-1477-0272-4E5A7D3E5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74650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800" dirty="0"/>
              <a:t>Fariba Aghajafari MD PhD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Associate Professor</a:t>
            </a:r>
          </a:p>
          <a:p>
            <a:pPr algn="just">
              <a:lnSpc>
                <a:spcPct val="100000"/>
              </a:lnSpc>
            </a:pPr>
            <a:r>
              <a:rPr lang="en-US" sz="1800" dirty="0"/>
              <a:t>University of Calgary</a:t>
            </a:r>
          </a:p>
          <a:p>
            <a:pPr algn="just">
              <a:lnSpc>
                <a:spcPct val="100000"/>
              </a:lnSpc>
            </a:pPr>
            <a:r>
              <a:rPr lang="en-CA" sz="1400" dirty="0">
                <a:effectLst/>
                <a:ea typeface="Calibri" panose="020F0502020204030204" pitchFamily="34" charset="0"/>
              </a:rPr>
              <a:t>Alyssa Ness, Laurent Wall, Amanda </a:t>
            </a:r>
            <a:r>
              <a:rPr lang="en-CA" sz="1400" dirty="0" err="1">
                <a:effectLst/>
                <a:ea typeface="Calibri" panose="020F0502020204030204" pitchFamily="34" charset="0"/>
              </a:rPr>
              <a:t>Weightman</a:t>
            </a:r>
            <a:r>
              <a:rPr lang="en-CA" sz="1400" dirty="0">
                <a:effectLst/>
                <a:ea typeface="Calibri" panose="020F0502020204030204" pitchFamily="34" charset="0"/>
              </a:rPr>
              <a:t>, Deidre Lake, Krishna </a:t>
            </a:r>
            <a:r>
              <a:rPr lang="en-CA" sz="1400" dirty="0" err="1">
                <a:effectLst/>
                <a:ea typeface="Calibri" panose="020F0502020204030204" pitchFamily="34" charset="0"/>
              </a:rPr>
              <a:t>Anupindi</a:t>
            </a:r>
            <a:r>
              <a:rPr lang="en-CA" sz="1400" dirty="0">
                <a:effectLst/>
                <a:ea typeface="Calibri" panose="020F0502020204030204" pitchFamily="34" charset="0"/>
              </a:rPr>
              <a:t>, </a:t>
            </a:r>
            <a:r>
              <a:rPr lang="en-CA" sz="1400" dirty="0">
                <a:effectLst/>
                <a:ea typeface="Times New Roman" panose="02020603050405020304" pitchFamily="18" charset="0"/>
              </a:rPr>
              <a:t>Gayathri </a:t>
            </a:r>
            <a:r>
              <a:rPr lang="en-CA" sz="1400" dirty="0" err="1">
                <a:effectLst/>
                <a:ea typeface="Times New Roman" panose="02020603050405020304" pitchFamily="18" charset="0"/>
              </a:rPr>
              <a:t>Moorthi</a:t>
            </a:r>
            <a:r>
              <a:rPr lang="en-CA" sz="1400" dirty="0">
                <a:effectLst/>
                <a:ea typeface="Times New Roman" panose="02020603050405020304" pitchFamily="18" charset="0"/>
              </a:rPr>
              <a:t>, Bryan Kuk, Maria Santana, </a:t>
            </a:r>
            <a:r>
              <a:rPr lang="en-CA" sz="1400" dirty="0">
                <a:effectLst/>
                <a:ea typeface="Calibri" panose="020F0502020204030204" pitchFamily="34" charset="0"/>
              </a:rPr>
              <a:t>Annalee Coakley</a:t>
            </a:r>
            <a:r>
              <a:rPr lang="en-CA" sz="1400" dirty="0">
                <a:effectLst/>
              </a:rPr>
              <a:t> </a:t>
            </a:r>
            <a:endParaRPr lang="en-US" sz="1400" dirty="0"/>
          </a:p>
        </p:txBody>
      </p:sp>
      <p:pic>
        <p:nvPicPr>
          <p:cNvPr id="5" name="Picture 4" descr="Needle and vial">
            <a:extLst>
              <a:ext uri="{FF2B5EF4-FFF2-40B4-BE49-F238E27FC236}">
                <a16:creationId xmlns:a16="http://schemas.microsoft.com/office/drawing/2014/main" id="{21010745-3DB4-3D31-CB23-207E2A6B36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0" r="49489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5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FFA7-DF5C-F548-FDF6-B5DDF9E0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Implications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305C07-0148-7B1A-F55C-97B7982B07F1}"/>
              </a:ext>
            </a:extLst>
          </p:cNvPr>
          <p:cNvSpPr txBox="1"/>
          <p:nvPr/>
        </p:nvSpPr>
        <p:spPr>
          <a:xfrm>
            <a:off x="793660" y="2599509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lnSpc>
                <a:spcPct val="90000"/>
              </a:lnSpc>
            </a:pPr>
            <a:r>
              <a:rPr lang="en-US" sz="2000" i="0" dirty="0">
                <a:effectLst/>
              </a:rPr>
              <a:t>  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</a:rPr>
              <a:t>Immigrant and refugee hesitancy can not be addressed through a single approach.  	</a:t>
            </a:r>
          </a:p>
          <a:p>
            <a:pPr defTabSz="914400">
              <a:lnSpc>
                <a:spcPct val="90000"/>
              </a:lnSpc>
            </a:pPr>
            <a:r>
              <a:rPr lang="en-US" sz="2400" dirty="0"/>
              <a:t>    </a:t>
            </a:r>
            <a:r>
              <a:rPr lang="en-US" sz="2400" i="0" dirty="0">
                <a:effectLst/>
              </a:rPr>
              <a:t>Models demonstrated that </a:t>
            </a:r>
            <a:r>
              <a:rPr lang="en-US" sz="2400" b="1" i="0" dirty="0">
                <a:effectLst/>
              </a:rPr>
              <a:t>a multi-targeted approach is required</a:t>
            </a:r>
            <a:r>
              <a:rPr lang="en-US" sz="2400" i="0" dirty="0">
                <a:effectLst/>
              </a:rPr>
              <a:t>, and includes: </a:t>
            </a:r>
          </a:p>
          <a:p>
            <a:pPr marL="148590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Measures to address </a:t>
            </a:r>
            <a:r>
              <a:rPr lang="en-US" sz="2400" i="0" dirty="0">
                <a:effectLst/>
              </a:rPr>
              <a:t>information needs, language barriers, trust, hesitancies, geography, as well as other barriers and factors related to under-vaccination.</a:t>
            </a:r>
          </a:p>
          <a:p>
            <a:pPr marL="148590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Multiple and positive touch points with models, through personnel such as IMGs.</a:t>
            </a:r>
          </a:p>
          <a:p>
            <a:pPr marL="685800" lvl="2" defTabSz="914400">
              <a:lnSpc>
                <a:spcPct val="90000"/>
              </a:lnSpc>
            </a:pPr>
            <a:endParaRPr lang="en-US" sz="2400" dirty="0"/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 </a:t>
            </a:r>
            <a:r>
              <a:rPr lang="en-US" sz="2400" dirty="0"/>
              <a:t>Effectively targeting newcomers and refugees during a health crisis meant that  </a:t>
            </a:r>
            <a:r>
              <a:rPr lang="en-US" sz="2400" b="1" dirty="0"/>
              <a:t>patient 	b</a:t>
            </a:r>
            <a:r>
              <a:rPr lang="en-US" sz="2400" b="1" i="0" dirty="0">
                <a:effectLst/>
              </a:rPr>
              <a:t>asic needs were factored into model activities and strategies </a:t>
            </a:r>
            <a:r>
              <a:rPr lang="en-US" sz="2400" i="0" dirty="0">
                <a:effectLst/>
              </a:rPr>
              <a:t>to address compliance.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i="0" dirty="0">
              <a:effectLst/>
            </a:endParaRPr>
          </a:p>
          <a:p>
            <a:pPr marL="165735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571500" indent="-228600" defTabSz="914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206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BA4A3F-1545-835A-9AAC-3861381E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Key Recommendations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CDC5B-C29C-0514-CA7D-C630221C54E3}"/>
              </a:ext>
            </a:extLst>
          </p:cNvPr>
          <p:cNvSpPr txBox="1"/>
          <p:nvPr/>
        </p:nvSpPr>
        <p:spPr>
          <a:xfrm>
            <a:off x="793660" y="2599509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Key Recommendations </a:t>
            </a:r>
            <a:r>
              <a:rPr lang="en-US" sz="2200" i="0" dirty="0">
                <a:effectLst/>
              </a:rPr>
              <a:t>to a</a:t>
            </a:r>
            <a:r>
              <a:rPr lang="en-US" sz="2200" dirty="0"/>
              <a:t>pproaches, service delivery and partnerships related to COVID-19 vaccinations include: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i="0" dirty="0">
              <a:effectLst/>
            </a:endParaRPr>
          </a:p>
          <a:p>
            <a:pPr marL="12001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Advocate for access to flexible funding</a:t>
            </a:r>
            <a:r>
              <a:rPr lang="en-US" sz="2200" dirty="0"/>
              <a:t> streams for outreach and vaccinations that enable multi-targeted approaches.</a:t>
            </a:r>
          </a:p>
          <a:p>
            <a:pPr marL="12001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2001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Embed culturally responsive practices </a:t>
            </a:r>
            <a:r>
              <a:rPr lang="en-US" sz="2200" i="0" dirty="0">
                <a:effectLst/>
              </a:rPr>
              <a:t>into models.</a:t>
            </a:r>
          </a:p>
          <a:p>
            <a:pPr marL="12001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i="0" dirty="0">
              <a:effectLst/>
            </a:endParaRPr>
          </a:p>
          <a:p>
            <a:pPr marL="12001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Collaborate equitably with partners </a:t>
            </a:r>
            <a:r>
              <a:rPr lang="en-US" sz="2200" dirty="0"/>
              <a:t>that reflect the diverse needs of community.</a:t>
            </a:r>
          </a:p>
        </p:txBody>
      </p:sp>
    </p:spTree>
    <p:extLst>
      <p:ext uri="{BB962C8B-B14F-4D97-AF65-F5344CB8AC3E}">
        <p14:creationId xmlns:p14="http://schemas.microsoft.com/office/powerpoint/2010/main" val="3112811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FFA7-DF5C-F548-FDF6-B5DDF9E0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Acknowledgment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305C07-0148-7B1A-F55C-97B7982B07F1}"/>
              </a:ext>
            </a:extLst>
          </p:cNvPr>
          <p:cNvSpPr txBox="1"/>
          <p:nvPr/>
        </p:nvSpPr>
        <p:spPr>
          <a:xfrm>
            <a:off x="793660" y="2599509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This project was completed in partnership with the </a:t>
            </a:r>
            <a:r>
              <a:rPr lang="en-US" sz="2200" b="1" dirty="0"/>
              <a:t>Mosaic Refugee Health Clin</a:t>
            </a:r>
            <a:r>
              <a:rPr lang="en-US" sz="2200" dirty="0"/>
              <a:t>ic, the   </a:t>
            </a:r>
            <a:r>
              <a:rPr lang="en-US" sz="2200" b="1" dirty="0"/>
              <a:t>Alberta International Medical Graduates Association</a:t>
            </a:r>
            <a:r>
              <a:rPr lang="en-US" sz="2200" dirty="0"/>
              <a:t>, the </a:t>
            </a:r>
            <a:r>
              <a:rPr lang="en-US" sz="2200" b="1" dirty="0"/>
              <a:t>Calgary Catholic Immigration Society</a:t>
            </a:r>
            <a:r>
              <a:rPr lang="en-US" sz="2200" dirty="0"/>
              <a:t> and </a:t>
            </a:r>
            <a:r>
              <a:rPr lang="en-US" sz="2200" b="1" dirty="0"/>
              <a:t>Habitus Consulting Collective. </a:t>
            </a:r>
          </a:p>
          <a:p>
            <a:pPr indent="-228600" defTabSz="9144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defTabSz="9144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Funding provided by the COVID-19 Pandemic Response and Impact Grant (Co-RIG) Program – Phase II (supported by the </a:t>
            </a:r>
            <a:r>
              <a:rPr lang="en-US" sz="2200" b="1" dirty="0"/>
              <a:t>Foundation for Advancing Family Medicine &amp; the Canadian Medical Association Foundation</a:t>
            </a:r>
            <a:r>
              <a:rPr lang="en-US" sz="2200" dirty="0"/>
              <a:t>), as well as the </a:t>
            </a:r>
            <a:r>
              <a:rPr lang="en-US" sz="2200" b="1" dirty="0"/>
              <a:t>Public Health Agency of Canada </a:t>
            </a:r>
            <a:r>
              <a:rPr lang="en-US" sz="2200" dirty="0"/>
              <a:t>Immunization Partnership Fund. </a:t>
            </a:r>
          </a:p>
        </p:txBody>
      </p:sp>
    </p:spTree>
    <p:extLst>
      <p:ext uri="{BB962C8B-B14F-4D97-AF65-F5344CB8AC3E}">
        <p14:creationId xmlns:p14="http://schemas.microsoft.com/office/powerpoint/2010/main" val="100484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850A3-DAD2-71A4-6DCF-B84263061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A254-9EC3-C82C-4785-AD61EA27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endParaRPr 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93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C7635-7379-8757-8FC3-1F7FDE41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043" y="1013052"/>
            <a:ext cx="10515600" cy="558799"/>
          </a:xfrm>
        </p:spPr>
        <p:txBody>
          <a:bodyPr>
            <a:noAutofit/>
          </a:bodyPr>
          <a:lstStyle/>
          <a:p>
            <a:r>
              <a:rPr lang="en-US" sz="4000"/>
              <a:t>Context</a:t>
            </a:r>
            <a:endParaRPr lang="en-US" sz="4000" dirty="0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BBC7E80E-56BE-F7A9-0D20-7AE7E6EFB0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803974"/>
              </p:ext>
            </p:extLst>
          </p:nvPr>
        </p:nvGraphicFramePr>
        <p:xfrm>
          <a:off x="831850" y="1883229"/>
          <a:ext cx="10515600" cy="4206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1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FFA7-DF5C-F548-FDF6-B5DDF9E0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Aim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E986573E-0817-0BBE-2F8C-02D78D27A2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3701529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4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FFA7-DF5C-F548-FDF6-B5DDF9E0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Method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A5C437-47AC-402D-70B0-6CFDE7DC3F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5922492" y="1842617"/>
            <a:ext cx="5536001" cy="3114013"/>
          </a:xfrm>
          <a:prstGeom prst="rect">
            <a:avLst/>
          </a:prstGeom>
        </p:spPr>
      </p:pic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EF0BED41-4C43-B1C2-17E9-0B630FC90B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969696"/>
              </p:ext>
            </p:extLst>
          </p:nvPr>
        </p:nvGraphicFramePr>
        <p:xfrm>
          <a:off x="838199" y="1509684"/>
          <a:ext cx="10515600" cy="4719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587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4D377453-B8E7-570D-7002-9E45D099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Three Types of Models</a:t>
            </a:r>
            <a:b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29F2B-9779-CF85-2F3F-D7563A75DC64}"/>
              </a:ext>
            </a:extLst>
          </p:cNvPr>
          <p:cNvSpPr txBox="1"/>
          <p:nvPr/>
        </p:nvSpPr>
        <p:spPr>
          <a:xfrm>
            <a:off x="2290606" y="1832539"/>
            <a:ext cx="1547598" cy="9752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On-site Vaccination </a:t>
            </a:r>
          </a:p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7C58B3-67A5-80A1-5133-F9DFD9863993}"/>
              </a:ext>
            </a:extLst>
          </p:cNvPr>
          <p:cNvSpPr txBox="1"/>
          <p:nvPr/>
        </p:nvSpPr>
        <p:spPr>
          <a:xfrm>
            <a:off x="5368537" y="3868395"/>
            <a:ext cx="1454926" cy="899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Mobile or Pop-Up Services</a:t>
            </a:r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F18854-A288-528B-31A1-02FB84A91C27}"/>
              </a:ext>
            </a:extLst>
          </p:cNvPr>
          <p:cNvSpPr txBox="1"/>
          <p:nvPr/>
        </p:nvSpPr>
        <p:spPr>
          <a:xfrm>
            <a:off x="8796275" y="1832539"/>
            <a:ext cx="1377999" cy="899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Mainstream Vaccination Services</a:t>
            </a:r>
            <a:endParaRPr lang="en-CA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CD3602-2DF0-1436-5D9D-CC3175BE3B45}"/>
              </a:ext>
            </a:extLst>
          </p:cNvPr>
          <p:cNvSpPr txBox="1"/>
          <p:nvPr/>
        </p:nvSpPr>
        <p:spPr>
          <a:xfrm>
            <a:off x="2015006" y="5547597"/>
            <a:ext cx="5935991" cy="629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3484">
              <a:spcAft>
                <a:spcPts val="600"/>
              </a:spcAft>
            </a:pPr>
            <a:r>
              <a:rPr lang="en-US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*Most specialized models were not refugee exclusive and catered services towards newcomers in general.</a:t>
            </a:r>
            <a:endParaRPr lang="en-US" sz="18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DAD3D5-5D6C-6182-DF48-494307F97002}"/>
              </a:ext>
            </a:extLst>
          </p:cNvPr>
          <p:cNvSpPr txBox="1"/>
          <p:nvPr/>
        </p:nvSpPr>
        <p:spPr>
          <a:xfrm>
            <a:off x="1691599" y="3798581"/>
            <a:ext cx="2329267" cy="1252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e.g., Urban refugee processing hotel with vaccine services</a:t>
            </a:r>
          </a:p>
          <a:p>
            <a:pPr algn="ctr">
              <a:spcAft>
                <a:spcPts val="600"/>
              </a:spcAft>
            </a:pPr>
            <a:endParaRPr lang="en-CA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43FCCA-802B-8BCD-3B52-6D82359EBCAE}"/>
              </a:ext>
            </a:extLst>
          </p:cNvPr>
          <p:cNvSpPr txBox="1"/>
          <p:nvPr/>
        </p:nvSpPr>
        <p:spPr>
          <a:xfrm>
            <a:off x="5045124" y="1825625"/>
            <a:ext cx="2393145" cy="89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e.g., Temporary vaccine clinics in strategically located community sites</a:t>
            </a:r>
            <a:endParaRPr lang="en-CA" sz="18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3D9BC8-FEDB-B347-2A9A-B282048DCA2C}"/>
              </a:ext>
            </a:extLst>
          </p:cNvPr>
          <p:cNvSpPr txBox="1"/>
          <p:nvPr/>
        </p:nvSpPr>
        <p:spPr>
          <a:xfrm>
            <a:off x="8171133" y="3909420"/>
            <a:ext cx="2329268" cy="14061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43484">
              <a:spcAft>
                <a:spcPts val="600"/>
              </a:spcAft>
              <a:defRPr/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e.g., Pharmacies</a:t>
            </a:r>
          </a:p>
          <a:p>
            <a:pPr algn="ctr" defTabSz="443484">
              <a:spcAft>
                <a:spcPts val="600"/>
              </a:spcAft>
              <a:defRPr/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Private clinics</a:t>
            </a:r>
          </a:p>
          <a:p>
            <a:pPr algn="ctr" defTabSz="443484">
              <a:spcAft>
                <a:spcPts val="600"/>
              </a:spcAft>
              <a:defRPr/>
            </a:pPr>
            <a:r>
              <a:rPr lang="en-CA" sz="174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AHS Clinic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CA"/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FAE472EA-98E5-0980-4998-38608420A192}"/>
              </a:ext>
            </a:extLst>
          </p:cNvPr>
          <p:cNvSpPr/>
          <p:nvPr/>
        </p:nvSpPr>
        <p:spPr>
          <a:xfrm>
            <a:off x="2993756" y="2731633"/>
            <a:ext cx="44519" cy="106694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>
            <a:extLst>
              <a:ext uri="{FF2B5EF4-FFF2-40B4-BE49-F238E27FC236}">
                <a16:creationId xmlns:a16="http://schemas.microsoft.com/office/drawing/2014/main" id="{E4F58EC5-2FAF-252A-0B17-D0A84B683506}"/>
              </a:ext>
            </a:extLst>
          </p:cNvPr>
          <p:cNvSpPr/>
          <p:nvPr/>
        </p:nvSpPr>
        <p:spPr>
          <a:xfrm>
            <a:off x="6096000" y="2994448"/>
            <a:ext cx="44519" cy="873947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8AC1ECCD-1067-19EC-8726-ADF9469E2E68}"/>
              </a:ext>
            </a:extLst>
          </p:cNvPr>
          <p:cNvSpPr/>
          <p:nvPr/>
        </p:nvSpPr>
        <p:spPr>
          <a:xfrm>
            <a:off x="9540256" y="2731633"/>
            <a:ext cx="44519" cy="117778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7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F592-85B3-8EDF-D2BC-33F9514F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Strategies and Actions of Models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D6BCD2-7D1A-6EDF-DCA1-A5C5F601B566}"/>
              </a:ext>
            </a:extLst>
          </p:cNvPr>
          <p:cNvSpPr/>
          <p:nvPr/>
        </p:nvSpPr>
        <p:spPr>
          <a:xfrm>
            <a:off x="15054308" y="5384912"/>
            <a:ext cx="13303654" cy="874733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5C2EAD-DED6-6024-9A2B-3C46265DDB4D}"/>
              </a:ext>
            </a:extLst>
          </p:cNvPr>
          <p:cNvSpPr txBox="1"/>
          <p:nvPr/>
        </p:nvSpPr>
        <p:spPr>
          <a:xfrm>
            <a:off x="1622797" y="1453719"/>
            <a:ext cx="2649341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Advocacy at Provincial Level for Funding and Autonomy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0199DC-A92C-1DEA-F32D-91A7560442B1}"/>
              </a:ext>
            </a:extLst>
          </p:cNvPr>
          <p:cNvSpPr txBox="1"/>
          <p:nvPr/>
        </p:nvSpPr>
        <p:spPr>
          <a:xfrm>
            <a:off x="1622795" y="2865478"/>
            <a:ext cx="2649341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Partnerships between healthcare, settlement and community organizations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15352E-41C7-0F80-85C0-4BC67082CBD2}"/>
              </a:ext>
            </a:extLst>
          </p:cNvPr>
          <p:cNvSpPr txBox="1"/>
          <p:nvPr/>
        </p:nvSpPr>
        <p:spPr>
          <a:xfrm>
            <a:off x="1665009" y="4497414"/>
            <a:ext cx="264934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Flexibility to context and community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0AA099-94E1-4228-ED57-A2D12B9DA96C}"/>
              </a:ext>
            </a:extLst>
          </p:cNvPr>
          <p:cNvSpPr txBox="1"/>
          <p:nvPr/>
        </p:nvSpPr>
        <p:spPr>
          <a:xfrm>
            <a:off x="4752690" y="1469928"/>
            <a:ext cx="2758453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Linguistic and Cultural Interpretation/</a:t>
            </a:r>
          </a:p>
          <a:p>
            <a:pPr algn="ctr"/>
            <a:r>
              <a:rPr lang="en-CA" sz="1800" dirty="0"/>
              <a:t>Translation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4D83F8-E2A4-3527-CE45-A4A7FABAE881}"/>
              </a:ext>
            </a:extLst>
          </p:cNvPr>
          <p:cNvSpPr txBox="1"/>
          <p:nvPr/>
        </p:nvSpPr>
        <p:spPr>
          <a:xfrm>
            <a:off x="4716773" y="2906909"/>
            <a:ext cx="2758453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Low-barrier, community based, culturally responsive clinic design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AA0378-46CF-E986-A905-111AB43473B2}"/>
              </a:ext>
            </a:extLst>
          </p:cNvPr>
          <p:cNvSpPr txBox="1"/>
          <p:nvPr/>
        </p:nvSpPr>
        <p:spPr>
          <a:xfrm>
            <a:off x="4752689" y="4446295"/>
            <a:ext cx="2758453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Sensitivity to community, pre-migration, and user experience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F390EB-1E8E-E027-82C4-69C64E997A85}"/>
              </a:ext>
            </a:extLst>
          </p:cNvPr>
          <p:cNvSpPr txBox="1"/>
          <p:nvPr/>
        </p:nvSpPr>
        <p:spPr>
          <a:xfrm>
            <a:off x="7919863" y="1453719"/>
            <a:ext cx="2758452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Information in First Languages, through Trusted Networks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0442CB-6C50-0560-5E20-00C198C943A5}"/>
              </a:ext>
            </a:extLst>
          </p:cNvPr>
          <p:cNvSpPr txBox="1"/>
          <p:nvPr/>
        </p:nvSpPr>
        <p:spPr>
          <a:xfrm>
            <a:off x="7919863" y="2906909"/>
            <a:ext cx="2758451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Targeted community outreach to connect newcomers to services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BDF741-B9AE-ACB7-8E62-DF7CCCBBB106}"/>
              </a:ext>
            </a:extLst>
          </p:cNvPr>
          <p:cNvSpPr txBox="1"/>
          <p:nvPr/>
        </p:nvSpPr>
        <p:spPr>
          <a:xfrm>
            <a:off x="7893150" y="4480952"/>
            <a:ext cx="275845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800" dirty="0"/>
              <a:t>Flexible Funding Structures</a:t>
            </a:r>
          </a:p>
        </p:txBody>
      </p:sp>
    </p:spTree>
    <p:extLst>
      <p:ext uri="{BB962C8B-B14F-4D97-AF65-F5344CB8AC3E}">
        <p14:creationId xmlns:p14="http://schemas.microsoft.com/office/powerpoint/2010/main" val="79173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35526-4EBA-E1ED-D85D-0F24F82D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Factors Involved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903043-728E-63B0-FD40-20F4AAA8F0AE}"/>
              </a:ext>
            </a:extLst>
          </p:cNvPr>
          <p:cNvSpPr txBox="1"/>
          <p:nvPr/>
        </p:nvSpPr>
        <p:spPr>
          <a:xfrm>
            <a:off x="838201" y="2363372"/>
            <a:ext cx="10515599" cy="4585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544068">
              <a:spcAft>
                <a:spcPts val="600"/>
              </a:spcAft>
            </a:pPr>
            <a:r>
              <a:rPr lang="en-CA" sz="23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Vaccine Hesitancy </a:t>
            </a:r>
            <a:endParaRPr lang="en-CA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86F78C-4F45-F12B-4095-5905F864998E}"/>
              </a:ext>
            </a:extLst>
          </p:cNvPr>
          <p:cNvSpPr txBox="1"/>
          <p:nvPr/>
        </p:nvSpPr>
        <p:spPr>
          <a:xfrm>
            <a:off x="838200" y="3399482"/>
            <a:ext cx="10515599" cy="846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544068">
              <a:spcAft>
                <a:spcPts val="600"/>
              </a:spcAft>
            </a:pPr>
            <a:r>
              <a:rPr lang="en-CA" sz="23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Misinformation, English literacy, previous system experiences, accessibility of services, etc.</a:t>
            </a:r>
            <a:endParaRPr lang="en-CA" sz="2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EDBAB2-977C-7C92-0253-1F64A0047E6D}"/>
              </a:ext>
            </a:extLst>
          </p:cNvPr>
          <p:cNvSpPr txBox="1"/>
          <p:nvPr/>
        </p:nvSpPr>
        <p:spPr>
          <a:xfrm>
            <a:off x="838200" y="4792456"/>
            <a:ext cx="10515599" cy="846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544068">
              <a:spcAft>
                <a:spcPts val="600"/>
              </a:spcAft>
            </a:pPr>
            <a:r>
              <a:rPr lang="en-CA" sz="23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Mandates, eligibility, phase of roll-out, accepted vaccines, supply, time of arrival, available information</a:t>
            </a:r>
            <a:endParaRPr lang="en-CA" sz="2000"/>
          </a:p>
        </p:txBody>
      </p:sp>
    </p:spTree>
    <p:extLst>
      <p:ext uri="{BB962C8B-B14F-4D97-AF65-F5344CB8AC3E}">
        <p14:creationId xmlns:p14="http://schemas.microsoft.com/office/powerpoint/2010/main" val="278783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EFFA7-DF5C-F548-FDF6-B5DDF9E0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Implications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305C07-0148-7B1A-F55C-97B7982B07F1}"/>
              </a:ext>
            </a:extLst>
          </p:cNvPr>
          <p:cNvSpPr txBox="1"/>
          <p:nvPr/>
        </p:nvSpPr>
        <p:spPr>
          <a:xfrm>
            <a:off x="793660" y="2203079"/>
            <a:ext cx="10143668" cy="3831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7429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7429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7429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Partnerships</a:t>
            </a:r>
            <a:r>
              <a:rPr lang="en-US" sz="2200" dirty="0"/>
              <a:t> </a:t>
            </a:r>
            <a:r>
              <a:rPr lang="en-US" sz="2200" b="1" dirty="0"/>
              <a:t>were fundamental</a:t>
            </a:r>
            <a:r>
              <a:rPr lang="en-US" sz="2200" dirty="0"/>
              <a:t> </a:t>
            </a:r>
            <a:r>
              <a:rPr lang="en-US" sz="2200" b="1" dirty="0"/>
              <a:t>to models </a:t>
            </a:r>
            <a:r>
              <a:rPr lang="en-US" sz="2200" dirty="0"/>
              <a:t>and played key functions in delivering vaccines (outreach, information access, shaping decisions around policy and funding).</a:t>
            </a:r>
          </a:p>
          <a:p>
            <a:pPr marL="165735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i="0" dirty="0">
                <a:effectLst/>
              </a:rPr>
              <a:t>Partners included health providers, International Medical Graduates (IMGs), NGOs, faith organizations and grassroots organizations.</a:t>
            </a:r>
          </a:p>
          <a:p>
            <a:pPr marL="165735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i="0" dirty="0">
              <a:effectLst/>
            </a:endParaRPr>
          </a:p>
          <a:p>
            <a:pPr marL="7429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i="0" dirty="0">
                <a:effectLst/>
              </a:rPr>
              <a:t>Partnership-based models had an </a:t>
            </a:r>
            <a:r>
              <a:rPr lang="en-US" sz="2200" b="1" i="0" dirty="0">
                <a:effectLst/>
              </a:rPr>
              <a:t>effect on the relationships within the health sector</a:t>
            </a:r>
            <a:r>
              <a:rPr lang="en-US" sz="2200" i="0" dirty="0">
                <a:effectLst/>
              </a:rPr>
              <a:t>, including t</a:t>
            </a:r>
            <a:r>
              <a:rPr lang="en-US" sz="2200" dirty="0"/>
              <a:t>he relationships between healthcare agency and other organizations, and the r</a:t>
            </a:r>
            <a:r>
              <a:rPr lang="en-US" sz="2200" i="0" dirty="0">
                <a:effectLst/>
              </a:rPr>
              <a:t>elationships between model of vaccination partners.</a:t>
            </a:r>
          </a:p>
          <a:p>
            <a:pPr marL="148590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i="0" dirty="0">
                <a:effectLst/>
              </a:rPr>
              <a:t>What arose were fundamental shifts in how health care provision was conducted, in order to meet the needs of the most vulnerable.</a:t>
            </a:r>
            <a:endParaRPr lang="en-US" sz="2200" dirty="0"/>
          </a:p>
          <a:p>
            <a:pPr marL="7429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i="0" dirty="0">
              <a:effectLst/>
            </a:endParaRPr>
          </a:p>
          <a:p>
            <a:pPr marL="1657350" lvl="2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571500" indent="-228600" defTabSz="914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8426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1644</TotalTime>
  <Words>769</Words>
  <Application>Microsoft Macintosh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2013 - 2022 Theme</vt:lpstr>
      <vt:lpstr>An Exploration of COVID-19 Vaccination Models for Refugees and Newcomer Immigrants in Calgary and surrounding area, 2021-2022 </vt:lpstr>
      <vt:lpstr>Disclosures</vt:lpstr>
      <vt:lpstr>Context</vt:lpstr>
      <vt:lpstr>Aim</vt:lpstr>
      <vt:lpstr>Method</vt:lpstr>
      <vt:lpstr> Three Types of Models </vt:lpstr>
      <vt:lpstr>Strategies and Actions of Models</vt:lpstr>
      <vt:lpstr>Factors Involved</vt:lpstr>
      <vt:lpstr>Implications</vt:lpstr>
      <vt:lpstr>Implications</vt:lpstr>
      <vt:lpstr>Key Recommendations</vt:lpstr>
      <vt:lpstr>Acknowledgment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Dobbs</dc:creator>
  <cp:lastModifiedBy>Fariba Aghajafari</cp:lastModifiedBy>
  <cp:revision>8</cp:revision>
  <dcterms:created xsi:type="dcterms:W3CDTF">2023-08-03T16:55:04Z</dcterms:created>
  <dcterms:modified xsi:type="dcterms:W3CDTF">2023-10-03T21:42:04Z</dcterms:modified>
</cp:coreProperties>
</file>