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85" r:id="rId5"/>
    <p:sldId id="269" r:id="rId6"/>
    <p:sldId id="257" r:id="rId7"/>
    <p:sldId id="258" r:id="rId8"/>
    <p:sldId id="284" r:id="rId9"/>
    <p:sldId id="260" r:id="rId10"/>
    <p:sldId id="261" r:id="rId11"/>
    <p:sldId id="277" r:id="rId12"/>
    <p:sldId id="279" r:id="rId13"/>
    <p:sldId id="280" r:id="rId14"/>
    <p:sldId id="262" r:id="rId15"/>
    <p:sldId id="263" r:id="rId16"/>
    <p:sldId id="264" r:id="rId17"/>
    <p:sldId id="270" r:id="rId18"/>
    <p:sldId id="271" r:id="rId19"/>
    <p:sldId id="272" r:id="rId20"/>
    <p:sldId id="273" r:id="rId21"/>
    <p:sldId id="274" r:id="rId22"/>
    <p:sldId id="275" r:id="rId23"/>
    <p:sldId id="265" r:id="rId24"/>
    <p:sldId id="276" r:id="rId25"/>
    <p:sldId id="283" r:id="rId26"/>
    <p:sldId id="278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0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3301-E3CD-4A74-AC3E-0126EFCCF501}" type="datetimeFigureOut">
              <a:rPr lang="en-US" smtClean="0"/>
              <a:pPr/>
              <a:t>8/20/2013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8267-5321-45E6-A56A-22899DDF6EB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3301-E3CD-4A74-AC3E-0126EFCCF501}" type="datetimeFigureOut">
              <a:rPr lang="en-US" smtClean="0"/>
              <a:pPr/>
              <a:t>8/20/2013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8267-5321-45E6-A56A-22899DDF6EB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3301-E3CD-4A74-AC3E-0126EFCCF501}" type="datetimeFigureOut">
              <a:rPr lang="en-US" smtClean="0"/>
              <a:pPr/>
              <a:t>8/20/2013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8267-5321-45E6-A56A-22899DDF6EB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3301-E3CD-4A74-AC3E-0126EFCCF501}" type="datetimeFigureOut">
              <a:rPr lang="en-US" smtClean="0"/>
              <a:pPr/>
              <a:t>8/20/2013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8267-5321-45E6-A56A-22899DDF6EB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3301-E3CD-4A74-AC3E-0126EFCCF501}" type="datetimeFigureOut">
              <a:rPr lang="en-US" smtClean="0"/>
              <a:pPr/>
              <a:t>8/20/2013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8267-5321-45E6-A56A-22899DDF6EB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3301-E3CD-4A74-AC3E-0126EFCCF501}" type="datetimeFigureOut">
              <a:rPr lang="en-US" smtClean="0"/>
              <a:pPr/>
              <a:t>8/20/2013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8267-5321-45E6-A56A-22899DDF6EB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3301-E3CD-4A74-AC3E-0126EFCCF501}" type="datetimeFigureOut">
              <a:rPr lang="en-US" smtClean="0"/>
              <a:pPr/>
              <a:t>8/20/2013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8267-5321-45E6-A56A-22899DDF6EB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3301-E3CD-4A74-AC3E-0126EFCCF501}" type="datetimeFigureOut">
              <a:rPr lang="en-US" smtClean="0"/>
              <a:pPr/>
              <a:t>8/20/2013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8267-5321-45E6-A56A-22899DDF6EB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3301-E3CD-4A74-AC3E-0126EFCCF501}" type="datetimeFigureOut">
              <a:rPr lang="en-US" smtClean="0"/>
              <a:pPr/>
              <a:t>8/20/2013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8267-5321-45E6-A56A-22899DDF6EB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3301-E3CD-4A74-AC3E-0126EFCCF501}" type="datetimeFigureOut">
              <a:rPr lang="en-US" smtClean="0"/>
              <a:pPr/>
              <a:t>8/20/2013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8267-5321-45E6-A56A-22899DDF6EB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3301-E3CD-4A74-AC3E-0126EFCCF501}" type="datetimeFigureOut">
              <a:rPr lang="en-US" smtClean="0"/>
              <a:pPr/>
              <a:t>8/20/2013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8267-5321-45E6-A56A-22899DDF6EB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73301-E3CD-4A74-AC3E-0126EFCCF501}" type="datetimeFigureOut">
              <a:rPr lang="en-US" smtClean="0"/>
              <a:pPr/>
              <a:t>8/20/2013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E8267-5321-45E6-A56A-22899DDF6EB2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.ucalgary.ca/research/groups/rauk/" TargetMode="External"/><Relationship Id="rId2" Type="http://schemas.openxmlformats.org/officeDocument/2006/relationships/hyperlink" Target="mailto:rauk@ucalgary.c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mailto:jchaiken@syr.edu" TargetMode="Externa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a/url?sa=i&amp;source=images&amp;cd=&amp;cad=rja&amp;docid=LEYXTAnK5UfWhM&amp;tbnid=bInP4gYBXvT6nM:&amp;ved=0CAUQjRw&amp;url=http://spysee.jp/%E9%95%B7%E5%B2%A1%E6%AD%A3%E9%9A%86/1052650/image&amp;ei=xAoJUu-PKLH2igLt44DwCw&amp;psig=AFQjCNGP5xuPdnNtO_VbCk1pgm9PaNJFNQ&amp;ust=1376410687063650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chaiken@syr.ed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bfreedm@syr.edu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671648"/>
          </a:xfr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90000" dist="50800" dir="5400000" sy="-100000" algn="bl" rotWithShape="0"/>
          </a:effectLst>
        </p:spPr>
        <p:txBody>
          <a:bodyPr>
            <a:noAutofit/>
          </a:bodyPr>
          <a:lstStyle/>
          <a:p>
            <a:r>
              <a:rPr lang="en-CA" b="1" dirty="0"/>
              <a:t>Vibrational Circular Dichroism 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 </a:t>
            </a:r>
            <a:r>
              <a:rPr lang="en-CA" b="1" dirty="0"/>
              <a:t>It's easier than it </a:t>
            </a:r>
            <a:r>
              <a:rPr lang="en-CA" b="1" dirty="0" smtClean="0"/>
              <a:t>looks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b="1" dirty="0" smtClean="0"/>
              <a:t>Arvi </a:t>
            </a:r>
            <a:r>
              <a:rPr lang="en-CA" b="1" dirty="0" err="1" smtClean="0"/>
              <a:t>Rauk</a:t>
            </a:r>
            <a:endParaRPr lang="en-CA" b="1" dirty="0" smtClean="0"/>
          </a:p>
          <a:p>
            <a:r>
              <a:rPr lang="en-CA" sz="2600" dirty="0" smtClean="0"/>
              <a:t>Professor Emeritus and Faculty Professor</a:t>
            </a:r>
          </a:p>
          <a:p>
            <a:r>
              <a:rPr lang="en-CA" sz="2600" dirty="0" smtClean="0"/>
              <a:t>Department of Chemistry, University of Calgary</a:t>
            </a:r>
          </a:p>
          <a:p>
            <a:r>
              <a:rPr lang="en-CA" dirty="0" smtClean="0">
                <a:hlinkClick r:id="rId2"/>
              </a:rPr>
              <a:t>rauk@ucalgary.ca</a:t>
            </a:r>
            <a:endParaRPr lang="en-CA" dirty="0" smtClean="0"/>
          </a:p>
          <a:p>
            <a:r>
              <a:rPr lang="en-CA" dirty="0" smtClean="0">
                <a:hlinkClick r:id="rId3"/>
              </a:rPr>
              <a:t>http://www.chem.ucalgary.ca/research/groups/rauk/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705370" y="5488560"/>
            <a:ext cx="4224348" cy="1226588"/>
            <a:chOff x="214282" y="285728"/>
            <a:chExt cx="4224348" cy="1226588"/>
          </a:xfrm>
        </p:grpSpPr>
        <p:pic>
          <p:nvPicPr>
            <p:cNvPr id="2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85728"/>
              <a:ext cx="4224348" cy="849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214282" y="1142984"/>
              <a:ext cx="421484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i="1" dirty="0" smtClean="0"/>
                <a:t>JACS</a:t>
              </a:r>
              <a:r>
                <a:rPr lang="en-CA" dirty="0" smtClean="0"/>
                <a:t> </a:t>
              </a:r>
              <a:r>
                <a:rPr lang="en-CA" b="1" dirty="0" smtClean="0"/>
                <a:t>1976</a:t>
              </a:r>
              <a:r>
                <a:rPr lang="en-CA" dirty="0" smtClean="0"/>
                <a:t>, </a:t>
              </a:r>
              <a:r>
                <a:rPr lang="en-CA" i="1" dirty="0" smtClean="0"/>
                <a:t>98</a:t>
              </a:r>
              <a:r>
                <a:rPr lang="en-CA" dirty="0" smtClean="0"/>
                <a:t>, 2715 - 2723</a:t>
              </a:r>
              <a:endParaRPr lang="en-CA" dirty="0"/>
            </a:p>
          </p:txBody>
        </p:sp>
      </p:grp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02" y="0"/>
            <a:ext cx="5072098" cy="516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1142976" y="928670"/>
            <a:ext cx="1735087" cy="2561711"/>
            <a:chOff x="6572264" y="1870810"/>
            <a:chExt cx="1735087" cy="2561711"/>
          </a:xfrm>
        </p:grpSpPr>
        <p:pic>
          <p:nvPicPr>
            <p:cNvPr id="6" name="Picture 2" descr="Philip J. Stephens, professor emeritus of chemistry, was a USC Dornsife faculty member for more than 40 years. Photo by Alexandra Bissonnette."/>
            <p:cNvPicPr>
              <a:picLocks noChangeAspect="1" noChangeArrowheads="1"/>
            </p:cNvPicPr>
            <p:nvPr/>
          </p:nvPicPr>
          <p:blipFill>
            <a:blip r:embed="rId4"/>
            <a:srcRect l="17635" r="23062"/>
            <a:stretch>
              <a:fillRect/>
            </a:stretch>
          </p:blipFill>
          <p:spPr bwMode="auto">
            <a:xfrm>
              <a:off x="6572264" y="1870810"/>
              <a:ext cx="1735087" cy="1843942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858016" y="3786190"/>
              <a:ext cx="14330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P. J. Stephens</a:t>
              </a:r>
            </a:p>
            <a:p>
              <a:r>
                <a:rPr lang="en-CA" dirty="0" smtClean="0"/>
                <a:t>(1941-2012)</a:t>
              </a:r>
              <a:endParaRPr lang="en-CA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71639" y="3714752"/>
            <a:ext cx="1828857" cy="2428868"/>
            <a:chOff x="2071670" y="4429132"/>
            <a:chExt cx="1828857" cy="2428868"/>
          </a:xfrm>
        </p:grpSpPr>
        <p:sp>
          <p:nvSpPr>
            <p:cNvPr id="9" name="TextBox 8"/>
            <p:cNvSpPr txBox="1"/>
            <p:nvPr/>
          </p:nvSpPr>
          <p:spPr>
            <a:xfrm>
              <a:off x="2071670" y="6351417"/>
              <a:ext cx="1828857" cy="506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/>
                <a:t>Laurence. A. </a:t>
              </a:r>
              <a:r>
                <a:rPr lang="en-CA" dirty="0" err="1" smtClean="0"/>
                <a:t>Nafie</a:t>
              </a:r>
              <a:endParaRPr lang="en-CA" dirty="0" smtClean="0"/>
            </a:p>
            <a:p>
              <a:pPr algn="ctr"/>
              <a:r>
                <a:rPr lang="en-CA" dirty="0" smtClean="0"/>
                <a:t>(</a:t>
              </a:r>
              <a:r>
                <a:rPr lang="en-CA" dirty="0" smtClean="0">
                  <a:hlinkClick r:id="rId5"/>
                </a:rPr>
                <a:t>lnafie@syr.edu</a:t>
              </a:r>
              <a:r>
                <a:rPr lang="en-CA" dirty="0" smtClean="0"/>
                <a:t>)</a:t>
              </a:r>
              <a:endParaRPr lang="en-CA" dirty="0"/>
            </a:p>
          </p:txBody>
        </p:sp>
        <p:pic>
          <p:nvPicPr>
            <p:cNvPr id="10" name="Picture 6" descr="http://chemistry.syr.edu/images/faculty/nafie_freedman.jpg"/>
            <p:cNvPicPr>
              <a:picLocks noChangeAspect="1" noChangeArrowheads="1"/>
            </p:cNvPicPr>
            <p:nvPr/>
          </p:nvPicPr>
          <p:blipFill>
            <a:blip r:embed="rId6"/>
            <a:srcRect l="53421" t="25556" r="6106" b="32673"/>
            <a:stretch>
              <a:fillRect/>
            </a:stretch>
          </p:blipFill>
          <p:spPr bwMode="auto">
            <a:xfrm>
              <a:off x="2143108" y="4429132"/>
              <a:ext cx="1714511" cy="2000241"/>
            </a:xfrm>
            <a:prstGeom prst="rect">
              <a:avLst/>
            </a:prstGeom>
            <a:noFill/>
          </p:spPr>
        </p:pic>
      </p:grpSp>
      <p:pic>
        <p:nvPicPr>
          <p:cNvPr id="20482" name="Picture 2" descr="http://www2.chem.uic.edu/takgroup/members/group_may2013.jpg"/>
          <p:cNvPicPr>
            <a:picLocks noChangeAspect="1" noChangeArrowheads="1"/>
          </p:cNvPicPr>
          <p:nvPr/>
        </p:nvPicPr>
        <p:blipFill>
          <a:blip r:embed="rId7"/>
          <a:srcRect l="4820" t="30893" r="81684" b="41647"/>
          <a:stretch>
            <a:fillRect/>
          </a:stretch>
        </p:blipFill>
        <p:spPr bwMode="auto">
          <a:xfrm>
            <a:off x="285720" y="3714752"/>
            <a:ext cx="1714512" cy="195944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5715016"/>
            <a:ext cx="2190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Timothy A. </a:t>
            </a:r>
            <a:r>
              <a:rPr lang="en-CA" dirty="0" err="1" smtClean="0"/>
              <a:t>Keiderling</a:t>
            </a:r>
            <a:endParaRPr lang="en-CA" dirty="0" smtClean="0"/>
          </a:p>
          <a:p>
            <a:pPr algn="ctr"/>
            <a:r>
              <a:rPr lang="en-CA" dirty="0" smtClean="0"/>
              <a:t>(tak@uic.edu)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142844" y="142852"/>
            <a:ext cx="479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>
                <a:solidFill>
                  <a:schemeClr val="accent6">
                    <a:lumMod val="50000"/>
                  </a:schemeClr>
                </a:solidFill>
              </a:rPr>
              <a:t>First Experimental VCD Spectra</a:t>
            </a:r>
            <a:endParaRPr lang="en-C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1153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643182"/>
            <a:ext cx="2667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14744" y="2643182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1987</a:t>
            </a:r>
            <a:r>
              <a:rPr lang="en-CA" dirty="0" smtClean="0"/>
              <a:t>, </a:t>
            </a:r>
            <a:r>
              <a:rPr lang="en-CA" i="1" dirty="0" smtClean="0"/>
              <a:t>133</a:t>
            </a:r>
            <a:r>
              <a:rPr lang="en-CA" dirty="0" smtClean="0"/>
              <a:t>, 21-26  </a:t>
            </a:r>
            <a:endParaRPr lang="en-C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143248"/>
            <a:ext cx="2814640" cy="238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429256" y="2643182"/>
            <a:ext cx="2093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>
                <a:solidFill>
                  <a:srgbClr val="FF0000"/>
                </a:solidFill>
              </a:rPr>
              <a:t> </a:t>
            </a:r>
            <a:r>
              <a:rPr lang="en-CA" sz="2800" b="1" dirty="0" smtClean="0">
                <a:solidFill>
                  <a:srgbClr val="FF0000"/>
                </a:solidFill>
                <a:sym typeface="Wingdings" pitchFamily="2" charset="2"/>
              </a:rPr>
              <a:t>  NO VCD!</a:t>
            </a:r>
            <a:endParaRPr lang="en-CA" sz="2800" b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7158" y="3357562"/>
            <a:ext cx="1871025" cy="2646595"/>
            <a:chOff x="6072198" y="3571876"/>
            <a:chExt cx="1871025" cy="2646595"/>
          </a:xfrm>
        </p:grpSpPr>
        <p:pic>
          <p:nvPicPr>
            <p:cNvPr id="18436" name="Picture 4" descr="Nicholas Handy"/>
            <p:cNvPicPr>
              <a:picLocks noChangeAspect="1" noChangeArrowheads="1"/>
            </p:cNvPicPr>
            <p:nvPr/>
          </p:nvPicPr>
          <p:blipFill>
            <a:blip r:embed="rId5"/>
            <a:srcRect b="24999"/>
            <a:stretch>
              <a:fillRect/>
            </a:stretch>
          </p:blipFill>
          <p:spPr bwMode="auto">
            <a:xfrm>
              <a:off x="6103946" y="3571876"/>
              <a:ext cx="1778000" cy="2000264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6072198" y="5572140"/>
              <a:ext cx="18710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/>
                <a:t>Nicholas C. Handy</a:t>
              </a:r>
            </a:p>
            <a:p>
              <a:pPr algn="ctr"/>
              <a:r>
                <a:rPr lang="en-CA" dirty="0" smtClean="0"/>
                <a:t>(1941 – 2012)</a:t>
              </a:r>
              <a:endParaRPr lang="en-CA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572008"/>
            <a:ext cx="31908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4665" y="2928934"/>
            <a:ext cx="6029335" cy="323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52"/>
            <a:ext cx="8286808" cy="230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1428736"/>
            <a:ext cx="279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57818" y="1428736"/>
            <a:ext cx="3300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1987</a:t>
            </a:r>
            <a:r>
              <a:rPr lang="en-CA" dirty="0" smtClean="0"/>
              <a:t>, </a:t>
            </a:r>
            <a:r>
              <a:rPr lang="en-CA" i="1" dirty="0" smtClean="0"/>
              <a:t>134</a:t>
            </a:r>
            <a:r>
              <a:rPr lang="en-CA" dirty="0" smtClean="0"/>
              <a:t>, 23-26   </a:t>
            </a:r>
            <a:r>
              <a:rPr lang="en-CA" dirty="0" smtClean="0">
                <a:sym typeface="Wingdings" pitchFamily="2" charset="2"/>
              </a:rPr>
              <a:t>  FIRST VCD?</a:t>
            </a:r>
            <a:endParaRPr lang="en-CA" dirty="0"/>
          </a:p>
        </p:txBody>
      </p:sp>
      <p:grpSp>
        <p:nvGrpSpPr>
          <p:cNvPr id="9" name="Group 8"/>
          <p:cNvGrpSpPr/>
          <p:nvPr/>
        </p:nvGrpSpPr>
        <p:grpSpPr>
          <a:xfrm>
            <a:off x="142844" y="2428868"/>
            <a:ext cx="3346557" cy="2195942"/>
            <a:chOff x="142844" y="2428868"/>
            <a:chExt cx="3346557" cy="2195942"/>
          </a:xfrm>
        </p:grpSpPr>
        <p:pic>
          <p:nvPicPr>
            <p:cNvPr id="17410" name="Picture 2" descr="http://t1.gstatic.com/images?q=tbn:ANd9GcRlK_lm_fTWRoCc9ftf_rJju9c4QPy3cAUzNJjSMsbIqzTEhjPC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4348" y="2428868"/>
              <a:ext cx="1828800" cy="2057401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142844" y="4286256"/>
              <a:ext cx="33465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600" dirty="0" smtClean="0"/>
                <a:t>morokuma@euch4e.chem.emory.edu</a:t>
              </a:r>
              <a:endParaRPr lang="en-CA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44" y="428604"/>
            <a:ext cx="89725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71802" y="2143116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1988</a:t>
            </a:r>
            <a:r>
              <a:rPr lang="en-CA" dirty="0" smtClean="0"/>
              <a:t>, </a:t>
            </a:r>
            <a:r>
              <a:rPr lang="en-CA" i="1" dirty="0" smtClean="0"/>
              <a:t>145</a:t>
            </a:r>
            <a:r>
              <a:rPr lang="en-CA" dirty="0" smtClean="0"/>
              <a:t>, 411-417   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71678"/>
            <a:ext cx="3057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071678"/>
            <a:ext cx="3521733" cy="471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 descr="http://www.scbt.com/images/gels/12388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2786058"/>
            <a:ext cx="3429024" cy="34290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85852" y="5786454"/>
            <a:ext cx="2990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(</a:t>
            </a:r>
            <a:r>
              <a:rPr lang="en-CA" sz="2400" i="1" dirty="0" smtClean="0"/>
              <a:t>S</a:t>
            </a:r>
            <a:r>
              <a:rPr lang="en-CA" sz="2400" dirty="0" smtClean="0"/>
              <a:t>)-(-)-propylene oxide</a:t>
            </a:r>
            <a:endParaRPr lang="en-C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143504" y="5357826"/>
            <a:ext cx="593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expt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929718" cy="209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14554"/>
            <a:ext cx="7572396" cy="444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7429520" y="2214554"/>
            <a:ext cx="1370055" cy="2155282"/>
            <a:chOff x="714348" y="2571744"/>
            <a:chExt cx="1370055" cy="2155282"/>
          </a:xfrm>
        </p:grpSpPr>
        <p:pic>
          <p:nvPicPr>
            <p:cNvPr id="6" name="Picture 5" descr="Dr. Remo Dutler"/>
            <p:cNvPicPr>
              <a:picLocks noChangeAspect="1" noChangeArrowheads="1"/>
            </p:cNvPicPr>
            <p:nvPr/>
          </p:nvPicPr>
          <p:blipFill>
            <a:blip r:embed="rId4"/>
            <a:srcRect l="19355" t="14647" r="22581" b="24324"/>
            <a:stretch>
              <a:fillRect/>
            </a:stretch>
          </p:blipFill>
          <p:spPr bwMode="auto">
            <a:xfrm>
              <a:off x="785786" y="2571744"/>
              <a:ext cx="1285884" cy="178595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714348" y="4357694"/>
              <a:ext cx="1370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Remo </a:t>
              </a:r>
              <a:r>
                <a:rPr lang="en-CA" dirty="0" err="1" smtClean="0"/>
                <a:t>Dutler</a:t>
              </a:r>
              <a:endParaRPr lang="en-CA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143768" y="4429132"/>
            <a:ext cx="1777377" cy="1428760"/>
            <a:chOff x="7143768" y="4429132"/>
            <a:chExt cx="1777377" cy="1428760"/>
          </a:xfrm>
        </p:grpSpPr>
        <p:pic>
          <p:nvPicPr>
            <p:cNvPr id="8" name="Picture 7" descr="http://www.scbt.com/images/gels/123889.jpg"/>
            <p:cNvPicPr>
              <a:picLocks noChangeAspect="1" noChangeArrowheads="1"/>
            </p:cNvPicPr>
            <p:nvPr/>
          </p:nvPicPr>
          <p:blipFill>
            <a:blip r:embed="rId5"/>
            <a:srcRect l="25000" t="31250" r="14583" b="16667"/>
            <a:stretch>
              <a:fillRect/>
            </a:stretch>
          </p:blipFill>
          <p:spPr bwMode="auto">
            <a:xfrm>
              <a:off x="7429520" y="4572008"/>
              <a:ext cx="1491625" cy="1285884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7143768" y="4429132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b="1" dirty="0" smtClean="0"/>
                <a:t>D</a:t>
              </a:r>
              <a:endParaRPr lang="en-CA" sz="2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6643734" cy="166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6500826" y="142852"/>
            <a:ext cx="1905000" cy="2012406"/>
            <a:chOff x="6858016" y="785794"/>
            <a:chExt cx="1905000" cy="2012406"/>
          </a:xfrm>
        </p:grpSpPr>
        <p:pic>
          <p:nvPicPr>
            <p:cNvPr id="7171" name="Picture 3" descr="http://www.ucalgary.ca/chem/files/chem/images/hwieser1s.img_assist_custom.jp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16" y="785794"/>
              <a:ext cx="1905000" cy="158115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7000892" y="2428868"/>
              <a:ext cx="1592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Helmut </a:t>
              </a:r>
              <a:r>
                <a:rPr lang="en-CA" dirty="0" err="1" smtClean="0"/>
                <a:t>Wieser</a:t>
              </a:r>
              <a:endParaRPr lang="en-CA" dirty="0"/>
            </a:p>
          </p:txBody>
        </p:sp>
      </p:grp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714488"/>
            <a:ext cx="3921249" cy="492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171740"/>
            <a:ext cx="3709993" cy="451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rot="5400000" flipH="1" flipV="1">
            <a:off x="3786182" y="2928934"/>
            <a:ext cx="1857388" cy="17145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14282" y="1643050"/>
            <a:ext cx="1143008" cy="5124488"/>
            <a:chOff x="142844" y="1733512"/>
            <a:chExt cx="1143008" cy="5124488"/>
          </a:xfrm>
        </p:grpSpPr>
        <p:grpSp>
          <p:nvGrpSpPr>
            <p:cNvPr id="14" name="Group 13"/>
            <p:cNvGrpSpPr/>
            <p:nvPr/>
          </p:nvGrpSpPr>
          <p:grpSpPr>
            <a:xfrm>
              <a:off x="142844" y="1733512"/>
              <a:ext cx="1143008" cy="5124488"/>
              <a:chOff x="142844" y="1733512"/>
              <a:chExt cx="1143008" cy="5124488"/>
            </a:xfrm>
          </p:grpSpPr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 l="3809" r="81616" b="47986"/>
              <a:stretch>
                <a:fillRect/>
              </a:stretch>
            </p:blipFill>
            <p:spPr bwMode="auto">
              <a:xfrm>
                <a:off x="142844" y="1733512"/>
                <a:ext cx="1143008" cy="5124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1071538" y="3214686"/>
                <a:ext cx="214314" cy="357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71538" y="4857760"/>
                <a:ext cx="214314" cy="357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071538" y="6357958"/>
                <a:ext cx="214314" cy="357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42910" y="3357562"/>
              <a:ext cx="144464" cy="357190"/>
              <a:chOff x="8714610" y="786588"/>
              <a:chExt cx="144464" cy="357190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rot="5400000">
                <a:off x="8536809" y="964389"/>
                <a:ext cx="357190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5400000" flipH="1" flipV="1">
                <a:off x="8679685" y="964389"/>
                <a:ext cx="357190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714348" y="4929198"/>
              <a:ext cx="144464" cy="357190"/>
              <a:chOff x="8714610" y="786588"/>
              <a:chExt cx="144464" cy="357190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rot="5400000">
                <a:off x="8536809" y="964389"/>
                <a:ext cx="357190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rot="5400000" flipH="1" flipV="1">
                <a:off x="8679685" y="964389"/>
                <a:ext cx="357190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6229"/>
            <a:ext cx="89344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10610" r="9086"/>
          <a:stretch>
            <a:fillRect/>
          </a:stretch>
        </p:blipFill>
        <p:spPr bwMode="auto">
          <a:xfrm>
            <a:off x="1428728" y="2143117"/>
            <a:ext cx="257176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3627779" y="1785926"/>
            <a:ext cx="5401915" cy="4429156"/>
            <a:chOff x="3627779" y="1785926"/>
            <a:chExt cx="5401915" cy="4429156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27779" y="1785926"/>
              <a:ext cx="5401915" cy="414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4857752" y="5715016"/>
              <a:ext cx="357190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86512" y="5357826"/>
              <a:ext cx="857256" cy="785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42852"/>
            <a:ext cx="473230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0" y="4786322"/>
            <a:ext cx="2109360" cy="1940968"/>
            <a:chOff x="0" y="4786322"/>
            <a:chExt cx="2109360" cy="1940968"/>
          </a:xfrm>
        </p:grpSpPr>
        <p:pic>
          <p:nvPicPr>
            <p:cNvPr id="13314" name="Picture 2" descr="Polavarapu"/>
            <p:cNvPicPr>
              <a:picLocks noChangeAspect="1" noChangeArrowheads="1"/>
            </p:cNvPicPr>
            <p:nvPr/>
          </p:nvPicPr>
          <p:blipFill>
            <a:blip r:embed="rId6"/>
            <a:srcRect r="31159" b="49029"/>
            <a:stretch>
              <a:fillRect/>
            </a:stretch>
          </p:blipFill>
          <p:spPr bwMode="auto">
            <a:xfrm>
              <a:off x="142844" y="4786322"/>
              <a:ext cx="1421956" cy="157163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0" y="6357958"/>
              <a:ext cx="2109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Prasad L. </a:t>
              </a:r>
              <a:r>
                <a:rPr lang="en-CA" dirty="0" err="1" smtClean="0"/>
                <a:t>Polavarapu</a:t>
              </a:r>
              <a:endParaRPr lang="en-CA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2285992"/>
            <a:ext cx="1571604" cy="2155282"/>
            <a:chOff x="0" y="2285992"/>
            <a:chExt cx="1571604" cy="2155282"/>
          </a:xfrm>
        </p:grpSpPr>
        <p:pic>
          <p:nvPicPr>
            <p:cNvPr id="12" name="Picture 11" descr="Danya_Yang.jpg"/>
            <p:cNvPicPr>
              <a:picLocks noChangeAspect="1"/>
            </p:cNvPicPr>
            <p:nvPr/>
          </p:nvPicPr>
          <p:blipFill>
            <a:blip r:embed="rId7"/>
            <a:srcRect l="9298" t="3846" r="10124" b="20323"/>
            <a:stretch>
              <a:fillRect/>
            </a:stretch>
          </p:blipFill>
          <p:spPr>
            <a:xfrm>
              <a:off x="0" y="2285992"/>
              <a:ext cx="1571604" cy="181339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42844" y="4071942"/>
              <a:ext cx="1258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err="1" smtClean="0"/>
                <a:t>Danya</a:t>
              </a:r>
              <a:r>
                <a:rPr lang="en-CA" dirty="0" smtClean="0"/>
                <a:t> Yang</a:t>
              </a:r>
              <a:endParaRPr lang="en-CA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770572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14"/>
            <a:ext cx="6529393" cy="186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03768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99970"/>
            <a:ext cx="3971915" cy="3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2632624"/>
            <a:ext cx="5929354" cy="385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/>
          <a:srcRect l="7119" r="60518"/>
          <a:stretch>
            <a:fillRect/>
          </a:stretch>
        </p:blipFill>
        <p:spPr bwMode="auto">
          <a:xfrm>
            <a:off x="6758166" y="1571612"/>
            <a:ext cx="2028676" cy="244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 l="44984" r="15372" b="6767"/>
          <a:stretch>
            <a:fillRect/>
          </a:stretch>
        </p:blipFill>
        <p:spPr bwMode="auto">
          <a:xfrm>
            <a:off x="6357950" y="4214817"/>
            <a:ext cx="2320941" cy="213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85918" y="0"/>
            <a:ext cx="6000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>
                <a:solidFill>
                  <a:schemeClr val="accent6">
                    <a:lumMod val="50000"/>
                  </a:schemeClr>
                </a:solidFill>
              </a:rPr>
              <a:t>DFT force fields become available!</a:t>
            </a:r>
            <a:endParaRPr lang="en-CA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7891" y="71414"/>
            <a:ext cx="66960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 t="57666"/>
          <a:stretch>
            <a:fillRect/>
          </a:stretch>
        </p:blipFill>
        <p:spPr bwMode="auto">
          <a:xfrm>
            <a:off x="1733578" y="5000636"/>
            <a:ext cx="678661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 l="7119" r="60518"/>
          <a:stretch>
            <a:fillRect/>
          </a:stretch>
        </p:blipFill>
        <p:spPr bwMode="auto">
          <a:xfrm>
            <a:off x="785786" y="4929198"/>
            <a:ext cx="1377441" cy="16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rcular_Polarization_Circularly_Polarized_Light_Right_Handed_Animation_305x190_255Color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142852"/>
            <a:ext cx="4143404" cy="25811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44" y="500042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/>
              <a:t>Plane and Circularly Polarized Light</a:t>
            </a:r>
            <a:endParaRPr lang="en-CA" sz="3600" b="1" dirty="0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2428868"/>
            <a:ext cx="6096000" cy="214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3" name="Group 17"/>
          <p:cNvGrpSpPr/>
          <p:nvPr/>
        </p:nvGrpSpPr>
        <p:grpSpPr>
          <a:xfrm>
            <a:off x="571472" y="4572009"/>
            <a:ext cx="5017570" cy="1682360"/>
            <a:chOff x="571472" y="4572009"/>
            <a:chExt cx="5017570" cy="1682360"/>
          </a:xfrm>
        </p:grpSpPr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19174" y="4572009"/>
              <a:ext cx="3738578" cy="16823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71472" y="5143512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/>
                <a:t>In</a:t>
              </a:r>
              <a:endParaRPr lang="en-CA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57752" y="5143512"/>
              <a:ext cx="7312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/>
                <a:t>Out</a:t>
              </a:r>
              <a:endParaRPr lang="en-CA" sz="28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714480" y="6273225"/>
            <a:ext cx="2651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 algn="ctr">
              <a:lnSpc>
                <a:spcPct val="100000"/>
              </a:lnSpc>
              <a:spcBef>
                <a:spcPts val="8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 err="1" smtClean="0"/>
              <a:t>András</a:t>
            </a:r>
            <a:r>
              <a:rPr lang="en-GB" sz="3200" dirty="0" smtClean="0"/>
              <a:t> </a:t>
            </a:r>
            <a:r>
              <a:rPr lang="en-GB" sz="3200" dirty="0" err="1" smtClean="0"/>
              <a:t>Szilágyi</a:t>
            </a:r>
            <a:endParaRPr lang="en-GB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643702" y="3857628"/>
            <a:ext cx="16850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i="1" dirty="0" err="1" smtClean="0"/>
              <a:t>n</a:t>
            </a:r>
            <a:r>
              <a:rPr lang="en-CA" sz="3600" baseline="-25000" dirty="0" err="1" smtClean="0"/>
              <a:t>L</a:t>
            </a:r>
            <a:r>
              <a:rPr lang="en-CA" sz="3600" dirty="0" smtClean="0"/>
              <a:t>  ≠ </a:t>
            </a:r>
            <a:r>
              <a:rPr lang="en-CA" sz="3600" i="1" dirty="0" err="1" smtClean="0"/>
              <a:t>n</a:t>
            </a:r>
            <a:r>
              <a:rPr lang="en-CA" sz="3600" baseline="-25000" dirty="0" err="1" smtClean="0"/>
              <a:t>R</a:t>
            </a:r>
            <a:endParaRPr lang="en-CA" sz="3600" baseline="-25000" dirty="0" smtClean="0"/>
          </a:p>
          <a:p>
            <a:r>
              <a:rPr lang="en-CA" sz="3600" dirty="0" smtClean="0">
                <a:sym typeface="Wingdings" pitchFamily="2" charset="2"/>
              </a:rPr>
              <a:t> ORD</a:t>
            </a:r>
            <a:r>
              <a:rPr lang="en-CA" sz="3600" dirty="0" smtClean="0"/>
              <a:t> </a:t>
            </a:r>
            <a:endParaRPr lang="en-CA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643702" y="5143512"/>
            <a:ext cx="14269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err="1" smtClean="0">
                <a:latin typeface="Symbol" pitchFamily="18" charset="2"/>
              </a:rPr>
              <a:t>e</a:t>
            </a:r>
            <a:r>
              <a:rPr lang="en-CA" sz="3600" baseline="-25000" dirty="0" err="1" smtClean="0"/>
              <a:t>L</a:t>
            </a:r>
            <a:r>
              <a:rPr lang="en-CA" sz="3600" dirty="0" smtClean="0"/>
              <a:t>  ≠ </a:t>
            </a:r>
            <a:r>
              <a:rPr lang="en-CA" sz="3600" dirty="0" err="1" smtClean="0">
                <a:latin typeface="Symbol" pitchFamily="18" charset="2"/>
              </a:rPr>
              <a:t>e</a:t>
            </a:r>
            <a:r>
              <a:rPr lang="en-CA" sz="3600" baseline="-25000" dirty="0" err="1" smtClean="0"/>
              <a:t>R</a:t>
            </a:r>
            <a:endParaRPr lang="en-CA" sz="3600" baseline="-25000" dirty="0" smtClean="0"/>
          </a:p>
          <a:p>
            <a:r>
              <a:rPr lang="en-CA" sz="3600" dirty="0" smtClean="0">
                <a:sym typeface="Wingdings" pitchFamily="2" charset="2"/>
              </a:rPr>
              <a:t> CD</a:t>
            </a:r>
            <a:r>
              <a:rPr lang="en-CA" sz="3600" dirty="0" smtClean="0"/>
              <a:t> </a:t>
            </a:r>
            <a:endParaRPr lang="en-C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7344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0"/>
            <a:ext cx="3762384" cy="48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28802"/>
            <a:ext cx="374098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946" y="5363806"/>
            <a:ext cx="55435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1785926"/>
            <a:ext cx="523486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37345" y="2857496"/>
            <a:ext cx="3334787" cy="2428892"/>
            <a:chOff x="214282" y="2857496"/>
            <a:chExt cx="3334787" cy="2428892"/>
          </a:xfrm>
        </p:grpSpPr>
        <p:pic>
          <p:nvPicPr>
            <p:cNvPr id="31750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3143248"/>
              <a:ext cx="2417566" cy="214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 rot="20018159">
              <a:off x="2048871" y="2857496"/>
              <a:ext cx="150019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642919"/>
            <a:ext cx="47498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85728"/>
            <a:ext cx="3752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213947"/>
            <a:ext cx="4245914" cy="546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7158" y="5429264"/>
            <a:ext cx="405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2 conformations make up 86% of mixture</a:t>
            </a:r>
            <a:endParaRPr lang="en-CA" dirty="0"/>
          </a:p>
        </p:txBody>
      </p:sp>
      <p:grpSp>
        <p:nvGrpSpPr>
          <p:cNvPr id="10" name="Group 9"/>
          <p:cNvGrpSpPr/>
          <p:nvPr/>
        </p:nvGrpSpPr>
        <p:grpSpPr>
          <a:xfrm>
            <a:off x="214282" y="2928934"/>
            <a:ext cx="1571604" cy="2155282"/>
            <a:chOff x="0" y="2285992"/>
            <a:chExt cx="1571604" cy="2155282"/>
          </a:xfrm>
        </p:grpSpPr>
        <p:pic>
          <p:nvPicPr>
            <p:cNvPr id="11" name="Picture 10" descr="Danya_Yang.jpg"/>
            <p:cNvPicPr>
              <a:picLocks noChangeAspect="1"/>
            </p:cNvPicPr>
            <p:nvPr/>
          </p:nvPicPr>
          <p:blipFill>
            <a:blip r:embed="rId6"/>
            <a:srcRect l="9298" t="3846" r="10124" b="20323"/>
            <a:stretch>
              <a:fillRect/>
            </a:stretch>
          </p:blipFill>
          <p:spPr>
            <a:xfrm>
              <a:off x="0" y="2285992"/>
              <a:ext cx="1571604" cy="181339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42844" y="4071942"/>
              <a:ext cx="1258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err="1" smtClean="0"/>
                <a:t>Danya</a:t>
              </a:r>
              <a:r>
                <a:rPr lang="en-CA" dirty="0" smtClean="0"/>
                <a:t> Yang</a:t>
              </a:r>
              <a:endParaRPr lang="en-CA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258108"/>
            <a:ext cx="5224458" cy="552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72422"/>
            <a:ext cx="454631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564672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2655" y="214290"/>
            <a:ext cx="3351345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464"/>
            <a:ext cx="7392147" cy="205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3351345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285992"/>
            <a:ext cx="3797247" cy="439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00306"/>
            <a:ext cx="4967300" cy="13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00504"/>
            <a:ext cx="42195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857232"/>
            <a:ext cx="2589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smtClean="0"/>
              <a:t>VCD today?</a:t>
            </a:r>
            <a:endParaRPr lang="en-CA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214414" y="1571612"/>
            <a:ext cx="64969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There are commercial instruments that make measurements easy</a:t>
            </a:r>
            <a:r>
              <a:rPr lang="en-CA" dirty="0" smtClean="0"/>
              <a:t>:</a:t>
            </a:r>
          </a:p>
          <a:p>
            <a:r>
              <a:rPr lang="en-CA" dirty="0" err="1" smtClean="0"/>
              <a:t>ChiralIR</a:t>
            </a:r>
            <a:r>
              <a:rPr lang="en-CA" dirty="0" smtClean="0"/>
              <a:t> from </a:t>
            </a:r>
            <a:r>
              <a:rPr lang="en-CA" dirty="0" err="1" smtClean="0"/>
              <a:t>BioTools</a:t>
            </a:r>
            <a:endParaRPr lang="en-CA" dirty="0" smtClean="0"/>
          </a:p>
          <a:p>
            <a:r>
              <a:rPr lang="en-CA" dirty="0" smtClean="0"/>
              <a:t>PMA 50 from </a:t>
            </a:r>
            <a:r>
              <a:rPr lang="en-CA" dirty="0" err="1" smtClean="0"/>
              <a:t>Bruker</a:t>
            </a:r>
            <a:endParaRPr lang="en-CA" dirty="0" smtClean="0"/>
          </a:p>
          <a:p>
            <a:r>
              <a:rPr lang="en-CA" dirty="0" smtClean="0"/>
              <a:t>Universal Instruments VCD Axial insertion machines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7170" name="Picture 2" descr="https://encrypted-tbn2.gstatic.com/images?q=tbn:ANd9GcS7MNq_P9wR4KyB83guafaF0mJgY-gpW-zh_8yRyns2PxrxmZPxD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000372"/>
            <a:ext cx="1643058" cy="1232294"/>
          </a:xfrm>
          <a:prstGeom prst="rect">
            <a:avLst/>
          </a:prstGeom>
          <a:noFill/>
        </p:spPr>
      </p:pic>
      <p:pic>
        <p:nvPicPr>
          <p:cNvPr id="7172" name="Picture 4" descr="http://btools.com/images/chiralir2x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00372"/>
            <a:ext cx="1714512" cy="1285884"/>
          </a:xfrm>
          <a:prstGeom prst="rect">
            <a:avLst/>
          </a:prstGeom>
          <a:noFill/>
        </p:spPr>
      </p:pic>
      <p:pic>
        <p:nvPicPr>
          <p:cNvPr id="7174" name="Picture 6" descr="http://www.brukeroptics.cz/images/stories/produkt/91/VCD_head_08_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071810"/>
            <a:ext cx="3736757" cy="10715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728" y="4429132"/>
            <a:ext cx="35422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Excellent software to calculate VCD</a:t>
            </a:r>
          </a:p>
          <a:p>
            <a:r>
              <a:rPr lang="en-CA" dirty="0" smtClean="0"/>
              <a:t>Gaussian</a:t>
            </a:r>
          </a:p>
          <a:p>
            <a:r>
              <a:rPr lang="en-CA" dirty="0" smtClean="0"/>
              <a:t>ADF</a:t>
            </a:r>
          </a:p>
          <a:p>
            <a:r>
              <a:rPr lang="en-CA" dirty="0" smtClean="0"/>
              <a:t>CADPAC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285852" y="5857892"/>
            <a:ext cx="5842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Major Uses:</a:t>
            </a:r>
          </a:p>
          <a:p>
            <a:r>
              <a:rPr lang="en-CA" dirty="0" smtClean="0"/>
              <a:t>Protein secondary structure, optical purity, absolute </a:t>
            </a:r>
            <a:r>
              <a:rPr lang="en-CA" dirty="0" err="1" smtClean="0"/>
              <a:t>chirality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nature.com/nature/journal/v458/n7236/images/458289a-f1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429000"/>
            <a:ext cx="7620000" cy="29241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1714488"/>
            <a:ext cx="41153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600" b="1" dirty="0" smtClean="0">
                <a:solidFill>
                  <a:srgbClr val="0070C0"/>
                </a:solidFill>
              </a:rPr>
              <a:t>Questions?</a:t>
            </a:r>
            <a:endParaRPr lang="en-CA" sz="6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5720" y="5500702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describe this behaviour theoretically?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0" y="0"/>
            <a:ext cx="4572000" cy="5075463"/>
            <a:chOff x="0" y="0"/>
            <a:chExt cx="4572000" cy="5075463"/>
          </a:xfrm>
        </p:grpSpPr>
        <p:grpSp>
          <p:nvGrpSpPr>
            <p:cNvPr id="4" name="Group 11"/>
            <p:cNvGrpSpPr/>
            <p:nvPr/>
          </p:nvGrpSpPr>
          <p:grpSpPr>
            <a:xfrm>
              <a:off x="0" y="0"/>
              <a:ext cx="4572000" cy="4714884"/>
              <a:chOff x="5286380" y="2214554"/>
              <a:chExt cx="3443758" cy="4286256"/>
            </a:xfrm>
          </p:grpSpPr>
          <p:pic>
            <p:nvPicPr>
              <p:cNvPr id="9" name="Picture 4" descr="Cafestol ORD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86380" y="2214554"/>
                <a:ext cx="3443758" cy="4286256"/>
              </a:xfrm>
              <a:prstGeom prst="rect">
                <a:avLst/>
              </a:prstGeom>
              <a:noFill/>
            </p:spPr>
          </p:pic>
          <p:cxnSp>
            <p:nvCxnSpPr>
              <p:cNvPr id="6" name="Straight Arrow Connector 5"/>
              <p:cNvCxnSpPr>
                <a:stCxn id="8" idx="2"/>
              </p:cNvCxnSpPr>
              <p:nvPr/>
            </p:nvCxnSpPr>
            <p:spPr>
              <a:xfrm rot="16200000" flipH="1">
                <a:off x="6648472" y="4722035"/>
                <a:ext cx="2188635" cy="8625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7143768" y="3286124"/>
                <a:ext cx="1111790" cy="384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dirty="0" smtClean="0"/>
                  <a:t>“D” 589 nm</a:t>
                </a:r>
                <a:endParaRPr lang="en-CA" sz="2400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428860" y="428604"/>
              <a:ext cx="9509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200" b="1" dirty="0" smtClean="0">
                  <a:solidFill>
                    <a:srgbClr val="0070C0"/>
                  </a:solidFill>
                </a:rPr>
                <a:t>ORD</a:t>
              </a:r>
              <a:endParaRPr lang="en-CA" sz="3200" b="1" dirty="0">
                <a:solidFill>
                  <a:srgbClr val="0070C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28794" y="4429132"/>
              <a:ext cx="14975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600" i="1" dirty="0" err="1" smtClean="0"/>
                <a:t>n</a:t>
              </a:r>
              <a:r>
                <a:rPr lang="en-CA" sz="3600" baseline="-25000" dirty="0" err="1" smtClean="0"/>
                <a:t>L</a:t>
              </a:r>
              <a:r>
                <a:rPr lang="en-CA" sz="3600" dirty="0" smtClean="0"/>
                <a:t>  ≠ </a:t>
              </a:r>
              <a:r>
                <a:rPr lang="en-CA" sz="3600" i="1" dirty="0" err="1" smtClean="0"/>
                <a:t>n</a:t>
              </a:r>
              <a:r>
                <a:rPr lang="en-CA" sz="3600" baseline="-25000" dirty="0" err="1" smtClean="0"/>
                <a:t>R</a:t>
              </a:r>
              <a:endParaRPr lang="en-CA" sz="3600" baseline="-25000" dirty="0" smtClean="0"/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4357686" y="214290"/>
            <a:ext cx="3787916" cy="3503851"/>
            <a:chOff x="4357686" y="214290"/>
            <a:chExt cx="3787916" cy="3503851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57686" y="214290"/>
              <a:ext cx="3787916" cy="2832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7143768" y="1214422"/>
              <a:ext cx="6607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200" b="1" dirty="0" smtClean="0">
                  <a:solidFill>
                    <a:srgbClr val="0070C0"/>
                  </a:solidFill>
                </a:rPr>
                <a:t>CD</a:t>
              </a:r>
              <a:endParaRPr lang="en-CA" sz="3200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43504" y="3071810"/>
              <a:ext cx="14269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600" dirty="0" err="1" smtClean="0">
                  <a:latin typeface="Symbol" pitchFamily="18" charset="2"/>
                </a:rPr>
                <a:t>e</a:t>
              </a:r>
              <a:r>
                <a:rPr lang="en-CA" sz="3600" baseline="-25000" dirty="0" err="1" smtClean="0"/>
                <a:t>L</a:t>
              </a:r>
              <a:r>
                <a:rPr lang="en-CA" sz="3600" dirty="0" smtClean="0"/>
                <a:t>  ≠ </a:t>
              </a:r>
              <a:r>
                <a:rPr lang="en-CA" sz="3600" dirty="0" err="1" smtClean="0">
                  <a:latin typeface="Symbol" pitchFamily="18" charset="2"/>
                </a:rPr>
                <a:t>e</a:t>
              </a:r>
              <a:r>
                <a:rPr lang="en-CA" sz="3600" baseline="-25000" dirty="0" err="1" smtClean="0"/>
                <a:t>R</a:t>
              </a:r>
              <a:endParaRPr lang="en-CA" sz="3600" dirty="0"/>
            </a:p>
          </p:txBody>
        </p:sp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785926"/>
            <a:ext cx="100013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1000108"/>
            <a:ext cx="470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Symbol" pitchFamily="18" charset="2"/>
              </a:rPr>
              <a:t>b</a:t>
            </a:r>
            <a:r>
              <a:rPr lang="en-CA" sz="2800" dirty="0" smtClean="0"/>
              <a:t> = -4</a:t>
            </a:r>
            <a:r>
              <a:rPr lang="en-CA" sz="2800" dirty="0" smtClean="0">
                <a:latin typeface="Symbol" pitchFamily="18" charset="2"/>
              </a:rPr>
              <a:t>p</a:t>
            </a:r>
            <a:r>
              <a:rPr lang="en-CA" sz="2800" dirty="0" smtClean="0"/>
              <a:t>c/3h </a:t>
            </a:r>
            <a:r>
              <a:rPr lang="en-CA" sz="3600" dirty="0" err="1" smtClean="0">
                <a:latin typeface="Symbol" pitchFamily="18" charset="2"/>
              </a:rPr>
              <a:t>S</a:t>
            </a:r>
            <a:r>
              <a:rPr lang="en-CA" sz="2800" baseline="-25000" dirty="0" err="1" smtClean="0"/>
              <a:t>n</a:t>
            </a:r>
            <a:r>
              <a:rPr lang="en-CA" sz="2800" dirty="0" smtClean="0"/>
              <a:t>[</a:t>
            </a:r>
            <a:r>
              <a:rPr lang="en-CA" sz="2800" i="1" dirty="0" smtClean="0"/>
              <a:t>R</a:t>
            </a:r>
            <a:r>
              <a:rPr lang="en-CA" sz="2800" baseline="-25000" dirty="0" smtClean="0"/>
              <a:t>0n</a:t>
            </a:r>
            <a:r>
              <a:rPr lang="en-CA" sz="2800" dirty="0" smtClean="0"/>
              <a:t>]/(</a:t>
            </a:r>
            <a:r>
              <a:rPr lang="en-CA" sz="2800" dirty="0" smtClean="0">
                <a:latin typeface="Symbol" pitchFamily="18" charset="2"/>
              </a:rPr>
              <a:t>w</a:t>
            </a:r>
            <a:r>
              <a:rPr lang="en-CA" sz="2800" baseline="-25000" dirty="0" smtClean="0"/>
              <a:t>0n</a:t>
            </a:r>
            <a:r>
              <a:rPr lang="en-CA" sz="2800" baseline="30000" dirty="0" smtClean="0"/>
              <a:t>2</a:t>
            </a:r>
            <a:r>
              <a:rPr lang="en-CA" sz="2800" dirty="0" smtClean="0"/>
              <a:t> – </a:t>
            </a:r>
            <a:r>
              <a:rPr lang="en-CA" sz="2800" dirty="0" smtClean="0">
                <a:latin typeface="Symbol" pitchFamily="18" charset="2"/>
              </a:rPr>
              <a:t>w</a:t>
            </a:r>
            <a:r>
              <a:rPr lang="en-CA" sz="2800" baseline="30000" dirty="0" smtClean="0"/>
              <a:t>2</a:t>
            </a:r>
            <a:r>
              <a:rPr lang="en-CA" sz="2800" dirty="0" smtClean="0"/>
              <a:t>)</a:t>
            </a:r>
            <a:endParaRPr lang="en-C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285728"/>
            <a:ext cx="5832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Optical Rotatory Dispersion (ORD)</a:t>
            </a:r>
            <a:endParaRPr lang="en-CA" sz="3200" dirty="0"/>
          </a:p>
        </p:txBody>
      </p:sp>
      <p:grpSp>
        <p:nvGrpSpPr>
          <p:cNvPr id="2" name="Group 17"/>
          <p:cNvGrpSpPr/>
          <p:nvPr/>
        </p:nvGrpSpPr>
        <p:grpSpPr>
          <a:xfrm>
            <a:off x="500034" y="1928802"/>
            <a:ext cx="5136342" cy="1000132"/>
            <a:chOff x="500034" y="1928802"/>
            <a:chExt cx="5136342" cy="1000132"/>
          </a:xfrm>
        </p:grpSpPr>
        <p:sp>
          <p:nvSpPr>
            <p:cNvPr id="4" name="TextBox 3"/>
            <p:cNvSpPr txBox="1"/>
            <p:nvPr/>
          </p:nvSpPr>
          <p:spPr>
            <a:xfrm>
              <a:off x="500034" y="2405714"/>
              <a:ext cx="51363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/>
                <a:t>[</a:t>
              </a:r>
              <a:r>
                <a:rPr lang="en-CA" sz="2800" i="1" dirty="0" smtClean="0"/>
                <a:t>R</a:t>
              </a:r>
              <a:r>
                <a:rPr lang="en-CA" sz="2800" baseline="-25000" dirty="0" smtClean="0"/>
                <a:t>0n</a:t>
              </a:r>
              <a:r>
                <a:rPr lang="en-CA" sz="2800" dirty="0" smtClean="0"/>
                <a:t>]</a:t>
              </a:r>
              <a:r>
                <a:rPr lang="en-CA" sz="2800" baseline="30000" dirty="0" smtClean="0"/>
                <a:t>r</a:t>
              </a:r>
              <a:r>
                <a:rPr lang="en-CA" sz="2800" dirty="0" smtClean="0"/>
                <a:t> = -</a:t>
              </a:r>
              <a:r>
                <a:rPr lang="en-CA" sz="2800" i="1" dirty="0" err="1" smtClean="0"/>
                <a:t>i</a:t>
              </a:r>
              <a:r>
                <a:rPr lang="en-CA" sz="2800" dirty="0" smtClean="0"/>
                <a:t> &lt;</a:t>
              </a:r>
              <a:r>
                <a:rPr lang="en-CA" sz="2800" dirty="0" smtClean="0">
                  <a:latin typeface="Symbol" pitchFamily="18" charset="2"/>
                </a:rPr>
                <a:t>Y</a:t>
              </a:r>
              <a:r>
                <a:rPr lang="en-CA" sz="2800" baseline="-25000" dirty="0" smtClean="0"/>
                <a:t>0</a:t>
              </a:r>
              <a:r>
                <a:rPr lang="en-CA" sz="2800" dirty="0" smtClean="0"/>
                <a:t>|</a:t>
              </a:r>
              <a:r>
                <a:rPr lang="en-CA" sz="2800" b="1" dirty="0" smtClean="0">
                  <a:latin typeface="Symbol" pitchFamily="18" charset="2"/>
                </a:rPr>
                <a:t>m</a:t>
              </a:r>
              <a:r>
                <a:rPr lang="en-CA" sz="2800" dirty="0" smtClean="0"/>
                <a:t>|</a:t>
              </a:r>
              <a:r>
                <a:rPr lang="en-CA" sz="2800" dirty="0" smtClean="0">
                  <a:latin typeface="Symbol" pitchFamily="18" charset="2"/>
                </a:rPr>
                <a:t>Y</a:t>
              </a:r>
              <a:r>
                <a:rPr lang="en-CA" sz="2800" baseline="-25000" dirty="0" smtClean="0"/>
                <a:t>n</a:t>
              </a:r>
              <a:r>
                <a:rPr lang="en-CA" sz="2800" dirty="0" smtClean="0"/>
                <a:t>&gt;&lt;</a:t>
              </a:r>
              <a:r>
                <a:rPr lang="en-CA" sz="2800" dirty="0" smtClean="0">
                  <a:latin typeface="Symbol" pitchFamily="18" charset="2"/>
                </a:rPr>
                <a:t>Y</a:t>
              </a:r>
              <a:r>
                <a:rPr lang="en-CA" sz="2800" baseline="-25000" dirty="0" smtClean="0"/>
                <a:t>n</a:t>
              </a:r>
              <a:r>
                <a:rPr lang="en-CA" sz="2800" dirty="0" smtClean="0"/>
                <a:t>|</a:t>
              </a:r>
              <a:r>
                <a:rPr lang="en-CA" sz="2800" b="1" dirty="0" smtClean="0"/>
                <a:t>m</a:t>
              </a:r>
              <a:r>
                <a:rPr lang="en-CA" sz="2800" dirty="0" smtClean="0"/>
                <a:t>|</a:t>
              </a:r>
              <a:r>
                <a:rPr lang="en-CA" sz="2800" dirty="0" smtClean="0">
                  <a:latin typeface="Symbol" pitchFamily="18" charset="2"/>
                </a:rPr>
                <a:t>Y</a:t>
              </a:r>
              <a:r>
                <a:rPr lang="en-CA" sz="2800" baseline="-25000" dirty="0" smtClean="0"/>
                <a:t>0</a:t>
              </a:r>
              <a:r>
                <a:rPr lang="en-CA" sz="2800" dirty="0" smtClean="0"/>
                <a:t>&gt;</a:t>
              </a:r>
              <a:endParaRPr lang="en-CA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472" y="1928802"/>
              <a:ext cx="7795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where</a:t>
              </a:r>
              <a:endParaRPr lang="en-CA" dirty="0"/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214282" y="3286124"/>
            <a:ext cx="8579336" cy="1176045"/>
            <a:chOff x="214282" y="3286124"/>
            <a:chExt cx="8579336" cy="1176045"/>
          </a:xfrm>
        </p:grpSpPr>
        <p:sp>
          <p:nvSpPr>
            <p:cNvPr id="13" name="TextBox 12"/>
            <p:cNvSpPr txBox="1"/>
            <p:nvPr/>
          </p:nvSpPr>
          <p:spPr>
            <a:xfrm>
              <a:off x="428596" y="3286124"/>
              <a:ext cx="65321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 smtClean="0">
                  <a:latin typeface="Symbol" pitchFamily="18" charset="2"/>
                </a:rPr>
                <a:t>Y</a:t>
              </a:r>
              <a:r>
                <a:rPr lang="en-CA" sz="2400" baseline="-25000" dirty="0" smtClean="0"/>
                <a:t>0</a:t>
              </a:r>
              <a:r>
                <a:rPr lang="en-CA" sz="2400" dirty="0" smtClean="0"/>
                <a:t>, </a:t>
              </a:r>
              <a:r>
                <a:rPr lang="en-CA" sz="2400" dirty="0" err="1" smtClean="0">
                  <a:latin typeface="Symbol" pitchFamily="18" charset="2"/>
                </a:rPr>
                <a:t>Y</a:t>
              </a:r>
              <a:r>
                <a:rPr lang="en-CA" sz="2400" baseline="-25000" dirty="0" err="1" smtClean="0"/>
                <a:t>n</a:t>
              </a:r>
              <a:r>
                <a:rPr lang="en-CA" sz="2400" dirty="0" smtClean="0"/>
                <a:t> are ground and excited state </a:t>
              </a:r>
              <a:r>
                <a:rPr lang="en-CA" sz="2400" dirty="0" err="1" smtClean="0"/>
                <a:t>wavefunctions</a:t>
              </a:r>
              <a:endParaRPr lang="en-CA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4282" y="4000504"/>
              <a:ext cx="85793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 smtClean="0">
                  <a:latin typeface="Symbol" pitchFamily="18" charset="2"/>
                </a:rPr>
                <a:t>m</a:t>
              </a:r>
              <a:r>
                <a:rPr lang="en-CA" sz="2400" dirty="0" smtClean="0"/>
                <a:t>, </a:t>
              </a:r>
              <a:r>
                <a:rPr lang="en-CA" sz="2400" b="1" dirty="0" smtClean="0"/>
                <a:t>m</a:t>
              </a:r>
              <a:r>
                <a:rPr lang="en-CA" sz="2400" dirty="0" smtClean="0"/>
                <a:t> are electric and magnetic dipole transition moment operators </a:t>
              </a:r>
              <a:endParaRPr lang="en-CA" sz="2400" dirty="0"/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5402591" y="285728"/>
            <a:ext cx="3741409" cy="2941100"/>
            <a:chOff x="5402591" y="428604"/>
            <a:chExt cx="3741409" cy="2941100"/>
          </a:xfrm>
        </p:grpSpPr>
        <p:sp>
          <p:nvSpPr>
            <p:cNvPr id="21" name="Rectangle 20"/>
            <p:cNvSpPr/>
            <p:nvPr/>
          </p:nvSpPr>
          <p:spPr>
            <a:xfrm>
              <a:off x="6215074" y="2428868"/>
              <a:ext cx="17859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b="1" dirty="0" err="1" smtClean="0"/>
                <a:t>Léon</a:t>
              </a:r>
              <a:r>
                <a:rPr lang="en-CA" b="1" dirty="0" smtClean="0"/>
                <a:t> Rosenfeld</a:t>
              </a:r>
              <a:r>
                <a:rPr lang="en-CA" dirty="0" smtClean="0"/>
                <a:t> </a:t>
              </a:r>
            </a:p>
            <a:p>
              <a:pPr algn="ctr"/>
              <a:r>
                <a:rPr lang="en-CA" dirty="0" smtClean="0"/>
                <a:t>(1904 – 1974) </a:t>
              </a:r>
              <a:endParaRPr lang="en-CA" dirty="0"/>
            </a:p>
          </p:txBody>
        </p:sp>
        <p:pic>
          <p:nvPicPr>
            <p:cNvPr id="22" name="Picture 2" descr="http://upload.wikimedia.org/wikipedia/commons/7/75/Rosenfeld%2CLeon_1963_Kopenhagen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388" y="428604"/>
              <a:ext cx="1524000" cy="1905000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5402591" y="3000372"/>
              <a:ext cx="3741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L. </a:t>
              </a:r>
              <a:r>
                <a:rPr lang="en-CA" i="1" dirty="0" smtClean="0"/>
                <a:t>Rosenfeld</a:t>
              </a:r>
              <a:r>
                <a:rPr lang="en-CA" dirty="0" smtClean="0"/>
                <a:t>, Z. </a:t>
              </a:r>
              <a:r>
                <a:rPr lang="en-CA" dirty="0" err="1" smtClean="0"/>
                <a:t>Physik</a:t>
              </a:r>
              <a:r>
                <a:rPr lang="en-CA" dirty="0" smtClean="0"/>
                <a:t> 52, 161 (1928)</a:t>
              </a:r>
              <a:endParaRPr lang="en-CA" dirty="0"/>
            </a:p>
          </p:txBody>
        </p:sp>
      </p:grpSp>
      <p:grpSp>
        <p:nvGrpSpPr>
          <p:cNvPr id="8" name="Group 35"/>
          <p:cNvGrpSpPr/>
          <p:nvPr/>
        </p:nvGrpSpPr>
        <p:grpSpPr>
          <a:xfrm>
            <a:off x="214282" y="4763168"/>
            <a:ext cx="8018542" cy="1760820"/>
            <a:chOff x="214282" y="4763168"/>
            <a:chExt cx="8018542" cy="1760820"/>
          </a:xfrm>
        </p:grpSpPr>
        <p:grpSp>
          <p:nvGrpSpPr>
            <p:cNvPr id="9" name="Group 23"/>
            <p:cNvGrpSpPr/>
            <p:nvPr/>
          </p:nvGrpSpPr>
          <p:grpSpPr>
            <a:xfrm>
              <a:off x="214282" y="4763168"/>
              <a:ext cx="8018542" cy="1760820"/>
              <a:chOff x="214282" y="4763168"/>
              <a:chExt cx="8018542" cy="176082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28596" y="4763168"/>
                <a:ext cx="43091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800" b="1" dirty="0" smtClean="0">
                    <a:latin typeface="Symbol" pitchFamily="18" charset="2"/>
                  </a:rPr>
                  <a:t>m</a:t>
                </a:r>
                <a:r>
                  <a:rPr lang="en-CA" sz="2800" dirty="0" smtClean="0"/>
                  <a:t> = </a:t>
                </a:r>
                <a:r>
                  <a:rPr lang="en-CA" sz="2800" b="1" dirty="0" smtClean="0">
                    <a:latin typeface="Symbol" pitchFamily="18" charset="2"/>
                  </a:rPr>
                  <a:t>m</a:t>
                </a:r>
                <a:r>
                  <a:rPr lang="en-CA" sz="2800" baseline="30000" dirty="0" smtClean="0"/>
                  <a:t>e</a:t>
                </a:r>
                <a:r>
                  <a:rPr lang="en-CA" sz="2800" dirty="0" smtClean="0"/>
                  <a:t> + </a:t>
                </a:r>
                <a:r>
                  <a:rPr lang="en-CA" sz="2800" b="1" dirty="0" err="1" smtClean="0">
                    <a:latin typeface="Symbol" pitchFamily="18" charset="2"/>
                  </a:rPr>
                  <a:t>m</a:t>
                </a:r>
                <a:r>
                  <a:rPr lang="en-CA" sz="2800" baseline="30000" dirty="0" err="1" smtClean="0"/>
                  <a:t>N</a:t>
                </a:r>
                <a:r>
                  <a:rPr lang="en-CA" sz="2800" dirty="0" smtClean="0"/>
                  <a:t> = - </a:t>
                </a:r>
                <a:r>
                  <a:rPr lang="en-CA" sz="3600" dirty="0" err="1" smtClean="0">
                    <a:latin typeface="Symbol" pitchFamily="18" charset="2"/>
                  </a:rPr>
                  <a:t>S</a:t>
                </a:r>
                <a:r>
                  <a:rPr lang="en-CA" sz="2800" baseline="-25000" dirty="0" err="1" smtClean="0"/>
                  <a:t>i</a:t>
                </a:r>
                <a:r>
                  <a:rPr lang="en-CA" sz="2800" i="1" dirty="0" err="1" smtClean="0"/>
                  <a:t>e</a:t>
                </a:r>
                <a:r>
                  <a:rPr lang="en-CA" sz="2800" b="1" i="1" dirty="0" err="1" smtClean="0"/>
                  <a:t>r</a:t>
                </a:r>
                <a:r>
                  <a:rPr lang="en-CA" sz="2800" baseline="-25000" dirty="0" err="1" smtClean="0"/>
                  <a:t>i</a:t>
                </a:r>
                <a:r>
                  <a:rPr lang="en-CA" sz="2800" dirty="0" smtClean="0"/>
                  <a:t> + </a:t>
                </a:r>
                <a:r>
                  <a:rPr lang="en-CA" sz="3600" dirty="0" err="1" smtClean="0">
                    <a:latin typeface="Symbol" pitchFamily="18" charset="2"/>
                  </a:rPr>
                  <a:t>S</a:t>
                </a:r>
                <a:r>
                  <a:rPr lang="en-CA" sz="2800" baseline="-25000" dirty="0" err="1" smtClean="0"/>
                  <a:t>I</a:t>
                </a:r>
                <a:r>
                  <a:rPr lang="en-CA" sz="2800" i="1" dirty="0" err="1" smtClean="0"/>
                  <a:t>Z</a:t>
                </a:r>
                <a:r>
                  <a:rPr lang="en-CA" sz="2800" baseline="-25000" dirty="0" err="1" smtClean="0"/>
                  <a:t>I</a:t>
                </a:r>
                <a:r>
                  <a:rPr lang="en-CA" sz="2800" i="1" dirty="0" err="1" smtClean="0"/>
                  <a:t>e</a:t>
                </a:r>
                <a:r>
                  <a:rPr lang="en-CA" sz="2800" b="1" i="1" dirty="0" err="1" smtClean="0"/>
                  <a:t>R</a:t>
                </a:r>
                <a:r>
                  <a:rPr lang="en-CA" sz="2800" baseline="-25000" dirty="0" err="1" smtClean="0"/>
                  <a:t>I</a:t>
                </a:r>
                <a:endParaRPr lang="en-CA" sz="2800" baseline="-25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14282" y="5334672"/>
                <a:ext cx="801854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CA" sz="2800" b="1" dirty="0" smtClean="0"/>
                  <a:t>m</a:t>
                </a:r>
                <a:r>
                  <a:rPr lang="en-CA" sz="2800" dirty="0" smtClean="0"/>
                  <a:t> = </a:t>
                </a:r>
                <a:r>
                  <a:rPr lang="en-CA" sz="2800" b="1" dirty="0" smtClean="0"/>
                  <a:t>m</a:t>
                </a:r>
                <a:r>
                  <a:rPr lang="en-CA" sz="2800" baseline="30000" dirty="0" smtClean="0"/>
                  <a:t>e</a:t>
                </a:r>
                <a:r>
                  <a:rPr lang="en-CA" sz="2800" dirty="0" smtClean="0"/>
                  <a:t> + </a:t>
                </a:r>
                <a:r>
                  <a:rPr lang="en-CA" sz="2800" b="1" dirty="0" err="1" smtClean="0"/>
                  <a:t>m</a:t>
                </a:r>
                <a:r>
                  <a:rPr lang="en-CA" sz="2800" baseline="30000" dirty="0" err="1" smtClean="0"/>
                  <a:t>N</a:t>
                </a:r>
                <a:r>
                  <a:rPr lang="en-CA" sz="2800" dirty="0" smtClean="0"/>
                  <a:t> = - </a:t>
                </a:r>
                <a:r>
                  <a:rPr lang="en-CA" sz="3600" dirty="0" smtClean="0">
                    <a:latin typeface="Symbol" pitchFamily="18" charset="2"/>
                  </a:rPr>
                  <a:t>S</a:t>
                </a:r>
                <a:r>
                  <a:rPr lang="en-CA" sz="2800" baseline="-25000" dirty="0" smtClean="0"/>
                  <a:t>i</a:t>
                </a:r>
                <a:r>
                  <a:rPr lang="en-CA" sz="2800" dirty="0" smtClean="0"/>
                  <a:t>(</a:t>
                </a:r>
                <a:r>
                  <a:rPr lang="en-CA" sz="2800" i="1" dirty="0" smtClean="0"/>
                  <a:t>e</a:t>
                </a:r>
                <a:r>
                  <a:rPr lang="en-CA" sz="2800" dirty="0" smtClean="0"/>
                  <a:t>/2</a:t>
                </a:r>
                <a:r>
                  <a:rPr lang="en-CA" sz="2800" i="1" dirty="0" smtClean="0"/>
                  <a:t>mc</a:t>
                </a:r>
                <a:r>
                  <a:rPr lang="en-CA" sz="2800" dirty="0" smtClean="0"/>
                  <a:t>) </a:t>
                </a:r>
                <a:r>
                  <a:rPr lang="en-CA" sz="2800" b="1" i="1" dirty="0" err="1" smtClean="0"/>
                  <a:t>r</a:t>
                </a:r>
                <a:r>
                  <a:rPr lang="en-CA" sz="2800" baseline="-25000" dirty="0" err="1" smtClean="0"/>
                  <a:t>i</a:t>
                </a:r>
                <a:r>
                  <a:rPr lang="en-CA" sz="2800" dirty="0" smtClean="0"/>
                  <a:t> × </a:t>
                </a:r>
                <a:r>
                  <a:rPr lang="en-CA" sz="2800" b="1" i="1" dirty="0" smtClean="0"/>
                  <a:t>p</a:t>
                </a:r>
                <a:r>
                  <a:rPr lang="en-CA" sz="2800" baseline="-25000" dirty="0" smtClean="0"/>
                  <a:t>i</a:t>
                </a:r>
                <a:r>
                  <a:rPr lang="en-CA" sz="2800" dirty="0" smtClean="0"/>
                  <a:t> + </a:t>
                </a:r>
                <a:r>
                  <a:rPr lang="en-CA" sz="3600" dirty="0" smtClean="0">
                    <a:latin typeface="Symbol" pitchFamily="18" charset="2"/>
                  </a:rPr>
                  <a:t>S</a:t>
                </a:r>
                <a:r>
                  <a:rPr lang="en-CA" sz="2800" baseline="-25000" dirty="0" smtClean="0"/>
                  <a:t>I</a:t>
                </a:r>
                <a:r>
                  <a:rPr lang="en-CA" sz="2800" dirty="0" smtClean="0"/>
                  <a:t>(</a:t>
                </a:r>
                <a:r>
                  <a:rPr lang="en-CA" sz="2800" i="1" dirty="0" err="1" smtClean="0"/>
                  <a:t>Z</a:t>
                </a:r>
                <a:r>
                  <a:rPr lang="en-CA" sz="2800" baseline="-25000" dirty="0" err="1" smtClean="0"/>
                  <a:t>i</a:t>
                </a:r>
                <a:r>
                  <a:rPr lang="en-CA" sz="2800" i="1" dirty="0" err="1" smtClean="0"/>
                  <a:t>e</a:t>
                </a:r>
                <a:r>
                  <a:rPr lang="en-CA" sz="2800" dirty="0" smtClean="0"/>
                  <a:t>/2</a:t>
                </a:r>
                <a:r>
                  <a:rPr lang="en-CA" sz="2800" i="1" dirty="0" smtClean="0"/>
                  <a:t>M</a:t>
                </a:r>
                <a:r>
                  <a:rPr lang="en-CA" sz="2800" baseline="-25000" dirty="0" smtClean="0"/>
                  <a:t>I</a:t>
                </a:r>
                <a:r>
                  <a:rPr lang="en-CA" sz="2800" i="1" dirty="0" smtClean="0"/>
                  <a:t>c</a:t>
                </a:r>
                <a:r>
                  <a:rPr lang="en-CA" sz="2800" dirty="0" smtClean="0"/>
                  <a:t>)</a:t>
                </a:r>
                <a:r>
                  <a:rPr lang="en-CA" sz="2800" b="1" i="1" dirty="0" smtClean="0"/>
                  <a:t>R</a:t>
                </a:r>
                <a:r>
                  <a:rPr lang="en-CA" sz="2800" baseline="-25000" dirty="0" smtClean="0"/>
                  <a:t>I</a:t>
                </a:r>
                <a:r>
                  <a:rPr lang="en-CA" sz="2800" dirty="0" smtClean="0"/>
                  <a:t> × </a:t>
                </a:r>
                <a:r>
                  <a:rPr lang="en-CA" sz="2800" b="1" i="1" dirty="0" smtClean="0"/>
                  <a:t>P</a:t>
                </a:r>
                <a:r>
                  <a:rPr lang="en-CA" sz="2800" baseline="-25000" dirty="0" smtClean="0"/>
                  <a:t>I</a:t>
                </a:r>
                <a:r>
                  <a:rPr lang="en-CA" sz="2800" dirty="0" smtClean="0"/>
                  <a:t> </a:t>
                </a:r>
                <a:endParaRPr lang="en-CA" sz="2800" baseline="-250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28596" y="6000768"/>
                <a:ext cx="15440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800" b="1" i="1" dirty="0" smtClean="0"/>
                  <a:t>p</a:t>
                </a:r>
                <a:r>
                  <a:rPr lang="en-CA" sz="2800" baseline="-25000" dirty="0" smtClean="0"/>
                  <a:t>i</a:t>
                </a:r>
                <a:r>
                  <a:rPr lang="en-CA" sz="2800" dirty="0" smtClean="0"/>
                  <a:t>  = -</a:t>
                </a:r>
                <a:r>
                  <a:rPr lang="en-CA" sz="2800" i="1" dirty="0" err="1" smtClean="0"/>
                  <a:t>iħ</a:t>
                </a:r>
                <a:r>
                  <a:rPr lang="en-CA" sz="2800" dirty="0" err="1" smtClean="0">
                    <a:latin typeface="Symbol" pitchFamily="18" charset="2"/>
                    <a:sym typeface="Symbol Set SWA"/>
                  </a:rPr>
                  <a:t></a:t>
                </a:r>
                <a:r>
                  <a:rPr lang="en-CA" sz="2800" baseline="-25000" dirty="0" err="1" smtClean="0"/>
                  <a:t>i</a:t>
                </a:r>
                <a:endParaRPr lang="en-CA" sz="2800" baseline="-25000" dirty="0"/>
              </a:p>
            </p:txBody>
          </p:sp>
        </p:grpSp>
        <p:sp>
          <p:nvSpPr>
            <p:cNvPr id="17" name="Flowchart: Merge 16"/>
            <p:cNvSpPr/>
            <p:nvPr/>
          </p:nvSpPr>
          <p:spPr>
            <a:xfrm>
              <a:off x="1571604" y="6143644"/>
              <a:ext cx="214314" cy="214314"/>
            </a:xfrm>
            <a:prstGeom prst="flowChartMerg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3714744" y="1714488"/>
            <a:ext cx="1143008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V="1">
            <a:off x="2500298" y="1785926"/>
            <a:ext cx="428628" cy="2857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2714612" y="1866888"/>
            <a:ext cx="438152" cy="1333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00562" y="3429000"/>
            <a:ext cx="4500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disadvantages of electronic CD (ECD):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0" y="0"/>
            <a:ext cx="4572000" cy="4714884"/>
            <a:chOff x="0" y="0"/>
            <a:chExt cx="4572000" cy="4714884"/>
          </a:xfrm>
        </p:grpSpPr>
        <p:grpSp>
          <p:nvGrpSpPr>
            <p:cNvPr id="4" name="Group 11"/>
            <p:cNvGrpSpPr/>
            <p:nvPr/>
          </p:nvGrpSpPr>
          <p:grpSpPr>
            <a:xfrm>
              <a:off x="0" y="0"/>
              <a:ext cx="4572000" cy="4714884"/>
              <a:chOff x="5286380" y="2214554"/>
              <a:chExt cx="3443758" cy="4286256"/>
            </a:xfrm>
          </p:grpSpPr>
          <p:pic>
            <p:nvPicPr>
              <p:cNvPr id="9" name="Picture 4" descr="Cafestol ORD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86380" y="2214554"/>
                <a:ext cx="3443758" cy="4286256"/>
              </a:xfrm>
              <a:prstGeom prst="rect">
                <a:avLst/>
              </a:prstGeom>
              <a:noFill/>
            </p:spPr>
          </p:pic>
          <p:cxnSp>
            <p:nvCxnSpPr>
              <p:cNvPr id="6" name="Straight Arrow Connector 5"/>
              <p:cNvCxnSpPr>
                <a:stCxn id="8" idx="2"/>
              </p:cNvCxnSpPr>
              <p:nvPr/>
            </p:nvCxnSpPr>
            <p:spPr>
              <a:xfrm rot="16200000" flipH="1">
                <a:off x="6648472" y="4722035"/>
                <a:ext cx="2188635" cy="8625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7143768" y="3286124"/>
                <a:ext cx="1111790" cy="384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dirty="0" smtClean="0"/>
                  <a:t>“D” 589 nm</a:t>
                </a:r>
                <a:endParaRPr lang="en-CA" sz="2400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428860" y="428604"/>
              <a:ext cx="9509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200" b="1" dirty="0" smtClean="0">
                  <a:solidFill>
                    <a:srgbClr val="0070C0"/>
                  </a:solidFill>
                </a:rPr>
                <a:t>ORD</a:t>
              </a:r>
              <a:endParaRPr lang="en-CA" sz="3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4357686" y="214290"/>
            <a:ext cx="3787916" cy="2832406"/>
            <a:chOff x="4357686" y="214290"/>
            <a:chExt cx="3787916" cy="2832406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57686" y="214290"/>
              <a:ext cx="3787916" cy="2832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7143768" y="1214422"/>
              <a:ext cx="6607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200" b="1" dirty="0" smtClean="0">
                  <a:solidFill>
                    <a:srgbClr val="0070C0"/>
                  </a:solidFill>
                </a:rPr>
                <a:t>CD</a:t>
              </a:r>
              <a:endParaRPr lang="en-CA" sz="32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00100" y="4643446"/>
            <a:ext cx="5975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0070C0"/>
                </a:solidFill>
              </a:rPr>
              <a:t>Too few transitions, often in far UV</a:t>
            </a:r>
            <a:endParaRPr lang="en-CA" sz="32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100" y="5357826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rgbClr val="0070C0"/>
                </a:solidFill>
              </a:rPr>
              <a:t>Necessity to obtain accurate description of excited states (possible now with TD methods)</a:t>
            </a:r>
            <a:endParaRPr lang="en-CA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14348" y="785794"/>
            <a:ext cx="7772400" cy="1171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Vibrational Circular Dichroism</a:t>
            </a:r>
            <a:endParaRPr kumimoji="0" lang="en-CA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6" y="285728"/>
            <a:ext cx="4310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dirty="0" smtClean="0">
                <a:solidFill>
                  <a:srgbClr val="0070C0"/>
                </a:solidFill>
              </a:rPr>
              <a:t>The answer?  VCD</a:t>
            </a:r>
            <a:endParaRPr lang="en-CA" sz="4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500306"/>
            <a:ext cx="1823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Advantages: </a:t>
            </a:r>
            <a:endParaRPr lang="en-CA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857496"/>
            <a:ext cx="5916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3n – 6 transitions in easily accessible IR region</a:t>
            </a:r>
            <a:endParaRPr lang="en-CA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3286124"/>
            <a:ext cx="732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ground state  - routinely optimized by all codes</a:t>
            </a:r>
            <a:endParaRPr lang="en-CA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4071942"/>
            <a:ext cx="2113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Disadvantages: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5857892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ground state in BO approximation does not contribute to [R]</a:t>
            </a:r>
            <a:endParaRPr lang="en-C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5000636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many transitions in larger molecules – overlapping bands difficult to interpret</a:t>
            </a:r>
            <a:endParaRPr lang="en-C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4348" y="1500174"/>
            <a:ext cx="7772400" cy="1028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It's easier than it looks?</a:t>
            </a:r>
            <a:endParaRPr kumimoji="0" lang="en-CA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441" y="4500570"/>
            <a:ext cx="8223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 signals extremely weak in IR region – instrumental difficulties</a:t>
            </a:r>
            <a:endParaRPr lang="en-C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85786" y="285728"/>
            <a:ext cx="7772400" cy="1171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Vibrational Circular Dichroism</a:t>
            </a:r>
            <a:endParaRPr kumimoji="0" lang="en-CA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285860"/>
            <a:ext cx="5136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[</a:t>
            </a:r>
            <a:r>
              <a:rPr lang="en-CA" sz="2800" i="1" dirty="0" smtClean="0"/>
              <a:t>R</a:t>
            </a:r>
            <a:r>
              <a:rPr lang="en-CA" sz="2800" baseline="-25000" dirty="0" smtClean="0"/>
              <a:t>0n</a:t>
            </a:r>
            <a:r>
              <a:rPr lang="en-CA" sz="2800" dirty="0" smtClean="0"/>
              <a:t>]</a:t>
            </a:r>
            <a:r>
              <a:rPr lang="en-CA" sz="2800" baseline="30000" dirty="0" smtClean="0"/>
              <a:t>r</a:t>
            </a:r>
            <a:r>
              <a:rPr lang="en-CA" sz="2800" dirty="0" smtClean="0"/>
              <a:t> = -</a:t>
            </a:r>
            <a:r>
              <a:rPr lang="en-CA" sz="2800" i="1" dirty="0" err="1" smtClean="0"/>
              <a:t>i</a:t>
            </a:r>
            <a:r>
              <a:rPr lang="en-CA" sz="2800" dirty="0" smtClean="0"/>
              <a:t> &lt;</a:t>
            </a:r>
            <a:r>
              <a:rPr lang="en-CA" sz="2800" dirty="0" smtClean="0">
                <a:latin typeface="Symbol" pitchFamily="18" charset="2"/>
              </a:rPr>
              <a:t>Y</a:t>
            </a:r>
            <a:r>
              <a:rPr lang="en-CA" sz="2800" baseline="-25000" dirty="0" smtClean="0"/>
              <a:t>0</a:t>
            </a:r>
            <a:r>
              <a:rPr lang="en-CA" sz="2800" dirty="0" smtClean="0"/>
              <a:t>|</a:t>
            </a:r>
            <a:r>
              <a:rPr lang="en-CA" sz="2800" b="1" dirty="0" smtClean="0">
                <a:latin typeface="Symbol" pitchFamily="18" charset="2"/>
              </a:rPr>
              <a:t>m</a:t>
            </a:r>
            <a:r>
              <a:rPr lang="en-CA" sz="2800" dirty="0" smtClean="0"/>
              <a:t>|</a:t>
            </a:r>
            <a:r>
              <a:rPr lang="en-CA" sz="2800" dirty="0" smtClean="0">
                <a:latin typeface="Symbol" pitchFamily="18" charset="2"/>
              </a:rPr>
              <a:t>Y</a:t>
            </a:r>
            <a:r>
              <a:rPr lang="en-CA" sz="2800" baseline="-25000" dirty="0" smtClean="0"/>
              <a:t>n</a:t>
            </a:r>
            <a:r>
              <a:rPr lang="en-CA" sz="2800" dirty="0" smtClean="0"/>
              <a:t>&gt;&lt;</a:t>
            </a:r>
            <a:r>
              <a:rPr lang="en-CA" sz="2800" dirty="0" smtClean="0">
                <a:latin typeface="Symbol" pitchFamily="18" charset="2"/>
              </a:rPr>
              <a:t>Y</a:t>
            </a:r>
            <a:r>
              <a:rPr lang="en-CA" sz="2800" baseline="-25000" dirty="0" smtClean="0"/>
              <a:t>n</a:t>
            </a:r>
            <a:r>
              <a:rPr lang="en-CA" sz="2800" dirty="0" smtClean="0"/>
              <a:t>|</a:t>
            </a:r>
            <a:r>
              <a:rPr lang="en-CA" sz="2800" b="1" dirty="0" smtClean="0"/>
              <a:t>m</a:t>
            </a:r>
            <a:r>
              <a:rPr lang="en-CA" sz="2800" dirty="0" smtClean="0"/>
              <a:t>|</a:t>
            </a:r>
            <a:r>
              <a:rPr lang="en-CA" sz="2800" dirty="0" smtClean="0">
                <a:latin typeface="Symbol" pitchFamily="18" charset="2"/>
              </a:rPr>
              <a:t>Y</a:t>
            </a:r>
            <a:r>
              <a:rPr lang="en-CA" sz="2800" baseline="-25000" dirty="0" smtClean="0"/>
              <a:t>0</a:t>
            </a:r>
            <a:r>
              <a:rPr lang="en-CA" sz="2800" dirty="0" smtClean="0"/>
              <a:t>&gt;</a:t>
            </a:r>
            <a:endParaRPr lang="en-C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857364"/>
            <a:ext cx="4309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>
                <a:latin typeface="Symbol" pitchFamily="18" charset="2"/>
              </a:rPr>
              <a:t>m</a:t>
            </a:r>
            <a:r>
              <a:rPr lang="en-CA" sz="2800" dirty="0" smtClean="0"/>
              <a:t> = </a:t>
            </a:r>
            <a:r>
              <a:rPr lang="en-CA" sz="2800" b="1" dirty="0" smtClean="0">
                <a:latin typeface="Symbol" pitchFamily="18" charset="2"/>
              </a:rPr>
              <a:t>m</a:t>
            </a:r>
            <a:r>
              <a:rPr lang="en-CA" sz="2800" baseline="30000" dirty="0" smtClean="0"/>
              <a:t>e</a:t>
            </a:r>
            <a:r>
              <a:rPr lang="en-CA" sz="2800" dirty="0" smtClean="0"/>
              <a:t> + </a:t>
            </a:r>
            <a:r>
              <a:rPr lang="en-CA" sz="2800" b="1" dirty="0" err="1" smtClean="0">
                <a:latin typeface="Symbol" pitchFamily="18" charset="2"/>
              </a:rPr>
              <a:t>m</a:t>
            </a:r>
            <a:r>
              <a:rPr lang="en-CA" sz="2800" baseline="30000" dirty="0" err="1" smtClean="0"/>
              <a:t>N</a:t>
            </a:r>
            <a:r>
              <a:rPr lang="en-CA" sz="2800" dirty="0" smtClean="0"/>
              <a:t> = - </a:t>
            </a:r>
            <a:r>
              <a:rPr lang="en-CA" sz="3600" dirty="0" err="1" smtClean="0">
                <a:latin typeface="Symbol" pitchFamily="18" charset="2"/>
              </a:rPr>
              <a:t>S</a:t>
            </a:r>
            <a:r>
              <a:rPr lang="en-CA" sz="2800" baseline="-25000" dirty="0" err="1" smtClean="0"/>
              <a:t>i</a:t>
            </a:r>
            <a:r>
              <a:rPr lang="en-CA" sz="2800" i="1" dirty="0" err="1" smtClean="0"/>
              <a:t>e</a:t>
            </a:r>
            <a:r>
              <a:rPr lang="en-CA" sz="2800" b="1" i="1" dirty="0" err="1" smtClean="0"/>
              <a:t>r</a:t>
            </a:r>
            <a:r>
              <a:rPr lang="en-CA" sz="2800" baseline="-25000" dirty="0" err="1" smtClean="0"/>
              <a:t>i</a:t>
            </a:r>
            <a:r>
              <a:rPr lang="en-CA" sz="2800" dirty="0" smtClean="0"/>
              <a:t> + </a:t>
            </a:r>
            <a:r>
              <a:rPr lang="en-CA" sz="3600" dirty="0" err="1" smtClean="0">
                <a:latin typeface="Symbol" pitchFamily="18" charset="2"/>
              </a:rPr>
              <a:t>S</a:t>
            </a:r>
            <a:r>
              <a:rPr lang="en-CA" sz="2800" baseline="-25000" dirty="0" err="1" smtClean="0"/>
              <a:t>I</a:t>
            </a:r>
            <a:r>
              <a:rPr lang="en-CA" sz="2800" i="1" dirty="0" err="1" smtClean="0"/>
              <a:t>Z</a:t>
            </a:r>
            <a:r>
              <a:rPr lang="en-CA" sz="2800" baseline="-25000" dirty="0" err="1" smtClean="0"/>
              <a:t>I</a:t>
            </a:r>
            <a:r>
              <a:rPr lang="en-CA" sz="2800" i="1" dirty="0" err="1" smtClean="0"/>
              <a:t>e</a:t>
            </a:r>
            <a:r>
              <a:rPr lang="en-CA" sz="2800" b="1" i="1" dirty="0" err="1" smtClean="0"/>
              <a:t>R</a:t>
            </a:r>
            <a:r>
              <a:rPr lang="en-CA" sz="2800" baseline="-25000" dirty="0" err="1" smtClean="0"/>
              <a:t>I</a:t>
            </a:r>
            <a:endParaRPr lang="en-CA" sz="28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2500306"/>
            <a:ext cx="8018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2800" b="1" dirty="0" smtClean="0"/>
              <a:t>m</a:t>
            </a:r>
            <a:r>
              <a:rPr lang="en-CA" sz="2800" dirty="0" smtClean="0"/>
              <a:t> = </a:t>
            </a:r>
            <a:r>
              <a:rPr lang="en-CA" sz="2800" b="1" dirty="0" smtClean="0"/>
              <a:t>m</a:t>
            </a:r>
            <a:r>
              <a:rPr lang="en-CA" sz="2800" baseline="30000" dirty="0" smtClean="0"/>
              <a:t>e</a:t>
            </a:r>
            <a:r>
              <a:rPr lang="en-CA" sz="2800" dirty="0" smtClean="0"/>
              <a:t> + </a:t>
            </a:r>
            <a:r>
              <a:rPr lang="en-CA" sz="2800" b="1" dirty="0" err="1" smtClean="0"/>
              <a:t>m</a:t>
            </a:r>
            <a:r>
              <a:rPr lang="en-CA" sz="2800" baseline="30000" dirty="0" err="1" smtClean="0"/>
              <a:t>N</a:t>
            </a:r>
            <a:r>
              <a:rPr lang="en-CA" sz="2800" dirty="0" smtClean="0"/>
              <a:t> = - </a:t>
            </a:r>
            <a:r>
              <a:rPr lang="en-CA" sz="3600" dirty="0" smtClean="0">
                <a:latin typeface="Symbol" pitchFamily="18" charset="2"/>
              </a:rPr>
              <a:t>S</a:t>
            </a:r>
            <a:r>
              <a:rPr lang="en-CA" sz="2800" baseline="-25000" dirty="0" smtClean="0"/>
              <a:t>i</a:t>
            </a:r>
            <a:r>
              <a:rPr lang="en-CA" sz="2800" dirty="0" smtClean="0"/>
              <a:t>(</a:t>
            </a:r>
            <a:r>
              <a:rPr lang="en-CA" sz="2800" i="1" dirty="0" smtClean="0"/>
              <a:t>e</a:t>
            </a:r>
            <a:r>
              <a:rPr lang="en-CA" sz="2800" dirty="0" smtClean="0"/>
              <a:t>/2</a:t>
            </a:r>
            <a:r>
              <a:rPr lang="en-CA" sz="2800" i="1" dirty="0" smtClean="0"/>
              <a:t>mc</a:t>
            </a:r>
            <a:r>
              <a:rPr lang="en-CA" sz="2800" dirty="0" smtClean="0"/>
              <a:t>) </a:t>
            </a:r>
            <a:r>
              <a:rPr lang="en-CA" sz="2800" b="1" i="1" dirty="0" err="1" smtClean="0"/>
              <a:t>r</a:t>
            </a:r>
            <a:r>
              <a:rPr lang="en-CA" sz="2800" baseline="-25000" dirty="0" err="1" smtClean="0"/>
              <a:t>i</a:t>
            </a:r>
            <a:r>
              <a:rPr lang="en-CA" sz="2800" dirty="0" smtClean="0"/>
              <a:t> × </a:t>
            </a:r>
            <a:r>
              <a:rPr lang="en-CA" sz="2800" b="1" i="1" dirty="0" smtClean="0"/>
              <a:t>p</a:t>
            </a:r>
            <a:r>
              <a:rPr lang="en-CA" sz="2800" baseline="-25000" dirty="0" smtClean="0"/>
              <a:t>i</a:t>
            </a:r>
            <a:r>
              <a:rPr lang="en-CA" sz="2800" dirty="0" smtClean="0"/>
              <a:t> + </a:t>
            </a:r>
            <a:r>
              <a:rPr lang="en-CA" sz="3600" dirty="0" smtClean="0">
                <a:latin typeface="Symbol" pitchFamily="18" charset="2"/>
              </a:rPr>
              <a:t>S</a:t>
            </a:r>
            <a:r>
              <a:rPr lang="en-CA" sz="2800" baseline="-25000" dirty="0" smtClean="0"/>
              <a:t>I</a:t>
            </a:r>
            <a:r>
              <a:rPr lang="en-CA" sz="2800" dirty="0" smtClean="0"/>
              <a:t>(</a:t>
            </a:r>
            <a:r>
              <a:rPr lang="en-CA" sz="2800" i="1" dirty="0" err="1" smtClean="0"/>
              <a:t>Z</a:t>
            </a:r>
            <a:r>
              <a:rPr lang="en-CA" sz="2800" baseline="-25000" dirty="0" err="1" smtClean="0"/>
              <a:t>i</a:t>
            </a:r>
            <a:r>
              <a:rPr lang="en-CA" sz="2800" i="1" dirty="0" err="1" smtClean="0"/>
              <a:t>e</a:t>
            </a:r>
            <a:r>
              <a:rPr lang="en-CA" sz="2800" dirty="0" smtClean="0"/>
              <a:t>/2</a:t>
            </a:r>
            <a:r>
              <a:rPr lang="en-CA" sz="2800" i="1" dirty="0" smtClean="0"/>
              <a:t>M</a:t>
            </a:r>
            <a:r>
              <a:rPr lang="en-CA" sz="2800" baseline="-25000" dirty="0" smtClean="0"/>
              <a:t>I</a:t>
            </a:r>
            <a:r>
              <a:rPr lang="en-CA" sz="2800" i="1" dirty="0" smtClean="0"/>
              <a:t>c</a:t>
            </a:r>
            <a:r>
              <a:rPr lang="en-CA" sz="2800" dirty="0" smtClean="0"/>
              <a:t>)</a:t>
            </a:r>
            <a:r>
              <a:rPr lang="en-CA" sz="2800" b="1" i="1" dirty="0" smtClean="0"/>
              <a:t>R</a:t>
            </a:r>
            <a:r>
              <a:rPr lang="en-CA" sz="2800" baseline="-25000" dirty="0" smtClean="0"/>
              <a:t>I</a:t>
            </a:r>
            <a:r>
              <a:rPr lang="en-CA" sz="2800" dirty="0" smtClean="0"/>
              <a:t> × </a:t>
            </a:r>
            <a:r>
              <a:rPr lang="en-CA" sz="2800" b="1" i="1" dirty="0" smtClean="0"/>
              <a:t>P</a:t>
            </a:r>
            <a:r>
              <a:rPr lang="en-CA" sz="2800" baseline="-25000" dirty="0" smtClean="0"/>
              <a:t>I</a:t>
            </a:r>
            <a:r>
              <a:rPr lang="en-CA" sz="2800" dirty="0" smtClean="0"/>
              <a:t> </a:t>
            </a:r>
            <a:endParaRPr lang="en-CA" sz="28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3214686"/>
            <a:ext cx="1532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i="1" dirty="0" smtClean="0"/>
              <a:t>p</a:t>
            </a:r>
            <a:r>
              <a:rPr lang="en-CA" sz="2800" baseline="-25000" dirty="0" smtClean="0"/>
              <a:t>i</a:t>
            </a:r>
            <a:r>
              <a:rPr lang="en-CA" sz="2800" dirty="0" smtClean="0"/>
              <a:t>  = -</a:t>
            </a:r>
            <a:r>
              <a:rPr lang="en-CA" sz="2800" i="1" dirty="0" err="1" smtClean="0"/>
              <a:t>iħ</a:t>
            </a:r>
            <a:r>
              <a:rPr lang="en-CA" sz="2800" i="1" dirty="0" smtClean="0"/>
              <a:t>   </a:t>
            </a:r>
            <a:r>
              <a:rPr lang="en-CA" sz="2800" baseline="-25000" dirty="0" err="1" smtClean="0"/>
              <a:t>i</a:t>
            </a:r>
            <a:endParaRPr lang="en-CA" sz="28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3786190"/>
            <a:ext cx="449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Symbol" pitchFamily="18" charset="2"/>
              </a:rPr>
              <a:t>Y</a:t>
            </a:r>
            <a:r>
              <a:rPr lang="en-CA" sz="2400" baseline="-25000" dirty="0" smtClean="0"/>
              <a:t>0</a:t>
            </a:r>
            <a:r>
              <a:rPr lang="en-CA" sz="2400" dirty="0" smtClean="0"/>
              <a:t>   =   </a:t>
            </a:r>
            <a:r>
              <a:rPr lang="en-CA" sz="2400" dirty="0" smtClean="0">
                <a:latin typeface="Symbol" pitchFamily="18" charset="2"/>
              </a:rPr>
              <a:t>Y</a:t>
            </a:r>
            <a:r>
              <a:rPr lang="en-CA" sz="2400" dirty="0" smtClean="0"/>
              <a:t>(</a:t>
            </a:r>
            <a:r>
              <a:rPr lang="en-CA" sz="2400" i="1" dirty="0" err="1" smtClean="0"/>
              <a:t>r,Q</a:t>
            </a:r>
            <a:r>
              <a:rPr lang="en-CA" sz="2400" dirty="0" smtClean="0"/>
              <a:t>)</a:t>
            </a:r>
            <a:r>
              <a:rPr lang="en-CA" sz="2400" baseline="-25000" dirty="0" smtClean="0"/>
              <a:t>0,0</a:t>
            </a:r>
            <a:r>
              <a:rPr lang="en-CA" sz="2400" dirty="0" smtClean="0"/>
              <a:t>   ≈   </a:t>
            </a:r>
            <a:r>
              <a:rPr lang="en-CA" sz="2400" dirty="0" smtClean="0">
                <a:latin typeface="Symbol" pitchFamily="18" charset="2"/>
              </a:rPr>
              <a:t>y</a:t>
            </a:r>
            <a:r>
              <a:rPr lang="en-CA" sz="2400" dirty="0" smtClean="0"/>
              <a:t>(</a:t>
            </a:r>
            <a:r>
              <a:rPr lang="en-CA" sz="2400" i="1" dirty="0" err="1" smtClean="0"/>
              <a:t>r,Q</a:t>
            </a:r>
            <a:r>
              <a:rPr lang="en-CA" sz="2400" dirty="0" smtClean="0"/>
              <a:t>)</a:t>
            </a:r>
            <a:r>
              <a:rPr lang="en-CA" sz="2400" baseline="-25000" dirty="0" smtClean="0"/>
              <a:t>0</a:t>
            </a:r>
            <a:r>
              <a:rPr lang="en-CA" sz="2400" dirty="0" smtClean="0">
                <a:latin typeface="Symbol" pitchFamily="18" charset="2"/>
              </a:rPr>
              <a:t>F</a:t>
            </a:r>
            <a:r>
              <a:rPr lang="en-CA" sz="2400" dirty="0" smtClean="0"/>
              <a:t>(</a:t>
            </a:r>
            <a:r>
              <a:rPr lang="en-CA" sz="2400" i="1" dirty="0" smtClean="0"/>
              <a:t>Q</a:t>
            </a:r>
            <a:r>
              <a:rPr lang="en-CA" sz="2400" dirty="0" smtClean="0"/>
              <a:t>)</a:t>
            </a:r>
            <a:r>
              <a:rPr lang="en-CA" sz="2400" baseline="-25000" dirty="0" smtClean="0"/>
              <a:t>0,0</a:t>
            </a:r>
            <a:endParaRPr lang="en-CA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4357694"/>
            <a:ext cx="4500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 smtClean="0">
                <a:latin typeface="Symbol" pitchFamily="18" charset="2"/>
              </a:rPr>
              <a:t>Y</a:t>
            </a:r>
            <a:r>
              <a:rPr lang="en-CA" sz="2400" i="1" baseline="-25000" dirty="0" err="1" smtClean="0"/>
              <a:t>n</a:t>
            </a:r>
            <a:r>
              <a:rPr lang="en-CA" sz="2400" dirty="0" smtClean="0"/>
              <a:t>   =   </a:t>
            </a:r>
            <a:r>
              <a:rPr lang="en-CA" sz="2400" dirty="0" smtClean="0">
                <a:latin typeface="Symbol" pitchFamily="18" charset="2"/>
              </a:rPr>
              <a:t>Y</a:t>
            </a:r>
            <a:r>
              <a:rPr lang="en-CA" sz="2400" dirty="0" smtClean="0"/>
              <a:t>(</a:t>
            </a:r>
            <a:r>
              <a:rPr lang="en-CA" sz="2400" i="1" dirty="0" err="1" smtClean="0"/>
              <a:t>r,Q</a:t>
            </a:r>
            <a:r>
              <a:rPr lang="en-CA" sz="2400" dirty="0" smtClean="0"/>
              <a:t>)</a:t>
            </a:r>
            <a:r>
              <a:rPr lang="en-CA" sz="2400" baseline="-25000" dirty="0" smtClean="0"/>
              <a:t>0,1</a:t>
            </a:r>
            <a:r>
              <a:rPr lang="en-CA" sz="2400" dirty="0" smtClean="0"/>
              <a:t>   ≈   </a:t>
            </a:r>
            <a:r>
              <a:rPr lang="en-CA" sz="2400" dirty="0" smtClean="0">
                <a:latin typeface="Symbol" pitchFamily="18" charset="2"/>
              </a:rPr>
              <a:t>y</a:t>
            </a:r>
            <a:r>
              <a:rPr lang="en-CA" sz="2400" dirty="0" smtClean="0"/>
              <a:t>(</a:t>
            </a:r>
            <a:r>
              <a:rPr lang="en-CA" sz="2400" i="1" dirty="0" err="1" smtClean="0"/>
              <a:t>r,Q</a:t>
            </a:r>
            <a:r>
              <a:rPr lang="en-CA" sz="2400" dirty="0" smtClean="0"/>
              <a:t>)</a:t>
            </a:r>
            <a:r>
              <a:rPr lang="en-CA" sz="2400" baseline="-25000" dirty="0" smtClean="0"/>
              <a:t>0</a:t>
            </a:r>
            <a:r>
              <a:rPr lang="en-CA" sz="2400" dirty="0" smtClean="0">
                <a:latin typeface="Symbol" pitchFamily="18" charset="2"/>
              </a:rPr>
              <a:t>F</a:t>
            </a:r>
            <a:r>
              <a:rPr lang="en-CA" sz="2400" dirty="0" smtClean="0"/>
              <a:t>(</a:t>
            </a:r>
            <a:r>
              <a:rPr lang="en-CA" sz="2400" i="1" dirty="0" smtClean="0"/>
              <a:t>Q</a:t>
            </a:r>
            <a:r>
              <a:rPr lang="en-CA" sz="2400" dirty="0" smtClean="0"/>
              <a:t>)</a:t>
            </a:r>
            <a:r>
              <a:rPr lang="en-CA" sz="2400" baseline="-25000" dirty="0" smtClean="0"/>
              <a:t>0,1</a:t>
            </a:r>
            <a:endParaRPr lang="en-CA" sz="24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4929190" y="3786190"/>
            <a:ext cx="2886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 smtClean="0"/>
              <a:t>Q</a:t>
            </a:r>
            <a:r>
              <a:rPr lang="en-CA" sz="2400" dirty="0" smtClean="0"/>
              <a:t> = {</a:t>
            </a:r>
            <a:r>
              <a:rPr lang="en-CA" sz="2400" i="1" dirty="0" smtClean="0"/>
              <a:t>Q</a:t>
            </a:r>
            <a:r>
              <a:rPr lang="en-CA" sz="2400" baseline="-25000" dirty="0" smtClean="0"/>
              <a:t>1</a:t>
            </a:r>
            <a:r>
              <a:rPr lang="en-CA" sz="2400" dirty="0" smtClean="0"/>
              <a:t>,</a:t>
            </a:r>
            <a:r>
              <a:rPr lang="en-CA" sz="2400" i="1" dirty="0" smtClean="0"/>
              <a:t>Q</a:t>
            </a:r>
            <a:r>
              <a:rPr lang="en-CA" sz="2400" baseline="-25000" dirty="0" smtClean="0"/>
              <a:t>2</a:t>
            </a:r>
            <a:r>
              <a:rPr lang="en-CA" sz="2400" dirty="0" smtClean="0"/>
              <a:t>,</a:t>
            </a:r>
            <a:r>
              <a:rPr lang="en-CA" sz="2400" i="1" dirty="0" smtClean="0"/>
              <a:t>Q</a:t>
            </a:r>
            <a:r>
              <a:rPr lang="en-CA" sz="2400" baseline="-25000" dirty="0" smtClean="0"/>
              <a:t>3</a:t>
            </a:r>
            <a:r>
              <a:rPr lang="en-CA" sz="2400" dirty="0" smtClean="0"/>
              <a:t>,...</a:t>
            </a:r>
            <a:r>
              <a:rPr lang="en-CA" sz="2400" i="1" dirty="0" smtClean="0"/>
              <a:t>Q</a:t>
            </a:r>
            <a:r>
              <a:rPr lang="en-CA" sz="2400" baseline="-25000" dirty="0" smtClean="0"/>
              <a:t>3N-6</a:t>
            </a:r>
            <a:r>
              <a:rPr lang="en-CA" sz="2400" dirty="0" smtClean="0"/>
              <a:t>}</a:t>
            </a:r>
            <a:endParaRPr lang="en-CA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42844" y="5539103"/>
            <a:ext cx="6903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&lt;</a:t>
            </a:r>
            <a:r>
              <a:rPr lang="en-CA" sz="2400" dirty="0" smtClean="0">
                <a:latin typeface="Symbol" pitchFamily="18" charset="2"/>
              </a:rPr>
              <a:t>y</a:t>
            </a:r>
            <a:r>
              <a:rPr lang="en-CA" sz="2400" baseline="-25000" dirty="0" smtClean="0"/>
              <a:t>0</a:t>
            </a:r>
            <a:r>
              <a:rPr lang="en-CA" sz="2400" dirty="0" smtClean="0">
                <a:latin typeface="Symbol" pitchFamily="18" charset="2"/>
              </a:rPr>
              <a:t>F</a:t>
            </a:r>
            <a:r>
              <a:rPr lang="en-CA" sz="2400" baseline="-25000" dirty="0" smtClean="0"/>
              <a:t>0,0</a:t>
            </a:r>
            <a:r>
              <a:rPr lang="en-CA" sz="2400" dirty="0" smtClean="0"/>
              <a:t>|</a:t>
            </a:r>
            <a:r>
              <a:rPr lang="en-CA" sz="2400" b="1" dirty="0" smtClean="0">
                <a:latin typeface="Symbol" pitchFamily="18" charset="2"/>
              </a:rPr>
              <a:t>m</a:t>
            </a:r>
            <a:r>
              <a:rPr lang="en-CA" sz="2400" dirty="0" smtClean="0"/>
              <a:t>|</a:t>
            </a:r>
            <a:r>
              <a:rPr lang="en-CA" sz="2400" dirty="0" smtClean="0">
                <a:latin typeface="Symbol" pitchFamily="18" charset="2"/>
              </a:rPr>
              <a:t>y</a:t>
            </a:r>
            <a:r>
              <a:rPr lang="en-CA" sz="2400" baseline="-25000" dirty="0" smtClean="0"/>
              <a:t>0</a:t>
            </a:r>
            <a:r>
              <a:rPr lang="en-CA" sz="2400" dirty="0" smtClean="0">
                <a:latin typeface="Symbol" pitchFamily="18" charset="2"/>
              </a:rPr>
              <a:t>F</a:t>
            </a:r>
            <a:r>
              <a:rPr lang="en-CA" sz="2400" baseline="-25000" dirty="0" smtClean="0"/>
              <a:t>0,1</a:t>
            </a:r>
            <a:r>
              <a:rPr lang="en-CA" sz="2400" dirty="0" smtClean="0"/>
              <a:t>&gt;  =  &lt;</a:t>
            </a:r>
            <a:r>
              <a:rPr lang="en-CA" sz="2400" dirty="0" smtClean="0">
                <a:latin typeface="Symbol" pitchFamily="18" charset="2"/>
              </a:rPr>
              <a:t>F</a:t>
            </a:r>
            <a:r>
              <a:rPr lang="en-CA" sz="2400" baseline="-25000" dirty="0" smtClean="0"/>
              <a:t>0,0</a:t>
            </a:r>
            <a:r>
              <a:rPr lang="en-CA" sz="2400" dirty="0" smtClean="0"/>
              <a:t>|</a:t>
            </a:r>
            <a:r>
              <a:rPr lang="en-CA" sz="2400" dirty="0" smtClean="0">
                <a:solidFill>
                  <a:srgbClr val="0070C0"/>
                </a:solidFill>
              </a:rPr>
              <a:t> &lt;</a:t>
            </a:r>
            <a:r>
              <a:rPr lang="en-CA" sz="2400" dirty="0" smtClean="0">
                <a:solidFill>
                  <a:srgbClr val="0070C0"/>
                </a:solidFill>
                <a:latin typeface="Symbol" pitchFamily="18" charset="2"/>
              </a:rPr>
              <a:t>y</a:t>
            </a:r>
            <a:r>
              <a:rPr lang="en-CA" sz="2400" baseline="-25000" dirty="0" smtClean="0">
                <a:solidFill>
                  <a:srgbClr val="0070C0"/>
                </a:solidFill>
              </a:rPr>
              <a:t>0</a:t>
            </a:r>
            <a:r>
              <a:rPr lang="en-CA" sz="2400" dirty="0" smtClean="0">
                <a:solidFill>
                  <a:srgbClr val="0070C0"/>
                </a:solidFill>
              </a:rPr>
              <a:t>|</a:t>
            </a:r>
            <a:r>
              <a:rPr lang="en-CA" sz="2400" b="1" dirty="0" smtClean="0">
                <a:solidFill>
                  <a:srgbClr val="0070C0"/>
                </a:solidFill>
                <a:latin typeface="Symbol" pitchFamily="18" charset="2"/>
              </a:rPr>
              <a:t>m</a:t>
            </a:r>
            <a:r>
              <a:rPr lang="en-CA" sz="2400" baseline="30000" dirty="0" smtClean="0">
                <a:solidFill>
                  <a:srgbClr val="0070C0"/>
                </a:solidFill>
              </a:rPr>
              <a:t>e</a:t>
            </a:r>
            <a:r>
              <a:rPr lang="en-CA" sz="2400" dirty="0" smtClean="0">
                <a:solidFill>
                  <a:srgbClr val="0070C0"/>
                </a:solidFill>
              </a:rPr>
              <a:t>|</a:t>
            </a:r>
            <a:r>
              <a:rPr lang="en-CA" sz="2400" dirty="0" smtClean="0">
                <a:solidFill>
                  <a:srgbClr val="0070C0"/>
                </a:solidFill>
                <a:latin typeface="Symbol" pitchFamily="18" charset="2"/>
              </a:rPr>
              <a:t>y</a:t>
            </a:r>
            <a:r>
              <a:rPr lang="en-CA" sz="2400" baseline="-25000" dirty="0" smtClean="0">
                <a:solidFill>
                  <a:srgbClr val="0070C0"/>
                </a:solidFill>
              </a:rPr>
              <a:t>0</a:t>
            </a:r>
            <a:r>
              <a:rPr lang="en-CA" sz="2400" dirty="0" smtClean="0">
                <a:solidFill>
                  <a:srgbClr val="0070C0"/>
                </a:solidFill>
              </a:rPr>
              <a:t>&gt;  +  </a:t>
            </a:r>
            <a:r>
              <a:rPr lang="en-CA" sz="2400" b="1" dirty="0" smtClean="0">
                <a:solidFill>
                  <a:srgbClr val="0070C0"/>
                </a:solidFill>
                <a:latin typeface="Symbol" pitchFamily="18" charset="2"/>
              </a:rPr>
              <a:t>m</a:t>
            </a:r>
            <a:r>
              <a:rPr lang="en-CA" sz="2400" baseline="30000" dirty="0" smtClean="0">
                <a:solidFill>
                  <a:srgbClr val="0070C0"/>
                </a:solidFill>
              </a:rPr>
              <a:t>n</a:t>
            </a:r>
            <a:r>
              <a:rPr lang="en-CA" sz="2400" dirty="0" smtClean="0"/>
              <a:t>|</a:t>
            </a:r>
            <a:r>
              <a:rPr lang="en-CA" sz="2400" dirty="0" smtClean="0">
                <a:latin typeface="Symbol" pitchFamily="18" charset="2"/>
              </a:rPr>
              <a:t>F</a:t>
            </a:r>
            <a:r>
              <a:rPr lang="en-CA" sz="2400" baseline="-25000" dirty="0" smtClean="0"/>
              <a:t>0,1</a:t>
            </a:r>
            <a:r>
              <a:rPr lang="en-CA" sz="2400" dirty="0" smtClean="0"/>
              <a:t>&gt;</a:t>
            </a:r>
            <a:endParaRPr lang="en-C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1406" y="5929330"/>
            <a:ext cx="3128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70C0"/>
                </a:solidFill>
              </a:rPr>
              <a:t> &lt;</a:t>
            </a:r>
            <a:r>
              <a:rPr lang="en-CA" sz="2400" dirty="0" smtClean="0">
                <a:solidFill>
                  <a:srgbClr val="0070C0"/>
                </a:solidFill>
                <a:latin typeface="Symbol" pitchFamily="18" charset="2"/>
              </a:rPr>
              <a:t>y</a:t>
            </a:r>
            <a:r>
              <a:rPr lang="en-CA" sz="2400" baseline="-25000" dirty="0" smtClean="0">
                <a:solidFill>
                  <a:srgbClr val="0070C0"/>
                </a:solidFill>
              </a:rPr>
              <a:t>0</a:t>
            </a:r>
            <a:r>
              <a:rPr lang="en-CA" sz="2400" dirty="0" smtClean="0">
                <a:solidFill>
                  <a:srgbClr val="0070C0"/>
                </a:solidFill>
              </a:rPr>
              <a:t>|</a:t>
            </a:r>
            <a:r>
              <a:rPr lang="en-CA" sz="2400" b="1" dirty="0" smtClean="0">
                <a:solidFill>
                  <a:srgbClr val="0070C0"/>
                </a:solidFill>
                <a:latin typeface="Symbol" pitchFamily="18" charset="2"/>
              </a:rPr>
              <a:t>m</a:t>
            </a:r>
            <a:r>
              <a:rPr lang="en-CA" sz="2400" baseline="30000" dirty="0" smtClean="0">
                <a:solidFill>
                  <a:srgbClr val="0070C0"/>
                </a:solidFill>
              </a:rPr>
              <a:t>e</a:t>
            </a:r>
            <a:r>
              <a:rPr lang="en-CA" sz="2400" dirty="0" smtClean="0">
                <a:solidFill>
                  <a:srgbClr val="0070C0"/>
                </a:solidFill>
              </a:rPr>
              <a:t>|</a:t>
            </a:r>
            <a:r>
              <a:rPr lang="en-CA" sz="2400" dirty="0" smtClean="0">
                <a:solidFill>
                  <a:srgbClr val="0070C0"/>
                </a:solidFill>
                <a:latin typeface="Symbol" pitchFamily="18" charset="2"/>
              </a:rPr>
              <a:t>y</a:t>
            </a:r>
            <a:r>
              <a:rPr lang="en-CA" sz="2400" baseline="-25000" dirty="0" smtClean="0">
                <a:solidFill>
                  <a:srgbClr val="0070C0"/>
                </a:solidFill>
              </a:rPr>
              <a:t>0</a:t>
            </a:r>
            <a:r>
              <a:rPr lang="en-CA" sz="2400" dirty="0" smtClean="0">
                <a:solidFill>
                  <a:srgbClr val="0070C0"/>
                </a:solidFill>
              </a:rPr>
              <a:t>&gt;  +  </a:t>
            </a:r>
            <a:r>
              <a:rPr lang="en-CA" sz="2400" b="1" dirty="0" err="1" smtClean="0">
                <a:solidFill>
                  <a:srgbClr val="0070C0"/>
                </a:solidFill>
                <a:latin typeface="Symbol" pitchFamily="18" charset="2"/>
              </a:rPr>
              <a:t>m</a:t>
            </a:r>
            <a:r>
              <a:rPr lang="en-CA" sz="2400" baseline="30000" dirty="0" err="1" smtClean="0">
                <a:solidFill>
                  <a:srgbClr val="0070C0"/>
                </a:solidFill>
              </a:rPr>
              <a:t>n</a:t>
            </a:r>
            <a:r>
              <a:rPr lang="en-CA" sz="2400" dirty="0" smtClean="0">
                <a:solidFill>
                  <a:srgbClr val="0070C0"/>
                </a:solidFill>
              </a:rPr>
              <a:t>  = </a:t>
            </a:r>
            <a:r>
              <a:rPr lang="en-CA" sz="2400" b="1" dirty="0" smtClean="0">
                <a:solidFill>
                  <a:srgbClr val="0070C0"/>
                </a:solidFill>
                <a:latin typeface="Symbol" pitchFamily="18" charset="2"/>
              </a:rPr>
              <a:t>m</a:t>
            </a:r>
            <a:r>
              <a:rPr lang="en-CA" sz="2400" baseline="30000" dirty="0" smtClean="0">
                <a:solidFill>
                  <a:srgbClr val="0070C0"/>
                </a:solidFill>
              </a:rPr>
              <a:t>0</a:t>
            </a:r>
            <a:endParaRPr lang="en-C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286116" y="5929330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...the adiabatic electric dipole moment of the ground state</a:t>
            </a:r>
            <a:endParaRPr lang="en-CA" sz="2400" dirty="0"/>
          </a:p>
        </p:txBody>
      </p:sp>
      <p:sp>
        <p:nvSpPr>
          <p:cNvPr id="16" name="Flowchart: Merge 15"/>
          <p:cNvSpPr/>
          <p:nvPr/>
        </p:nvSpPr>
        <p:spPr>
          <a:xfrm>
            <a:off x="1500166" y="3357562"/>
            <a:ext cx="214314" cy="214314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142844" y="5143512"/>
            <a:ext cx="4451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0070C0"/>
                </a:solidFill>
              </a:rPr>
              <a:t>Electric dipole transition moment</a:t>
            </a:r>
            <a:endParaRPr lang="en-CA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14282" y="285728"/>
            <a:ext cx="8838445" cy="1259625"/>
            <a:chOff x="214282" y="285728"/>
            <a:chExt cx="8838445" cy="1259625"/>
          </a:xfrm>
        </p:grpSpPr>
        <p:sp>
          <p:nvSpPr>
            <p:cNvPr id="2" name="TextBox 1"/>
            <p:cNvSpPr txBox="1"/>
            <p:nvPr/>
          </p:nvSpPr>
          <p:spPr>
            <a:xfrm>
              <a:off x="428596" y="714356"/>
              <a:ext cx="80794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 smtClean="0"/>
                <a:t>&lt;</a:t>
              </a:r>
              <a:r>
                <a:rPr lang="en-CA" sz="2400" dirty="0" smtClean="0">
                  <a:latin typeface="Symbol" pitchFamily="18" charset="2"/>
                </a:rPr>
                <a:t>y</a:t>
              </a:r>
              <a:r>
                <a:rPr lang="en-CA" sz="2400" baseline="-25000" dirty="0" smtClean="0"/>
                <a:t>0</a:t>
              </a:r>
              <a:r>
                <a:rPr lang="en-CA" sz="2400" dirty="0" smtClean="0">
                  <a:latin typeface="Symbol" pitchFamily="18" charset="2"/>
                </a:rPr>
                <a:t>F</a:t>
              </a:r>
              <a:r>
                <a:rPr lang="en-CA" sz="2400" baseline="-25000" dirty="0" smtClean="0"/>
                <a:t>0,0</a:t>
              </a:r>
              <a:r>
                <a:rPr lang="en-CA" sz="2400" dirty="0" smtClean="0"/>
                <a:t>|</a:t>
              </a:r>
              <a:r>
                <a:rPr lang="en-CA" sz="2400" b="1" dirty="0" smtClean="0"/>
                <a:t>m</a:t>
              </a:r>
              <a:r>
                <a:rPr lang="en-CA" sz="2400" dirty="0" smtClean="0"/>
                <a:t>|</a:t>
              </a:r>
              <a:r>
                <a:rPr lang="en-CA" sz="2400" dirty="0" smtClean="0">
                  <a:latin typeface="Symbol" pitchFamily="18" charset="2"/>
                </a:rPr>
                <a:t>y</a:t>
              </a:r>
              <a:r>
                <a:rPr lang="en-CA" sz="2400" baseline="-25000" dirty="0" smtClean="0"/>
                <a:t>0</a:t>
              </a:r>
              <a:r>
                <a:rPr lang="en-CA" sz="2400" dirty="0" smtClean="0">
                  <a:latin typeface="Symbol" pitchFamily="18" charset="2"/>
                </a:rPr>
                <a:t>F</a:t>
              </a:r>
              <a:r>
                <a:rPr lang="en-CA" sz="2400" baseline="-25000" dirty="0" smtClean="0"/>
                <a:t>0,1</a:t>
              </a:r>
              <a:r>
                <a:rPr lang="en-CA" sz="2400" dirty="0" smtClean="0"/>
                <a:t>&gt;  =  </a:t>
              </a:r>
            </a:p>
            <a:p>
              <a:r>
                <a:rPr lang="en-CA" sz="2400" dirty="0" smtClean="0"/>
                <a:t>                      &lt;</a:t>
              </a:r>
              <a:r>
                <a:rPr lang="en-CA" sz="2400" dirty="0" smtClean="0">
                  <a:latin typeface="Symbol" pitchFamily="18" charset="2"/>
                </a:rPr>
                <a:t>F</a:t>
              </a:r>
              <a:r>
                <a:rPr lang="en-CA" sz="2400" baseline="-25000" dirty="0" smtClean="0"/>
                <a:t>0,0</a:t>
              </a:r>
              <a:r>
                <a:rPr lang="en-CA" sz="2400" dirty="0" smtClean="0"/>
                <a:t>|</a:t>
              </a:r>
              <a:r>
                <a:rPr lang="en-CA" sz="2400" dirty="0" smtClean="0">
                  <a:solidFill>
                    <a:srgbClr val="0070C0"/>
                  </a:solidFill>
                </a:rPr>
                <a:t> &lt;</a:t>
              </a:r>
              <a:r>
                <a:rPr lang="en-CA" sz="2400" dirty="0" smtClean="0">
                  <a:solidFill>
                    <a:srgbClr val="0070C0"/>
                  </a:solidFill>
                  <a:latin typeface="Symbol" pitchFamily="18" charset="2"/>
                </a:rPr>
                <a:t>y</a:t>
              </a:r>
              <a:r>
                <a:rPr lang="en-CA" sz="2400" baseline="-25000" dirty="0" smtClean="0">
                  <a:solidFill>
                    <a:srgbClr val="0070C0"/>
                  </a:solidFill>
                </a:rPr>
                <a:t>0</a:t>
              </a:r>
              <a:r>
                <a:rPr lang="en-CA" sz="2400" dirty="0" smtClean="0">
                  <a:solidFill>
                    <a:srgbClr val="0070C0"/>
                  </a:solidFill>
                </a:rPr>
                <a:t>|</a:t>
              </a:r>
              <a:r>
                <a:rPr lang="en-CA" sz="2400" b="1" dirty="0" smtClean="0">
                  <a:solidFill>
                    <a:srgbClr val="0070C0"/>
                  </a:solidFill>
                </a:rPr>
                <a:t>m</a:t>
              </a:r>
              <a:r>
                <a:rPr lang="en-CA" sz="2400" baseline="30000" dirty="0" smtClean="0">
                  <a:solidFill>
                    <a:srgbClr val="0070C0"/>
                  </a:solidFill>
                </a:rPr>
                <a:t>e</a:t>
              </a:r>
              <a:r>
                <a:rPr lang="en-CA" sz="2400" dirty="0" smtClean="0">
                  <a:solidFill>
                    <a:srgbClr val="0070C0"/>
                  </a:solidFill>
                </a:rPr>
                <a:t>|</a:t>
              </a:r>
              <a:r>
                <a:rPr lang="en-CA" sz="2400" dirty="0" smtClean="0">
                  <a:solidFill>
                    <a:srgbClr val="0070C0"/>
                  </a:solidFill>
                  <a:latin typeface="Symbol" pitchFamily="18" charset="2"/>
                </a:rPr>
                <a:t>y</a:t>
              </a:r>
              <a:r>
                <a:rPr lang="en-CA" sz="2400" baseline="-25000" dirty="0" smtClean="0">
                  <a:solidFill>
                    <a:srgbClr val="0070C0"/>
                  </a:solidFill>
                </a:rPr>
                <a:t>0</a:t>
              </a:r>
              <a:r>
                <a:rPr lang="en-CA" sz="2400" dirty="0" smtClean="0">
                  <a:solidFill>
                    <a:srgbClr val="0070C0"/>
                  </a:solidFill>
                </a:rPr>
                <a:t>&gt;  +  </a:t>
              </a:r>
              <a:r>
                <a:rPr lang="en-CA" sz="2400" b="1" dirty="0" smtClean="0">
                  <a:solidFill>
                    <a:srgbClr val="0070C0"/>
                  </a:solidFill>
                </a:rPr>
                <a:t>m</a:t>
              </a:r>
              <a:r>
                <a:rPr lang="en-CA" sz="2400" baseline="30000" dirty="0" smtClean="0">
                  <a:solidFill>
                    <a:srgbClr val="0070C0"/>
                  </a:solidFill>
                </a:rPr>
                <a:t>n</a:t>
              </a:r>
              <a:r>
                <a:rPr lang="en-CA" sz="2400" dirty="0" smtClean="0"/>
                <a:t>|</a:t>
              </a:r>
              <a:r>
                <a:rPr lang="en-CA" sz="2400" dirty="0" smtClean="0">
                  <a:latin typeface="Symbol" pitchFamily="18" charset="2"/>
                </a:rPr>
                <a:t>F</a:t>
              </a:r>
              <a:r>
                <a:rPr lang="en-CA" sz="2400" baseline="-25000" dirty="0" smtClean="0"/>
                <a:t>0,1</a:t>
              </a:r>
              <a:r>
                <a:rPr lang="en-CA" sz="2400" dirty="0" smtClean="0"/>
                <a:t>&gt;  = &lt;</a:t>
              </a:r>
              <a:r>
                <a:rPr lang="en-CA" sz="2400" dirty="0" smtClean="0">
                  <a:latin typeface="Symbol" pitchFamily="18" charset="2"/>
                </a:rPr>
                <a:t>F</a:t>
              </a:r>
              <a:r>
                <a:rPr lang="en-CA" sz="2400" baseline="-25000" dirty="0" smtClean="0"/>
                <a:t>0,0</a:t>
              </a:r>
              <a:r>
                <a:rPr lang="en-CA" sz="2400" dirty="0" smtClean="0"/>
                <a:t>|</a:t>
              </a:r>
              <a:r>
                <a:rPr lang="en-CA" sz="2400" b="1" dirty="0" smtClean="0">
                  <a:solidFill>
                    <a:srgbClr val="0070C0"/>
                  </a:solidFill>
                </a:rPr>
                <a:t>m</a:t>
              </a:r>
              <a:r>
                <a:rPr lang="en-CA" sz="2400" baseline="30000" dirty="0" smtClean="0">
                  <a:solidFill>
                    <a:srgbClr val="0070C0"/>
                  </a:solidFill>
                </a:rPr>
                <a:t>n</a:t>
              </a:r>
              <a:r>
                <a:rPr lang="en-CA" sz="2400" dirty="0" smtClean="0"/>
                <a:t>|</a:t>
              </a:r>
              <a:r>
                <a:rPr lang="en-CA" sz="2400" dirty="0" smtClean="0">
                  <a:latin typeface="Symbol" pitchFamily="18" charset="2"/>
                </a:rPr>
                <a:t>F</a:t>
              </a:r>
              <a:r>
                <a:rPr lang="en-CA" sz="2400" baseline="-25000" dirty="0" smtClean="0"/>
                <a:t>0,1</a:t>
              </a:r>
              <a:r>
                <a:rPr lang="en-CA" sz="2400" dirty="0" smtClean="0"/>
                <a:t>&gt; </a:t>
              </a:r>
              <a:endParaRPr lang="en-CA" sz="24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14282" y="285728"/>
              <a:ext cx="8838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 smtClean="0"/>
                <a:t>For the magnetic dipole operator, </a:t>
              </a:r>
              <a:r>
                <a:rPr lang="en-CA" sz="2400" b="1" dirty="0" smtClean="0"/>
                <a:t>m</a:t>
              </a:r>
              <a:r>
                <a:rPr lang="en-CA" sz="2400" dirty="0" smtClean="0"/>
                <a:t>, with adiabatic BO </a:t>
              </a:r>
              <a:r>
                <a:rPr lang="en-CA" sz="2400" dirty="0" err="1" smtClean="0"/>
                <a:t>wavefunctions</a:t>
              </a:r>
              <a:endParaRPr lang="en-CA" sz="24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57422" y="1500174"/>
            <a:ext cx="6558527" cy="675979"/>
            <a:chOff x="2357422" y="1500174"/>
            <a:chExt cx="6558527" cy="675979"/>
          </a:xfrm>
        </p:grpSpPr>
        <p:sp>
          <p:nvSpPr>
            <p:cNvPr id="4" name="Left Brace 3"/>
            <p:cNvSpPr/>
            <p:nvPr/>
          </p:nvSpPr>
          <p:spPr>
            <a:xfrm rot="16200000">
              <a:off x="3464711" y="964389"/>
              <a:ext cx="285752" cy="1357322"/>
            </a:xfrm>
            <a:prstGeom prst="leftBrace">
              <a:avLst>
                <a:gd name="adj1" fmla="val 8333"/>
                <a:gd name="adj2" fmla="val 50993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57422" y="1714488"/>
              <a:ext cx="65585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 smtClean="0"/>
                <a:t>Vanishes since </a:t>
              </a:r>
              <a:r>
                <a:rPr lang="en-CA" sz="2400" dirty="0" smtClean="0">
                  <a:latin typeface="Symbol" pitchFamily="18" charset="2"/>
                </a:rPr>
                <a:t>y</a:t>
              </a:r>
              <a:r>
                <a:rPr lang="en-CA" sz="2400" baseline="-25000" dirty="0" smtClean="0"/>
                <a:t>0</a:t>
              </a:r>
              <a:r>
                <a:rPr lang="en-CA" sz="2400" dirty="0" smtClean="0"/>
                <a:t> is real and </a:t>
              </a:r>
              <a:r>
                <a:rPr lang="en-CA" sz="2400" b="1" dirty="0" smtClean="0"/>
                <a:t>m</a:t>
              </a:r>
              <a:r>
                <a:rPr lang="en-CA" sz="2400" baseline="30000" dirty="0" smtClean="0"/>
                <a:t>e</a:t>
              </a:r>
              <a:r>
                <a:rPr lang="en-CA" sz="2400" dirty="0" smtClean="0"/>
                <a:t> is purely imaginary</a:t>
              </a:r>
              <a:endParaRPr lang="en-CA" sz="24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57224" y="2071678"/>
            <a:ext cx="4106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 Requires non-BO treatment</a:t>
            </a:r>
            <a:endParaRPr lang="en-C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28596" y="2500306"/>
            <a:ext cx="7086132" cy="890293"/>
            <a:chOff x="428596" y="2500306"/>
            <a:chExt cx="7086132" cy="890293"/>
          </a:xfrm>
        </p:grpSpPr>
        <p:sp>
          <p:nvSpPr>
            <p:cNvPr id="7" name="TextBox 6"/>
            <p:cNvSpPr txBox="1"/>
            <p:nvPr/>
          </p:nvSpPr>
          <p:spPr>
            <a:xfrm>
              <a:off x="642910" y="2928934"/>
              <a:ext cx="68718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 smtClean="0"/>
                <a:t>Let </a:t>
              </a:r>
              <a:r>
                <a:rPr lang="en-CA" sz="2400" dirty="0" smtClean="0">
                  <a:latin typeface="Symbol" pitchFamily="18" charset="2"/>
                </a:rPr>
                <a:t>Y</a:t>
              </a:r>
              <a:r>
                <a:rPr lang="en-CA" sz="2400" dirty="0" smtClean="0"/>
                <a:t>(</a:t>
              </a:r>
              <a:r>
                <a:rPr lang="en-CA" sz="2400" i="1" dirty="0" err="1" smtClean="0"/>
                <a:t>r,Q</a:t>
              </a:r>
              <a:r>
                <a:rPr lang="en-CA" sz="2400" dirty="0" smtClean="0"/>
                <a:t>)</a:t>
              </a:r>
              <a:r>
                <a:rPr lang="en-CA" sz="2400" baseline="-25000" dirty="0" smtClean="0"/>
                <a:t>0n</a:t>
              </a:r>
              <a:r>
                <a:rPr lang="en-CA" sz="2400" dirty="0" smtClean="0"/>
                <a:t> ≈ </a:t>
              </a:r>
              <a:r>
                <a:rPr lang="en-CA" sz="2400" dirty="0" smtClean="0">
                  <a:latin typeface="Symbol" pitchFamily="18" charset="2"/>
                </a:rPr>
                <a:t>y</a:t>
              </a:r>
              <a:r>
                <a:rPr lang="en-CA" sz="2400" dirty="0" smtClean="0"/>
                <a:t>(</a:t>
              </a:r>
              <a:r>
                <a:rPr lang="en-CA" sz="2400" i="1" dirty="0" err="1" smtClean="0"/>
                <a:t>r,Q</a:t>
              </a:r>
              <a:r>
                <a:rPr lang="en-CA" sz="2400" dirty="0" smtClean="0"/>
                <a:t>)</a:t>
              </a:r>
              <a:r>
                <a:rPr lang="en-CA" sz="2400" baseline="-25000" dirty="0" smtClean="0"/>
                <a:t>0</a:t>
              </a:r>
              <a:r>
                <a:rPr lang="en-CA" sz="2400" dirty="0" smtClean="0">
                  <a:latin typeface="Symbol" pitchFamily="18" charset="2"/>
                </a:rPr>
                <a:t>F</a:t>
              </a:r>
              <a:r>
                <a:rPr lang="en-CA" sz="2400" baseline="-25000" dirty="0" smtClean="0"/>
                <a:t>0n</a:t>
              </a:r>
              <a:r>
                <a:rPr lang="en-CA" sz="2400" dirty="0" smtClean="0"/>
                <a:t> – </a:t>
              </a:r>
              <a:r>
                <a:rPr lang="en-CA" sz="2400" dirty="0" smtClean="0">
                  <a:latin typeface="Symbol" pitchFamily="18" charset="2"/>
                </a:rPr>
                <a:t>S</a:t>
              </a:r>
              <a:r>
                <a:rPr lang="en-CA" sz="2400" baseline="-25000" dirty="0" smtClean="0"/>
                <a:t>e≠0</a:t>
              </a:r>
              <a:r>
                <a:rPr lang="en-CA" sz="2400" i="1" dirty="0" smtClean="0"/>
                <a:t>a</a:t>
              </a:r>
              <a:r>
                <a:rPr lang="en-CA" sz="2400" dirty="0" smtClean="0"/>
                <a:t>(</a:t>
              </a:r>
              <a:r>
                <a:rPr lang="en-CA" sz="2400" i="1" dirty="0" smtClean="0"/>
                <a:t>Q</a:t>
              </a:r>
              <a:r>
                <a:rPr lang="en-CA" sz="2400" dirty="0" smtClean="0"/>
                <a:t>)</a:t>
              </a:r>
              <a:r>
                <a:rPr lang="en-CA" sz="2400" baseline="-25000" dirty="0" smtClean="0"/>
                <a:t>0n,em</a:t>
              </a:r>
              <a:r>
                <a:rPr lang="en-CA" sz="2400" dirty="0" smtClean="0">
                  <a:latin typeface="Symbol" pitchFamily="18" charset="2"/>
                </a:rPr>
                <a:t>y</a:t>
              </a:r>
              <a:r>
                <a:rPr lang="en-CA" sz="2400" dirty="0" smtClean="0"/>
                <a:t>(</a:t>
              </a:r>
              <a:r>
                <a:rPr lang="en-CA" sz="2400" i="1" dirty="0" err="1" smtClean="0"/>
                <a:t>r,Q</a:t>
              </a:r>
              <a:r>
                <a:rPr lang="en-CA" sz="2400" dirty="0" smtClean="0"/>
                <a:t>)</a:t>
              </a:r>
              <a:r>
                <a:rPr lang="en-CA" sz="2400" baseline="-25000" dirty="0" err="1" smtClean="0"/>
                <a:t>e</a:t>
              </a:r>
              <a:r>
                <a:rPr lang="en-CA" sz="2400" dirty="0" err="1" smtClean="0">
                  <a:latin typeface="Symbol" pitchFamily="18" charset="2"/>
                </a:rPr>
                <a:t>F</a:t>
              </a:r>
              <a:r>
                <a:rPr lang="en-CA" sz="2400" dirty="0" smtClean="0"/>
                <a:t>(</a:t>
              </a:r>
              <a:r>
                <a:rPr lang="en-CA" sz="2400" i="1" dirty="0" smtClean="0"/>
                <a:t>Q</a:t>
              </a:r>
              <a:r>
                <a:rPr lang="en-CA" sz="2400" dirty="0" smtClean="0"/>
                <a:t>)</a:t>
              </a:r>
              <a:r>
                <a:rPr lang="en-CA" sz="2400" baseline="-25000" dirty="0" err="1" smtClean="0"/>
                <a:t>em</a:t>
              </a:r>
              <a:endParaRPr lang="en-CA" sz="2400" baseline="-25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8596" y="2500306"/>
              <a:ext cx="61203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 smtClean="0">
                  <a:solidFill>
                    <a:schemeClr val="accent6">
                      <a:lumMod val="50000"/>
                    </a:schemeClr>
                  </a:solidFill>
                </a:rPr>
                <a:t>Expand in terms of adiabatic BO wave functions</a:t>
              </a:r>
              <a:endParaRPr lang="en-CA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2738" y="3357562"/>
            <a:ext cx="8354704" cy="890293"/>
            <a:chOff x="412738" y="3357562"/>
            <a:chExt cx="8354704" cy="890293"/>
          </a:xfrm>
        </p:grpSpPr>
        <p:sp>
          <p:nvSpPr>
            <p:cNvPr id="9" name="TextBox 8"/>
            <p:cNvSpPr txBox="1"/>
            <p:nvPr/>
          </p:nvSpPr>
          <p:spPr>
            <a:xfrm>
              <a:off x="642910" y="3786190"/>
              <a:ext cx="81245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i="1" dirty="0" smtClean="0"/>
                <a:t>a</a:t>
              </a:r>
              <a:r>
                <a:rPr lang="en-CA" sz="2400" dirty="0" smtClean="0"/>
                <a:t>(</a:t>
              </a:r>
              <a:r>
                <a:rPr lang="en-CA" sz="2400" i="1" dirty="0" smtClean="0"/>
                <a:t>Q</a:t>
              </a:r>
              <a:r>
                <a:rPr lang="en-CA" sz="2400" dirty="0" smtClean="0"/>
                <a:t>)</a:t>
              </a:r>
              <a:r>
                <a:rPr lang="en-CA" sz="2400" baseline="-25000" dirty="0" smtClean="0"/>
                <a:t>0n,em</a:t>
              </a:r>
              <a:r>
                <a:rPr lang="en-CA" sz="2400" dirty="0" smtClean="0"/>
                <a:t> =  &lt;</a:t>
              </a:r>
              <a:r>
                <a:rPr lang="en-CA" sz="2400" dirty="0" smtClean="0">
                  <a:latin typeface="Symbol" pitchFamily="18" charset="2"/>
                </a:rPr>
                <a:t>y</a:t>
              </a:r>
              <a:r>
                <a:rPr lang="en-CA" sz="2400" dirty="0" smtClean="0"/>
                <a:t>(</a:t>
              </a:r>
              <a:r>
                <a:rPr lang="en-CA" sz="2400" i="1" dirty="0" err="1" smtClean="0"/>
                <a:t>r,Q</a:t>
              </a:r>
              <a:r>
                <a:rPr lang="en-CA" sz="2400" dirty="0" smtClean="0"/>
                <a:t>)</a:t>
              </a:r>
              <a:r>
                <a:rPr lang="en-CA" sz="2400" baseline="-25000" dirty="0" err="1" smtClean="0"/>
                <a:t>e</a:t>
              </a:r>
              <a:r>
                <a:rPr lang="en-CA" sz="2400" dirty="0" err="1" smtClean="0">
                  <a:latin typeface="Symbol" pitchFamily="18" charset="2"/>
                </a:rPr>
                <a:t>F</a:t>
              </a:r>
              <a:r>
                <a:rPr lang="en-CA" sz="2400" dirty="0" smtClean="0"/>
                <a:t>(</a:t>
              </a:r>
              <a:r>
                <a:rPr lang="en-CA" sz="2400" i="1" dirty="0" smtClean="0"/>
                <a:t>Q</a:t>
              </a:r>
              <a:r>
                <a:rPr lang="en-CA" sz="2400" dirty="0" smtClean="0"/>
                <a:t>)</a:t>
              </a:r>
              <a:r>
                <a:rPr lang="en-CA" sz="2400" baseline="-25000" dirty="0" err="1" smtClean="0"/>
                <a:t>em</a:t>
              </a:r>
              <a:r>
                <a:rPr lang="en-CA" sz="2400" dirty="0" err="1" smtClean="0"/>
                <a:t>|</a:t>
              </a:r>
              <a:r>
                <a:rPr lang="en-CA" sz="2400" b="1" i="1" dirty="0" err="1" smtClean="0"/>
                <a:t>T</a:t>
              </a:r>
              <a:r>
                <a:rPr lang="en-CA" sz="2400" dirty="0" err="1" smtClean="0"/>
                <a:t>|</a:t>
              </a:r>
              <a:r>
                <a:rPr lang="en-CA" sz="2400" dirty="0" err="1" smtClean="0">
                  <a:latin typeface="Symbol" pitchFamily="18" charset="2"/>
                </a:rPr>
                <a:t>y</a:t>
              </a:r>
              <a:r>
                <a:rPr lang="en-CA" sz="2400" dirty="0" smtClean="0"/>
                <a:t>(</a:t>
              </a:r>
              <a:r>
                <a:rPr lang="en-CA" sz="2400" i="1" dirty="0" err="1" smtClean="0"/>
                <a:t>r,Q</a:t>
              </a:r>
              <a:r>
                <a:rPr lang="en-CA" sz="2400" dirty="0" smtClean="0"/>
                <a:t>)</a:t>
              </a:r>
              <a:r>
                <a:rPr lang="en-CA" sz="2400" baseline="-25000" dirty="0" smtClean="0"/>
                <a:t>0</a:t>
              </a:r>
              <a:r>
                <a:rPr lang="en-CA" sz="2400" dirty="0" smtClean="0">
                  <a:latin typeface="Symbol" pitchFamily="18" charset="2"/>
                </a:rPr>
                <a:t>F</a:t>
              </a:r>
              <a:r>
                <a:rPr lang="en-CA" sz="2400" dirty="0" smtClean="0"/>
                <a:t>(</a:t>
              </a:r>
              <a:r>
                <a:rPr lang="en-CA" sz="2400" i="1" dirty="0" smtClean="0"/>
                <a:t>Q</a:t>
              </a:r>
              <a:r>
                <a:rPr lang="en-CA" sz="2400" dirty="0" smtClean="0"/>
                <a:t>)</a:t>
              </a:r>
              <a:r>
                <a:rPr lang="en-CA" sz="2400" baseline="-25000" dirty="0" smtClean="0"/>
                <a:t>0n</a:t>
              </a:r>
              <a:r>
                <a:rPr lang="en-CA" sz="2400" dirty="0" smtClean="0"/>
                <a:t>&gt; / (</a:t>
              </a:r>
              <a:r>
                <a:rPr lang="en-CA" sz="2400" i="1" dirty="0" smtClean="0"/>
                <a:t>E</a:t>
              </a:r>
              <a:r>
                <a:rPr lang="en-CA" sz="2400" dirty="0" smtClean="0"/>
                <a:t>(</a:t>
              </a:r>
              <a:r>
                <a:rPr lang="en-CA" sz="2400" i="1" dirty="0" smtClean="0"/>
                <a:t>Q</a:t>
              </a:r>
              <a:r>
                <a:rPr lang="en-CA" sz="2400" dirty="0" smtClean="0"/>
                <a:t>)</a:t>
              </a:r>
              <a:r>
                <a:rPr lang="en-CA" sz="2400" baseline="-25000" dirty="0" err="1" smtClean="0"/>
                <a:t>em</a:t>
              </a:r>
              <a:r>
                <a:rPr lang="en-CA" sz="2400" dirty="0" smtClean="0"/>
                <a:t> – </a:t>
              </a:r>
              <a:r>
                <a:rPr lang="en-CA" sz="2400" i="1" dirty="0" smtClean="0"/>
                <a:t>E</a:t>
              </a:r>
              <a:r>
                <a:rPr lang="en-CA" sz="2400" dirty="0" smtClean="0"/>
                <a:t>(</a:t>
              </a:r>
              <a:r>
                <a:rPr lang="en-CA" sz="2400" i="1" dirty="0" smtClean="0"/>
                <a:t>Q</a:t>
              </a:r>
              <a:r>
                <a:rPr lang="en-CA" sz="2400" dirty="0" smtClean="0"/>
                <a:t>)</a:t>
              </a:r>
              <a:r>
                <a:rPr lang="en-CA" sz="2400" baseline="-25000" dirty="0" smtClean="0"/>
                <a:t>0n</a:t>
              </a:r>
              <a:r>
                <a:rPr lang="en-CA" sz="2400" dirty="0" smtClean="0"/>
                <a:t>)</a:t>
              </a:r>
              <a:endParaRPr lang="en-CA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2738" y="3357562"/>
              <a:ext cx="48960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 smtClean="0">
                  <a:solidFill>
                    <a:schemeClr val="accent6">
                      <a:lumMod val="50000"/>
                    </a:schemeClr>
                  </a:solidFill>
                </a:rPr>
                <a:t>From RSPT, with </a:t>
              </a:r>
              <a:r>
                <a:rPr lang="en-CA" sz="24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T</a:t>
              </a:r>
              <a:r>
                <a:rPr lang="en-CA" sz="2400" dirty="0" smtClean="0">
                  <a:solidFill>
                    <a:schemeClr val="accent6">
                      <a:lumMod val="50000"/>
                    </a:schemeClr>
                  </a:solidFill>
                </a:rPr>
                <a:t> as the perturbation</a:t>
              </a:r>
              <a:endParaRPr lang="en-CA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1472" y="4286256"/>
            <a:ext cx="7000924" cy="1643074"/>
            <a:chOff x="571472" y="4286256"/>
            <a:chExt cx="7000924" cy="1643074"/>
          </a:xfrm>
        </p:grpSpPr>
        <p:sp>
          <p:nvSpPr>
            <p:cNvPr id="11" name="TextBox 10"/>
            <p:cNvSpPr txBox="1"/>
            <p:nvPr/>
          </p:nvSpPr>
          <p:spPr>
            <a:xfrm>
              <a:off x="571472" y="4286256"/>
              <a:ext cx="70009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>
                  <a:solidFill>
                    <a:schemeClr val="accent6">
                      <a:lumMod val="50000"/>
                    </a:schemeClr>
                  </a:solidFill>
                </a:rPr>
                <a:t>where </a:t>
              </a:r>
              <a:r>
                <a:rPr lang="en-CA" sz="24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T</a:t>
              </a:r>
              <a:r>
                <a:rPr lang="en-CA" sz="2400" dirty="0" smtClean="0">
                  <a:solidFill>
                    <a:schemeClr val="accent6">
                      <a:lumMod val="50000"/>
                    </a:schemeClr>
                  </a:solidFill>
                </a:rPr>
                <a:t> is the part of the nuclear kinetic energy operator neglected in the BO approximation, neglecting the second order term</a:t>
              </a:r>
              <a:endParaRPr lang="en-CA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5786" y="5467665"/>
              <a:ext cx="3485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i="1" dirty="0" smtClean="0"/>
                <a:t>T</a:t>
              </a:r>
              <a:r>
                <a:rPr lang="en-CA" sz="2400" dirty="0" smtClean="0"/>
                <a:t>  = -</a:t>
              </a:r>
              <a:r>
                <a:rPr lang="en-CA" sz="2400" i="1" dirty="0" smtClean="0"/>
                <a:t>ħ</a:t>
              </a:r>
              <a:r>
                <a:rPr lang="en-CA" sz="2400" baseline="30000" dirty="0" smtClean="0"/>
                <a:t>2</a:t>
              </a:r>
              <a:r>
                <a:rPr lang="en-CA" sz="2400" dirty="0" smtClean="0"/>
                <a:t> (∂/∂</a:t>
              </a:r>
              <a:r>
                <a:rPr lang="en-CA" sz="2400" i="1" dirty="0" smtClean="0"/>
                <a:t>Q</a:t>
              </a:r>
              <a:r>
                <a:rPr lang="en-CA" sz="2400" dirty="0" smtClean="0"/>
                <a:t>)</a:t>
              </a:r>
              <a:r>
                <a:rPr lang="en-CA" sz="2400" baseline="-25000" dirty="0" err="1" smtClean="0"/>
                <a:t>elec</a:t>
              </a:r>
              <a:r>
                <a:rPr lang="en-CA" sz="2400" dirty="0" smtClean="0"/>
                <a:t>(∂/∂</a:t>
              </a:r>
              <a:r>
                <a:rPr lang="en-CA" sz="2400" i="1" dirty="0" smtClean="0"/>
                <a:t>Q</a:t>
              </a:r>
              <a:r>
                <a:rPr lang="en-CA" sz="2400" dirty="0" smtClean="0"/>
                <a:t>)</a:t>
              </a:r>
              <a:r>
                <a:rPr lang="en-CA" sz="2400" baseline="-25000" dirty="0" err="1" smtClean="0"/>
                <a:t>nucl</a:t>
              </a:r>
              <a:endParaRPr lang="en-CA" sz="2400" baseline="-250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5720" y="5896293"/>
            <a:ext cx="8441670" cy="890293"/>
            <a:chOff x="285720" y="5896293"/>
            <a:chExt cx="8441670" cy="890293"/>
          </a:xfrm>
        </p:grpSpPr>
        <p:sp>
          <p:nvSpPr>
            <p:cNvPr id="13" name="TextBox 12"/>
            <p:cNvSpPr txBox="1"/>
            <p:nvPr/>
          </p:nvSpPr>
          <p:spPr>
            <a:xfrm>
              <a:off x="285720" y="5896293"/>
              <a:ext cx="84416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 smtClean="0"/>
                <a:t>From a Taylor expansion to first order,  </a:t>
              </a:r>
              <a:r>
                <a:rPr lang="en-CA" sz="2400" dirty="0" smtClean="0">
                  <a:latin typeface="Symbol" pitchFamily="18" charset="2"/>
                </a:rPr>
                <a:t>y</a:t>
              </a:r>
              <a:r>
                <a:rPr lang="en-CA" sz="2400" dirty="0" smtClean="0"/>
                <a:t>(</a:t>
              </a:r>
              <a:r>
                <a:rPr lang="en-CA" sz="2400" i="1" dirty="0" smtClean="0"/>
                <a:t>Q</a:t>
              </a:r>
              <a:r>
                <a:rPr lang="en-CA" sz="2400" dirty="0" smtClean="0"/>
                <a:t>)</a:t>
              </a:r>
              <a:r>
                <a:rPr lang="en-CA" sz="2400" baseline="-25000" dirty="0" smtClean="0"/>
                <a:t>0</a:t>
              </a:r>
              <a:r>
                <a:rPr lang="en-CA" sz="2400" dirty="0" smtClean="0"/>
                <a:t> = (</a:t>
              </a:r>
              <a:r>
                <a:rPr lang="en-CA" sz="2400" dirty="0" smtClean="0">
                  <a:latin typeface="Symbol" pitchFamily="18" charset="2"/>
                </a:rPr>
                <a:t>y</a:t>
              </a:r>
              <a:r>
                <a:rPr lang="en-CA" sz="2400" baseline="-25000" dirty="0" smtClean="0"/>
                <a:t>0</a:t>
              </a:r>
              <a:r>
                <a:rPr lang="en-CA" sz="2400" dirty="0" smtClean="0"/>
                <a:t>)</a:t>
              </a:r>
              <a:r>
                <a:rPr lang="en-CA" sz="2400" baseline="-25000" dirty="0" smtClean="0"/>
                <a:t>0</a:t>
              </a:r>
              <a:r>
                <a:rPr lang="en-CA" sz="2400" dirty="0" smtClean="0"/>
                <a:t> + (∂</a:t>
              </a:r>
              <a:r>
                <a:rPr lang="en-CA" sz="2400" dirty="0" smtClean="0">
                  <a:latin typeface="Symbol" pitchFamily="18" charset="2"/>
                </a:rPr>
                <a:t>y</a:t>
              </a:r>
              <a:r>
                <a:rPr lang="en-CA" sz="2400" baseline="-25000" dirty="0" smtClean="0"/>
                <a:t>0</a:t>
              </a:r>
              <a:r>
                <a:rPr lang="en-CA" sz="2400" dirty="0" smtClean="0"/>
                <a:t>/∂</a:t>
              </a:r>
              <a:r>
                <a:rPr lang="en-CA" sz="2400" i="1" dirty="0" smtClean="0"/>
                <a:t>Q</a:t>
              </a:r>
              <a:r>
                <a:rPr lang="en-CA" sz="2400" dirty="0" smtClean="0"/>
                <a:t>)</a:t>
              </a:r>
              <a:r>
                <a:rPr lang="en-CA" sz="2400" baseline="-25000" dirty="0" smtClean="0"/>
                <a:t>0 </a:t>
              </a:r>
              <a:r>
                <a:rPr lang="en-CA" sz="2400" i="1" dirty="0" smtClean="0"/>
                <a:t>Q</a:t>
              </a:r>
              <a:endParaRPr lang="en-CA" sz="2400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5786" y="6324921"/>
              <a:ext cx="56982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 smtClean="0">
                  <a:latin typeface="Symbol" pitchFamily="18" charset="2"/>
                </a:rPr>
                <a:t>F</a:t>
              </a:r>
              <a:r>
                <a:rPr lang="en-CA" sz="2400" dirty="0" smtClean="0"/>
                <a:t>(</a:t>
              </a:r>
              <a:r>
                <a:rPr lang="en-CA" sz="2400" i="1" dirty="0" smtClean="0"/>
                <a:t>Q</a:t>
              </a:r>
              <a:r>
                <a:rPr lang="en-CA" sz="2400" dirty="0" smtClean="0"/>
                <a:t>) are harmonic oscillator wave functions</a:t>
              </a:r>
              <a:endParaRPr lang="en-CA" sz="24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4282" y="-24"/>
            <a:ext cx="47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0070C0"/>
                </a:solidFill>
              </a:rPr>
              <a:t>Magnetic dipole transition moment</a:t>
            </a:r>
            <a:endParaRPr lang="en-CA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2791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accent6">
                    <a:lumMod val="50000"/>
                  </a:schemeClr>
                </a:solidFill>
              </a:rPr>
              <a:t>After some algebra...</a:t>
            </a:r>
            <a:endParaRPr lang="en-C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571480"/>
            <a:ext cx="8209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&lt;</a:t>
            </a:r>
            <a:r>
              <a:rPr lang="en-CA" sz="2400" dirty="0" smtClean="0">
                <a:latin typeface="Symbol" pitchFamily="18" charset="2"/>
              </a:rPr>
              <a:t>y</a:t>
            </a:r>
            <a:r>
              <a:rPr lang="en-CA" sz="2400" baseline="-25000" dirty="0" smtClean="0"/>
              <a:t>0</a:t>
            </a:r>
            <a:r>
              <a:rPr lang="en-CA" sz="2400" dirty="0" smtClean="0">
                <a:latin typeface="Symbol" pitchFamily="18" charset="2"/>
              </a:rPr>
              <a:t>F</a:t>
            </a:r>
            <a:r>
              <a:rPr lang="en-CA" sz="2400" baseline="-25000" dirty="0" smtClean="0"/>
              <a:t>0,0</a:t>
            </a:r>
            <a:r>
              <a:rPr lang="en-CA" sz="2400" dirty="0" smtClean="0"/>
              <a:t>|</a:t>
            </a:r>
            <a:r>
              <a:rPr lang="en-CA" sz="2400" b="1" dirty="0" smtClean="0"/>
              <a:t>m</a:t>
            </a:r>
            <a:r>
              <a:rPr lang="en-CA" sz="2400" dirty="0" smtClean="0"/>
              <a:t>|</a:t>
            </a:r>
            <a:r>
              <a:rPr lang="en-CA" sz="2400" dirty="0" smtClean="0">
                <a:latin typeface="Symbol" pitchFamily="18" charset="2"/>
              </a:rPr>
              <a:t>y</a:t>
            </a:r>
            <a:r>
              <a:rPr lang="en-CA" sz="2400" baseline="-25000" dirty="0" smtClean="0"/>
              <a:t>0</a:t>
            </a:r>
            <a:r>
              <a:rPr lang="en-CA" sz="2400" dirty="0" smtClean="0">
                <a:latin typeface="Symbol" pitchFamily="18" charset="2"/>
              </a:rPr>
              <a:t>F</a:t>
            </a:r>
            <a:r>
              <a:rPr lang="en-CA" sz="2400" baseline="-25000" dirty="0" smtClean="0"/>
              <a:t>0,1</a:t>
            </a:r>
            <a:r>
              <a:rPr lang="en-CA" sz="2400" dirty="0" smtClean="0"/>
              <a:t>&gt;  </a:t>
            </a:r>
          </a:p>
          <a:p>
            <a:r>
              <a:rPr lang="en-CA" sz="2400" dirty="0" smtClean="0"/>
              <a:t>=  &lt;</a:t>
            </a:r>
            <a:r>
              <a:rPr lang="en-CA" sz="2400" dirty="0" smtClean="0">
                <a:latin typeface="Symbol" pitchFamily="18" charset="2"/>
              </a:rPr>
              <a:t>F</a:t>
            </a:r>
            <a:r>
              <a:rPr lang="en-CA" sz="2400" baseline="-25000" dirty="0" smtClean="0"/>
              <a:t>0,0</a:t>
            </a:r>
            <a:r>
              <a:rPr lang="en-CA" sz="2400" dirty="0" smtClean="0"/>
              <a:t>|</a:t>
            </a:r>
            <a:r>
              <a:rPr lang="en-CA" sz="2400" dirty="0" smtClean="0">
                <a:solidFill>
                  <a:srgbClr val="0070C0"/>
                </a:solidFill>
              </a:rPr>
              <a:t> </a:t>
            </a:r>
            <a:r>
              <a:rPr lang="en-CA" sz="2400" b="1" dirty="0" smtClean="0">
                <a:solidFill>
                  <a:srgbClr val="0070C0"/>
                </a:solidFill>
              </a:rPr>
              <a:t>m</a:t>
            </a:r>
            <a:r>
              <a:rPr lang="en-CA" sz="2400" baseline="30000" dirty="0" smtClean="0">
                <a:solidFill>
                  <a:srgbClr val="0070C0"/>
                </a:solidFill>
              </a:rPr>
              <a:t>n</a:t>
            </a:r>
            <a:r>
              <a:rPr lang="en-CA" sz="2400" dirty="0" smtClean="0"/>
              <a:t>|</a:t>
            </a:r>
            <a:r>
              <a:rPr lang="en-CA" sz="2400" dirty="0" smtClean="0">
                <a:latin typeface="Symbol" pitchFamily="18" charset="2"/>
              </a:rPr>
              <a:t>F</a:t>
            </a:r>
            <a:r>
              <a:rPr lang="en-CA" sz="2400" baseline="-25000" dirty="0" smtClean="0"/>
              <a:t>0,1</a:t>
            </a:r>
            <a:r>
              <a:rPr lang="en-CA" sz="2400" dirty="0" smtClean="0"/>
              <a:t>&gt;  + 2</a:t>
            </a:r>
            <a:r>
              <a:rPr lang="en-CA" sz="2400" i="1" dirty="0" smtClean="0"/>
              <a:t>ħ</a:t>
            </a:r>
            <a:r>
              <a:rPr lang="en-CA" sz="2400" baseline="30000" dirty="0" smtClean="0"/>
              <a:t>2</a:t>
            </a:r>
            <a:r>
              <a:rPr lang="en-CA" sz="2400" dirty="0" smtClean="0"/>
              <a:t>&lt;(∂</a:t>
            </a:r>
            <a:r>
              <a:rPr lang="en-CA" sz="2400" dirty="0" smtClean="0">
                <a:latin typeface="Symbol" pitchFamily="18" charset="2"/>
              </a:rPr>
              <a:t>y</a:t>
            </a:r>
            <a:r>
              <a:rPr lang="en-CA" sz="2400" baseline="-25000" dirty="0" smtClean="0"/>
              <a:t>0</a:t>
            </a:r>
            <a:r>
              <a:rPr lang="en-CA" sz="2400" dirty="0" smtClean="0"/>
              <a:t>/∂</a:t>
            </a:r>
            <a:r>
              <a:rPr lang="en-CA" sz="2400" i="1" dirty="0" smtClean="0"/>
              <a:t>B</a:t>
            </a:r>
            <a:r>
              <a:rPr lang="en-CA" sz="2400" dirty="0" smtClean="0"/>
              <a:t>)|∂</a:t>
            </a:r>
            <a:r>
              <a:rPr lang="en-CA" sz="2400" dirty="0" smtClean="0">
                <a:latin typeface="Symbol" pitchFamily="18" charset="2"/>
              </a:rPr>
              <a:t>y</a:t>
            </a:r>
            <a:r>
              <a:rPr lang="en-CA" sz="2400" baseline="-25000" dirty="0" smtClean="0"/>
              <a:t>0</a:t>
            </a:r>
            <a:r>
              <a:rPr lang="en-CA" sz="2400" dirty="0" smtClean="0"/>
              <a:t>/∂</a:t>
            </a:r>
            <a:r>
              <a:rPr lang="en-CA" sz="2400" i="1" dirty="0" smtClean="0"/>
              <a:t>Q</a:t>
            </a:r>
            <a:r>
              <a:rPr lang="en-CA" sz="2400" dirty="0" smtClean="0"/>
              <a:t>&gt;</a:t>
            </a:r>
            <a:r>
              <a:rPr lang="en-CA" sz="2400" baseline="-25000" dirty="0" smtClean="0"/>
              <a:t>0</a:t>
            </a:r>
            <a:r>
              <a:rPr lang="en-CA" sz="2400" dirty="0" smtClean="0"/>
              <a:t>&lt;</a:t>
            </a:r>
            <a:r>
              <a:rPr lang="en-CA" sz="2400" dirty="0" smtClean="0">
                <a:latin typeface="Symbol" pitchFamily="18" charset="2"/>
              </a:rPr>
              <a:t>F</a:t>
            </a:r>
            <a:r>
              <a:rPr lang="en-CA" sz="2400" baseline="-25000" dirty="0" smtClean="0"/>
              <a:t>00</a:t>
            </a:r>
            <a:r>
              <a:rPr lang="en-CA" sz="2400" dirty="0" smtClean="0"/>
              <a:t>|(∂</a:t>
            </a:r>
            <a:r>
              <a:rPr lang="en-CA" sz="2400" dirty="0" smtClean="0">
                <a:latin typeface="Symbol" pitchFamily="18" charset="2"/>
              </a:rPr>
              <a:t>F</a:t>
            </a:r>
            <a:r>
              <a:rPr lang="en-CA" sz="2400" baseline="-25000" dirty="0" smtClean="0"/>
              <a:t>01</a:t>
            </a:r>
            <a:r>
              <a:rPr lang="en-CA" sz="2400" dirty="0" smtClean="0"/>
              <a:t>/ ∂</a:t>
            </a:r>
            <a:r>
              <a:rPr lang="en-CA" sz="2400" i="1" dirty="0" smtClean="0"/>
              <a:t>Q</a:t>
            </a:r>
            <a:r>
              <a:rPr lang="en-CA" sz="2400" dirty="0" smtClean="0"/>
              <a:t>)&gt;</a:t>
            </a:r>
            <a:endParaRPr lang="en-C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43306" y="1500174"/>
            <a:ext cx="2941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i="1" dirty="0" smtClean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en-CA" sz="2400" dirty="0" smtClean="0">
                <a:solidFill>
                  <a:schemeClr val="accent6">
                    <a:lumMod val="50000"/>
                  </a:schemeClr>
                </a:solidFill>
              </a:rPr>
              <a:t> is the magnetic field</a:t>
            </a:r>
            <a:endParaRPr lang="en-C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14546" y="1428736"/>
            <a:ext cx="1214446" cy="6429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2143116"/>
            <a:ext cx="71271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Evaluated by:</a:t>
            </a:r>
          </a:p>
          <a:p>
            <a:r>
              <a:rPr lang="en-CA" sz="2400" dirty="0" smtClean="0"/>
              <a:t> coupled perturbed HF theory </a:t>
            </a:r>
          </a:p>
          <a:p>
            <a:r>
              <a:rPr lang="en-CA" sz="2400" dirty="0" smtClean="0"/>
              <a:t>                 (</a:t>
            </a:r>
            <a:r>
              <a:rPr lang="en-CA" sz="2400" b="1" dirty="0" smtClean="0">
                <a:solidFill>
                  <a:schemeClr val="accent6">
                    <a:lumMod val="50000"/>
                  </a:schemeClr>
                </a:solidFill>
              </a:rPr>
              <a:t>magnetic field perturbation</a:t>
            </a:r>
            <a:r>
              <a:rPr lang="en-CA" sz="2400" dirty="0" smtClean="0"/>
              <a:t>) - Stephens</a:t>
            </a:r>
          </a:p>
          <a:p>
            <a:r>
              <a:rPr lang="en-CA" sz="2400" dirty="0" smtClean="0"/>
              <a:t>or </a:t>
            </a:r>
          </a:p>
          <a:p>
            <a:r>
              <a:rPr lang="en-CA" sz="2400" dirty="0" smtClean="0"/>
              <a:t>sum over states </a:t>
            </a:r>
          </a:p>
          <a:p>
            <a:r>
              <a:rPr lang="en-CA" sz="2400" dirty="0" smtClean="0"/>
              <a:t>            (</a:t>
            </a:r>
            <a:r>
              <a:rPr lang="en-CA" sz="2400" b="1" dirty="0" err="1" smtClean="0">
                <a:solidFill>
                  <a:schemeClr val="accent6">
                    <a:lumMod val="50000"/>
                  </a:schemeClr>
                </a:solidFill>
              </a:rPr>
              <a:t>vibronic</a:t>
            </a:r>
            <a:r>
              <a:rPr lang="en-CA" sz="2400" b="1" dirty="0" smtClean="0">
                <a:solidFill>
                  <a:schemeClr val="accent6">
                    <a:lumMod val="50000"/>
                  </a:schemeClr>
                </a:solidFill>
              </a:rPr>
              <a:t> coupling theory</a:t>
            </a:r>
            <a:r>
              <a:rPr lang="en-CA" sz="2400" dirty="0" smtClean="0"/>
              <a:t>) – </a:t>
            </a:r>
            <a:r>
              <a:rPr lang="en-CA" sz="2400" dirty="0" err="1" smtClean="0"/>
              <a:t>Nafie</a:t>
            </a:r>
            <a:r>
              <a:rPr lang="en-CA" sz="2400" dirty="0" smtClean="0"/>
              <a:t> and Freedman</a:t>
            </a:r>
            <a:endParaRPr lang="en-CA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908879" y="1727934"/>
            <a:ext cx="1735087" cy="2561711"/>
            <a:chOff x="6572264" y="1870810"/>
            <a:chExt cx="1735087" cy="2561711"/>
          </a:xfrm>
        </p:grpSpPr>
        <p:pic>
          <p:nvPicPr>
            <p:cNvPr id="10242" name="Picture 2" descr="Philip J. Stephens, professor emeritus of chemistry, was a USC Dornsife faculty member for more than 40 years. Photo by Alexandra Bissonnette."/>
            <p:cNvPicPr>
              <a:picLocks noChangeAspect="1" noChangeArrowheads="1"/>
            </p:cNvPicPr>
            <p:nvPr/>
          </p:nvPicPr>
          <p:blipFill>
            <a:blip r:embed="rId2"/>
            <a:srcRect l="17635" r="23062"/>
            <a:stretch>
              <a:fillRect/>
            </a:stretch>
          </p:blipFill>
          <p:spPr bwMode="auto">
            <a:xfrm>
              <a:off x="6572264" y="1870810"/>
              <a:ext cx="1735087" cy="1843942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858016" y="3786190"/>
              <a:ext cx="14330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P. J. Stephens</a:t>
              </a:r>
            </a:p>
            <a:p>
              <a:r>
                <a:rPr lang="en-CA" dirty="0" smtClean="0"/>
                <a:t>(1941-2012)</a:t>
              </a:r>
              <a:endParaRPr lang="en-CA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0501" y="4500571"/>
            <a:ext cx="3991601" cy="2143116"/>
            <a:chOff x="3798906" y="4123673"/>
            <a:chExt cx="4136534" cy="2734327"/>
          </a:xfrm>
        </p:grpSpPr>
        <p:sp>
          <p:nvSpPr>
            <p:cNvPr id="13" name="TextBox 12"/>
            <p:cNvSpPr txBox="1"/>
            <p:nvPr/>
          </p:nvSpPr>
          <p:spPr>
            <a:xfrm>
              <a:off x="5857884" y="5786454"/>
              <a:ext cx="1895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/>
                <a:t>Laurence. A. </a:t>
              </a:r>
              <a:r>
                <a:rPr lang="en-CA" dirty="0" err="1" smtClean="0"/>
                <a:t>Nafie</a:t>
              </a:r>
              <a:endParaRPr lang="en-CA" dirty="0" smtClean="0"/>
            </a:p>
            <a:p>
              <a:pPr algn="ctr"/>
              <a:r>
                <a:rPr lang="en-CA" dirty="0" smtClean="0"/>
                <a:t>(</a:t>
              </a:r>
              <a:r>
                <a:rPr lang="en-CA" dirty="0" smtClean="0">
                  <a:hlinkClick r:id="rId3"/>
                </a:rPr>
                <a:t>lnafie@syr.edu</a:t>
              </a:r>
              <a:r>
                <a:rPr lang="en-CA" dirty="0" smtClean="0"/>
                <a:t>)</a:t>
              </a:r>
              <a:endParaRPr lang="en-CA" dirty="0"/>
            </a:p>
          </p:txBody>
        </p:sp>
        <p:pic>
          <p:nvPicPr>
            <p:cNvPr id="10246" name="Picture 6" descr="http://chemistry.syr.edu/images/faculty/nafie_freedman.jpg"/>
            <p:cNvPicPr>
              <a:picLocks noChangeAspect="1" noChangeArrowheads="1"/>
            </p:cNvPicPr>
            <p:nvPr/>
          </p:nvPicPr>
          <p:blipFill>
            <a:blip r:embed="rId4"/>
            <a:srcRect l="33533" r="6106" b="32673"/>
            <a:stretch>
              <a:fillRect/>
            </a:stretch>
          </p:blipFill>
          <p:spPr bwMode="auto">
            <a:xfrm>
              <a:off x="3798906" y="4123673"/>
              <a:ext cx="1761448" cy="2734327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5857884" y="4643446"/>
              <a:ext cx="20775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Teresa B. Freedman</a:t>
              </a:r>
            </a:p>
            <a:p>
              <a:r>
                <a:rPr lang="en-CA" dirty="0" smtClean="0"/>
                <a:t>(</a:t>
              </a:r>
              <a:r>
                <a:rPr lang="en-CA" dirty="0" smtClean="0">
                  <a:hlinkClick r:id="rId5"/>
                </a:rPr>
                <a:t>tbfreedm@syr.edu</a:t>
              </a:r>
              <a:r>
                <a:rPr lang="en-CA" dirty="0" smtClean="0"/>
                <a:t>)</a:t>
              </a:r>
              <a:endParaRPr lang="en-CA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3103</TotalTime>
  <Words>752</Words>
  <Application>Microsoft Office PowerPoint</Application>
  <PresentationFormat>On-screen Show (4:3)</PresentationFormat>
  <Paragraphs>127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Vibrational Circular Dichroism   It's easier than it looks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 Activity - What is it and how do we describe it theoretically?</dc:title>
  <dc:creator>Arvi</dc:creator>
  <cp:lastModifiedBy>Arvi</cp:lastModifiedBy>
  <cp:revision>41</cp:revision>
  <dcterms:created xsi:type="dcterms:W3CDTF">2013-07-19T21:30:58Z</dcterms:created>
  <dcterms:modified xsi:type="dcterms:W3CDTF">2013-08-20T21:41:08Z</dcterms:modified>
</cp:coreProperties>
</file>