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6" r:id="rId4"/>
    <p:sldId id="262" r:id="rId5"/>
    <p:sldId id="264" r:id="rId6"/>
    <p:sldId id="261" r:id="rId7"/>
    <p:sldId id="269" r:id="rId8"/>
    <p:sldId id="274" r:id="rId9"/>
    <p:sldId id="271" r:id="rId10"/>
    <p:sldId id="270" r:id="rId11"/>
    <p:sldId id="283" r:id="rId12"/>
    <p:sldId id="281" r:id="rId13"/>
    <p:sldId id="285" r:id="rId14"/>
    <p:sldId id="282" r:id="rId15"/>
    <p:sldId id="280" r:id="rId16"/>
    <p:sldId id="257" r:id="rId17"/>
    <p:sldId id="259" r:id="rId18"/>
    <p:sldId id="275" r:id="rId19"/>
    <p:sldId id="272" r:id="rId20"/>
    <p:sldId id="265" r:id="rId21"/>
    <p:sldId id="277" r:id="rId22"/>
    <p:sldId id="276" r:id="rId23"/>
    <p:sldId id="268" r:id="rId24"/>
    <p:sldId id="258" r:id="rId25"/>
    <p:sldId id="263" r:id="rId26"/>
    <p:sldId id="278" r:id="rId27"/>
    <p:sldId id="279" r:id="rId28"/>
    <p:sldId id="284" r:id="rId29"/>
    <p:sldId id="267" r:id="rId30"/>
    <p:sldId id="26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3301-E3CD-4A74-AC3E-0126EFCCF501}" type="datetimeFigureOut">
              <a:rPr lang="en-US" smtClean="0"/>
              <a:pPr/>
              <a:t>8/22/2013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calgary.ca/research/groups/rauk/" TargetMode="External"/><Relationship Id="rId2" Type="http://schemas.openxmlformats.org/officeDocument/2006/relationships/hyperlink" Target="mailto:rauk@ucalgary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.drake@kcl.ac.uk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source=images&amp;cd=&amp;cad=rja&amp;docid=Lx1zRTA9D9RisM&amp;tbnid=rEFL6DUetYVmMM:&amp;ved=0CAgQjRwwAA&amp;url=http://en.wikipedia.org/wiki/Isaac_Newton&amp;ei=vP3vUYTEIsS7igKVq4HIAQ&amp;psig=AFQjCNGqrR0RqhyjfCpFCCJeUNRXuWAVyw&amp;ust=1374768956770619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.jpeg"/><Relationship Id="rId12" Type="http://schemas.openxmlformats.org/officeDocument/2006/relationships/image" Target="../media/image6.png"/><Relationship Id="rId2" Type="http://schemas.openxmlformats.org/officeDocument/2006/relationships/hyperlink" Target="//upload.wikimedia.org/wikipedia/commons/f/f3/Calcite_and_polarizing_filter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source=images&amp;cd=&amp;cad=rja&amp;docid=ERyyLXsEaXywSM&amp;tbnid=LGkdxwLdXnRsBM:&amp;ved=0CAUQjRw&amp;url=http://www.reddit.com/r/askscience/comments/12unns/can_somebody_please_explain_light_and_frequencies/&amp;ei=0mvtUbzHMKamygGIkoCwBg&amp;psig=AFQjCNFg-bGaadhj65tc89vwAkVvJO-vuw&amp;ust=1374600506077251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png"/><Relationship Id="rId10" Type="http://schemas.openxmlformats.org/officeDocument/2006/relationships/hyperlink" Target="//upload.wikimedia.org/wikipedia/commons/8/8d/Jean_baptiste_biot.jpg" TargetMode="External"/><Relationship Id="rId4" Type="http://schemas.openxmlformats.org/officeDocument/2006/relationships/hyperlink" Target="//upload.wikimedia.org/wikipedia/commons/0/0e/Positively_birefringent_material.svg" TargetMode="External"/><Relationship Id="rId9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hyperlink" Target="http://www.google.ca/url?sa=i&amp;source=images&amp;cd=&amp;cad=rja&amp;docid=-qQkDoeJPEZkZM&amp;tbnid=av4wzi_gIjxW7M:&amp;ved=&amp;url=http://www.historici.nl/Onderzoek/Projecten/BWN/lemmata/bwn2/bijvoet&amp;ei=WFfwUdDbEK7eigKYq4CwBQ&amp;psig=AFQjCNEkUrT4jqQyO4yPjPgoKGyDwl-KMg&amp;ust=13747918963321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671648"/>
          </a:xfrm>
          <a:effectLst>
            <a:reflection blurRad="6350" stA="50000" endA="300" endPos="90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CA" b="1" dirty="0"/>
              <a:t>Optical Activity - What is it and how do we describe it theoretically</a:t>
            </a:r>
            <a:r>
              <a:rPr lang="en-CA" b="1" dirty="0" smtClean="0"/>
              <a:t>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 smtClean="0"/>
              <a:t>Arvi </a:t>
            </a:r>
            <a:r>
              <a:rPr lang="en-CA" b="1" dirty="0" err="1" smtClean="0"/>
              <a:t>Rauk</a:t>
            </a:r>
            <a:endParaRPr lang="en-CA" b="1" dirty="0" smtClean="0"/>
          </a:p>
          <a:p>
            <a:r>
              <a:rPr lang="en-CA" sz="2600" dirty="0" smtClean="0"/>
              <a:t>Professor Emeritus and Faculty Professor</a:t>
            </a:r>
          </a:p>
          <a:p>
            <a:r>
              <a:rPr lang="en-CA" sz="2600" dirty="0" smtClean="0"/>
              <a:t>Department of Chemistry, University of Calgary</a:t>
            </a:r>
          </a:p>
          <a:p>
            <a:r>
              <a:rPr lang="en-CA" dirty="0" smtClean="0">
                <a:hlinkClick r:id="rId2"/>
              </a:rPr>
              <a:t>rauk@ucalgary.ca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http://www.chem.ucalgary.ca/research/groups/rauk/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5136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[</a:t>
            </a:r>
            <a:r>
              <a:rPr lang="en-CA" sz="2800" i="1" dirty="0" smtClean="0"/>
              <a:t>R</a:t>
            </a:r>
            <a:r>
              <a:rPr lang="en-CA" sz="2800" baseline="-25000" dirty="0" smtClean="0"/>
              <a:t>0n</a:t>
            </a:r>
            <a:r>
              <a:rPr lang="en-CA" sz="2800" dirty="0" smtClean="0"/>
              <a:t>]</a:t>
            </a:r>
            <a:r>
              <a:rPr lang="en-CA" sz="2800" baseline="30000" dirty="0" smtClean="0"/>
              <a:t>r</a:t>
            </a:r>
            <a:r>
              <a:rPr lang="en-CA" sz="2800" dirty="0" smtClean="0"/>
              <a:t> = -</a:t>
            </a:r>
            <a:r>
              <a:rPr lang="en-CA" sz="2800" i="1" dirty="0" err="1" smtClean="0"/>
              <a:t>i</a:t>
            </a:r>
            <a:r>
              <a:rPr lang="en-CA" sz="2800" dirty="0" smtClean="0"/>
              <a:t> &lt;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|</a:t>
            </a:r>
            <a:r>
              <a:rPr lang="en-CA" sz="2800" b="1" dirty="0" smtClean="0">
                <a:latin typeface="Symbol" pitchFamily="18" charset="2"/>
              </a:rPr>
              <a:t>m</a:t>
            </a:r>
            <a:r>
              <a:rPr lang="en-CA" sz="2800" dirty="0" smtClean="0"/>
              <a:t>|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dirty="0" smtClean="0"/>
              <a:t>&gt;&lt;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dirty="0" smtClean="0"/>
              <a:t>|</a:t>
            </a:r>
            <a:r>
              <a:rPr lang="en-CA" sz="2800" b="1" dirty="0" smtClean="0"/>
              <a:t>m</a:t>
            </a:r>
            <a:r>
              <a:rPr lang="en-CA" sz="2800" dirty="0" smtClean="0"/>
              <a:t>|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&gt;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214290"/>
            <a:ext cx="3798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70C0"/>
                </a:solidFill>
              </a:rPr>
              <a:t>The Rosenfeld equation, </a:t>
            </a:r>
            <a:endParaRPr lang="en-CA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500174"/>
            <a:ext cx="6113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70C0"/>
                </a:solidFill>
              </a:rPr>
              <a:t>is so simple!  Why did theoreticians fail? </a:t>
            </a:r>
            <a:endParaRPr lang="en-CA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2000240"/>
            <a:ext cx="871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 smtClean="0">
                <a:solidFill>
                  <a:srgbClr val="002060"/>
                </a:solidFill>
              </a:rPr>
              <a:t>Before</a:t>
            </a:r>
            <a:r>
              <a:rPr lang="en-CA" sz="2400" dirty="0" smtClean="0">
                <a:solidFill>
                  <a:srgbClr val="002060"/>
                </a:solidFill>
              </a:rPr>
              <a:t> computers (&lt; 1980), the SEs  “were too difficult to solve”</a:t>
            </a:r>
            <a:endParaRPr lang="en-CA" sz="2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440306"/>
            <a:ext cx="5157776" cy="325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2428868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chemeClr val="accent1">
                    <a:lumMod val="50000"/>
                  </a:schemeClr>
                </a:solidFill>
              </a:rPr>
              <a:t>One solution...</a:t>
            </a:r>
            <a:endParaRPr lang="en-C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895897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</a:rPr>
              <a:t>Sector rules developed based on orbital nodal structures of </a:t>
            </a:r>
            <a:r>
              <a:rPr lang="en-CA" sz="2400" b="1" dirty="0" err="1" smtClean="0">
                <a:solidFill>
                  <a:srgbClr val="0070C0"/>
                </a:solidFill>
              </a:rPr>
              <a:t>chromophores</a:t>
            </a:r>
            <a:endParaRPr lang="en-CA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523468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5795954" cy="226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4000496" y="1928802"/>
            <a:ext cx="1893952" cy="2055325"/>
            <a:chOff x="4000496" y="1928802"/>
            <a:chExt cx="1893952" cy="2055325"/>
          </a:xfrm>
        </p:grpSpPr>
        <p:sp>
          <p:nvSpPr>
            <p:cNvPr id="20" name="TextBox 19"/>
            <p:cNvSpPr txBox="1"/>
            <p:nvPr/>
          </p:nvSpPr>
          <p:spPr>
            <a:xfrm>
              <a:off x="5429256" y="3214686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 smtClean="0">
                  <a:solidFill>
                    <a:srgbClr val="FF0000"/>
                  </a:solidFill>
                </a:rPr>
                <a:t>+</a:t>
              </a:r>
              <a:endParaRPr lang="en-CA" sz="44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496" y="1928802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 smtClean="0">
                  <a:solidFill>
                    <a:srgbClr val="FF0000"/>
                  </a:solidFill>
                </a:rPr>
                <a:t>+</a:t>
              </a:r>
              <a:endParaRPr lang="en-CA" sz="44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43372" y="3143248"/>
              <a:ext cx="3577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 smtClean="0">
                  <a:solidFill>
                    <a:srgbClr val="FF0000"/>
                  </a:solidFill>
                </a:rPr>
                <a:t>-</a:t>
              </a:r>
              <a:endParaRPr lang="en-CA" sz="44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0694" y="1928802"/>
              <a:ext cx="3577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 smtClean="0">
                  <a:solidFill>
                    <a:srgbClr val="FF0000"/>
                  </a:solidFill>
                </a:rPr>
                <a:t>-</a:t>
              </a:r>
              <a:endParaRPr lang="en-CA" sz="4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5720" y="214290"/>
            <a:ext cx="264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</a:rPr>
              <a:t>The carbonyl group</a:t>
            </a:r>
            <a:endParaRPr lang="en-CA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857232"/>
            <a:ext cx="3725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70C0"/>
                </a:solidFill>
                <a:sym typeface="Wingdings" pitchFamily="2" charset="2"/>
              </a:rPr>
              <a:t> Quadrant (or octant) rule</a:t>
            </a:r>
            <a:endParaRPr lang="en-CA" sz="2400" dirty="0">
              <a:solidFill>
                <a:srgbClr val="0070C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4282" y="4429132"/>
            <a:ext cx="7119938" cy="2357454"/>
            <a:chOff x="214282" y="4429132"/>
            <a:chExt cx="7119938" cy="235745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4805386"/>
              <a:ext cx="70485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214282" y="4429132"/>
              <a:ext cx="5794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>
                  <a:solidFill>
                    <a:srgbClr val="0070C0"/>
                  </a:solidFill>
                </a:rPr>
                <a:t>Other </a:t>
              </a:r>
              <a:r>
                <a:rPr lang="en-CA" sz="2400" b="1" dirty="0" err="1" smtClean="0">
                  <a:solidFill>
                    <a:srgbClr val="0070C0"/>
                  </a:solidFill>
                </a:rPr>
                <a:t>chromophores</a:t>
              </a:r>
              <a:r>
                <a:rPr lang="en-CA" sz="2400" b="1" dirty="0" smtClean="0">
                  <a:solidFill>
                    <a:srgbClr val="0070C0"/>
                  </a:solidFill>
                </a:rPr>
                <a:t>, e.g., the </a:t>
              </a:r>
              <a:r>
                <a:rPr lang="en-CA" sz="2400" b="1" dirty="0" err="1" smtClean="0">
                  <a:solidFill>
                    <a:srgbClr val="0070C0"/>
                  </a:solidFill>
                </a:rPr>
                <a:t>sulfide</a:t>
              </a:r>
              <a:r>
                <a:rPr lang="en-CA" sz="2400" b="1" dirty="0" smtClean="0">
                  <a:solidFill>
                    <a:srgbClr val="0070C0"/>
                  </a:solidFill>
                </a:rPr>
                <a:t> group</a:t>
              </a:r>
              <a:endParaRPr lang="en-CA" sz="24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8105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00496" y="357166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Sector rules too difficult and too unreliable in which to have confidence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06" y="214290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Rotational Strengths from Coupled Oscillator theory (1915)</a:t>
            </a:r>
            <a:endParaRPr lang="en-CA" sz="2800" b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14876" y="928670"/>
            <a:ext cx="4000528" cy="1993770"/>
            <a:chOff x="142844" y="2357430"/>
            <a:chExt cx="4000528" cy="1993770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107125" y="2964653"/>
              <a:ext cx="1357322" cy="1428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348" y="3714752"/>
              <a:ext cx="2071702" cy="42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786050" y="3357562"/>
              <a:ext cx="1357322" cy="78581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2844" y="2571744"/>
              <a:ext cx="6543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b="1" dirty="0" smtClean="0">
                  <a:latin typeface="Symbol" pitchFamily="18" charset="2"/>
                </a:rPr>
                <a:t>m</a:t>
              </a:r>
              <a:r>
                <a:rPr lang="en-CA" sz="4000" baseline="-25000" dirty="0" smtClean="0"/>
                <a:t>1</a:t>
              </a:r>
              <a:endParaRPr lang="en-CA" sz="4000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7554" y="3643314"/>
              <a:ext cx="6543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b="1" dirty="0" smtClean="0">
                  <a:latin typeface="Symbol" pitchFamily="18" charset="2"/>
                </a:rPr>
                <a:t>m</a:t>
              </a:r>
              <a:r>
                <a:rPr lang="en-CA" sz="4000" baseline="-25000" dirty="0" smtClean="0"/>
                <a:t>2</a:t>
              </a:r>
              <a:endParaRPr lang="en-CA" sz="40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71604" y="3286124"/>
              <a:ext cx="7104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i="1" dirty="0" smtClean="0"/>
                <a:t>r</a:t>
              </a:r>
              <a:r>
                <a:rPr lang="en-CA" sz="4000" baseline="-25000" dirty="0" smtClean="0"/>
                <a:t>12</a:t>
              </a:r>
              <a:endParaRPr lang="en-CA" sz="4000" baseline="-250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1406" y="928670"/>
            <a:ext cx="4643470" cy="3714776"/>
            <a:chOff x="71406" y="928670"/>
            <a:chExt cx="4857784" cy="3922596"/>
          </a:xfrm>
        </p:grpSpPr>
        <p:grpSp>
          <p:nvGrpSpPr>
            <p:cNvPr id="41" name="Group 40"/>
            <p:cNvGrpSpPr/>
            <p:nvPr/>
          </p:nvGrpSpPr>
          <p:grpSpPr>
            <a:xfrm>
              <a:off x="500034" y="1214422"/>
              <a:ext cx="4000528" cy="3071834"/>
              <a:chOff x="500034" y="1214422"/>
              <a:chExt cx="4000528" cy="307183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964381" y="2107397"/>
                <a:ext cx="92869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1116781" y="2178835"/>
                <a:ext cx="92869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1071539" y="1214422"/>
                <a:ext cx="357190" cy="2857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785918" y="1357298"/>
                <a:ext cx="642942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00034" y="2928934"/>
                <a:ext cx="642942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>
                <a:off x="1571604" y="2928934"/>
                <a:ext cx="928694" cy="42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 flipV="1">
                <a:off x="2786050" y="2786058"/>
                <a:ext cx="714380" cy="42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 flipV="1">
                <a:off x="2938450" y="2928933"/>
                <a:ext cx="704856" cy="42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V="1">
                <a:off x="3393273" y="2250274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857620" y="2786058"/>
                <a:ext cx="642942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V="1">
                <a:off x="2643174" y="3786190"/>
                <a:ext cx="714381" cy="2857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3428992" y="2357430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/>
                <a:t>C</a:t>
              </a:r>
              <a:endParaRPr lang="en-CA" sz="4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00298" y="3071810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/>
                <a:t>C</a:t>
              </a:r>
              <a:endParaRPr lang="en-CA" sz="4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12824" y="2571744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/>
                <a:t>C</a:t>
              </a:r>
              <a:endParaRPr lang="en-CA" sz="4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57290" y="1214422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/>
                <a:t>C</a:t>
              </a:r>
              <a:endParaRPr lang="en-CA" sz="4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406" y="2786058"/>
              <a:ext cx="5036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/>
                <a:t>H</a:t>
              </a:r>
              <a:endParaRPr lang="en-CA" sz="4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28926" y="4143380"/>
              <a:ext cx="5036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/>
                <a:t>H</a:t>
              </a:r>
              <a:endParaRPr lang="en-CA" sz="4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25526" y="2500306"/>
              <a:ext cx="5036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/>
                <a:t>H</a:t>
              </a:r>
              <a:endParaRPr lang="en-CA" sz="4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82518" y="1506668"/>
              <a:ext cx="5036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/>
                <a:t>H</a:t>
              </a:r>
              <a:endParaRPr lang="en-CA" sz="4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53824" y="928670"/>
              <a:ext cx="5036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/>
                <a:t>H</a:t>
              </a:r>
              <a:endParaRPr lang="en-CA" sz="40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42910" y="785794"/>
            <a:ext cx="503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H</a:t>
            </a:r>
            <a:endParaRPr lang="en-CA" sz="40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428596" y="5072074"/>
            <a:ext cx="3643338" cy="857256"/>
            <a:chOff x="5572132" y="3774048"/>
            <a:chExt cx="3643338" cy="857256"/>
          </a:xfrm>
        </p:grpSpPr>
        <p:sp>
          <p:nvSpPr>
            <p:cNvPr id="54" name="TextBox 53"/>
            <p:cNvSpPr txBox="1"/>
            <p:nvPr/>
          </p:nvSpPr>
          <p:spPr>
            <a:xfrm>
              <a:off x="5572132" y="3845486"/>
              <a:ext cx="13099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i="1" dirty="0" smtClean="0">
                  <a:solidFill>
                    <a:srgbClr val="0070C0"/>
                  </a:solidFill>
                </a:rPr>
                <a:t>D</a:t>
              </a:r>
              <a:r>
                <a:rPr lang="en-CA" sz="4000" baseline="30000" dirty="0" smtClean="0">
                  <a:solidFill>
                    <a:srgbClr val="0070C0"/>
                  </a:solidFill>
                  <a:latin typeface="Symbol" pitchFamily="18" charset="2"/>
                </a:rPr>
                <a:t>±</a:t>
              </a:r>
              <a:r>
                <a:rPr lang="en-CA" sz="4000" dirty="0" smtClean="0">
                  <a:solidFill>
                    <a:srgbClr val="0070C0"/>
                  </a:solidFill>
                  <a:latin typeface="Symbol" pitchFamily="18" charset="2"/>
                </a:rPr>
                <a:t> </a:t>
              </a:r>
              <a:r>
                <a:rPr lang="en-CA" sz="4000" dirty="0" smtClean="0">
                  <a:solidFill>
                    <a:srgbClr val="0070C0"/>
                  </a:solidFill>
                  <a:latin typeface="Symbol" pitchFamily="18" charset="2"/>
                  <a:sym typeface="Symbol"/>
                </a:rPr>
                <a:t> </a:t>
              </a:r>
              <a:endParaRPr lang="en-CA" sz="4000" dirty="0">
                <a:solidFill>
                  <a:srgbClr val="0070C0"/>
                </a:solidFill>
                <a:latin typeface="Symbol" pitchFamily="18" charset="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0800000">
              <a:off x="6676973" y="3923418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>
                  <a:solidFill>
                    <a:srgbClr val="0070C0"/>
                  </a:solidFill>
                  <a:latin typeface="Symbol" pitchFamily="18" charset="2"/>
                </a:rPr>
                <a:t>±</a:t>
              </a:r>
              <a:endParaRPr lang="en-CA" sz="4000" dirty="0">
                <a:solidFill>
                  <a:srgbClr val="0070C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934076" y="3774048"/>
              <a:ext cx="22813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>
                  <a:solidFill>
                    <a:srgbClr val="0070C0"/>
                  </a:solidFill>
                </a:rPr>
                <a:t>|</a:t>
              </a:r>
              <a:r>
                <a:rPr lang="en-CA" sz="4000" b="1" dirty="0" smtClean="0">
                  <a:solidFill>
                    <a:srgbClr val="0070C0"/>
                  </a:solidFill>
                  <a:latin typeface="Symbol" pitchFamily="18" charset="2"/>
                </a:rPr>
                <a:t>m</a:t>
              </a:r>
              <a:r>
                <a:rPr lang="en-CA" sz="4000" baseline="-25000" dirty="0" smtClean="0">
                  <a:solidFill>
                    <a:srgbClr val="0070C0"/>
                  </a:solidFill>
                </a:rPr>
                <a:t>1</a:t>
              </a:r>
              <a:r>
                <a:rPr lang="en-CA" sz="4000" dirty="0" smtClean="0">
                  <a:solidFill>
                    <a:srgbClr val="0070C0"/>
                  </a:solidFill>
                </a:rPr>
                <a:t> </a:t>
              </a:r>
              <a:r>
                <a:rPr lang="en-CA" sz="4000" dirty="0" smtClean="0">
                  <a:solidFill>
                    <a:srgbClr val="0070C0"/>
                  </a:solidFill>
                  <a:latin typeface="Symbol" pitchFamily="18" charset="2"/>
                </a:rPr>
                <a:t>±</a:t>
              </a:r>
              <a:r>
                <a:rPr lang="en-CA" sz="4000" dirty="0" smtClean="0">
                  <a:solidFill>
                    <a:srgbClr val="0070C0"/>
                  </a:solidFill>
                </a:rPr>
                <a:t> </a:t>
              </a:r>
              <a:r>
                <a:rPr lang="en-CA" sz="4000" b="1" dirty="0" smtClean="0">
                  <a:solidFill>
                    <a:srgbClr val="0070C0"/>
                  </a:solidFill>
                  <a:latin typeface="Symbol" pitchFamily="18" charset="2"/>
                </a:rPr>
                <a:t>m</a:t>
              </a:r>
              <a:r>
                <a:rPr lang="en-CA" sz="4000" baseline="-25000" dirty="0" smtClean="0">
                  <a:solidFill>
                    <a:srgbClr val="0070C0"/>
                  </a:solidFill>
                </a:rPr>
                <a:t>2</a:t>
              </a:r>
              <a:r>
                <a:rPr lang="en-CA" sz="4000" dirty="0" smtClean="0">
                  <a:solidFill>
                    <a:srgbClr val="0070C0"/>
                  </a:solidFill>
                </a:rPr>
                <a:t>|</a:t>
              </a:r>
              <a:r>
                <a:rPr lang="en-CA" sz="4000" baseline="30000" dirty="0" smtClean="0">
                  <a:solidFill>
                    <a:srgbClr val="0070C0"/>
                  </a:solidFill>
                </a:rPr>
                <a:t>2</a:t>
              </a:r>
              <a:endParaRPr lang="en-CA" sz="4000" baseline="30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28596" y="5715017"/>
            <a:ext cx="3685224" cy="857255"/>
            <a:chOff x="4786314" y="4975223"/>
            <a:chExt cx="3685224" cy="857255"/>
          </a:xfrm>
        </p:grpSpPr>
        <p:sp>
          <p:nvSpPr>
            <p:cNvPr id="60" name="TextBox 59"/>
            <p:cNvSpPr txBox="1"/>
            <p:nvPr/>
          </p:nvSpPr>
          <p:spPr>
            <a:xfrm>
              <a:off x="4786314" y="5046661"/>
              <a:ext cx="12731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i="1" dirty="0" smtClean="0">
                  <a:solidFill>
                    <a:srgbClr val="0070C0"/>
                  </a:solidFill>
                </a:rPr>
                <a:t>R</a:t>
              </a:r>
              <a:r>
                <a:rPr lang="en-CA" sz="4000" baseline="30000" dirty="0" smtClean="0">
                  <a:solidFill>
                    <a:srgbClr val="0070C0"/>
                  </a:solidFill>
                  <a:latin typeface="Symbol" pitchFamily="18" charset="2"/>
                </a:rPr>
                <a:t>±</a:t>
              </a:r>
              <a:r>
                <a:rPr lang="en-CA" sz="4000" dirty="0" smtClean="0">
                  <a:solidFill>
                    <a:srgbClr val="0070C0"/>
                  </a:solidFill>
                  <a:latin typeface="Symbol" pitchFamily="18" charset="2"/>
                </a:rPr>
                <a:t> </a:t>
              </a:r>
              <a:r>
                <a:rPr lang="en-CA" sz="4000" dirty="0" smtClean="0">
                  <a:solidFill>
                    <a:srgbClr val="0070C0"/>
                  </a:solidFill>
                  <a:latin typeface="Symbol" pitchFamily="18" charset="2"/>
                  <a:sym typeface="Symbol"/>
                </a:rPr>
                <a:t> </a:t>
              </a:r>
              <a:endParaRPr lang="en-CA" sz="4000" dirty="0">
                <a:solidFill>
                  <a:srgbClr val="0070C0"/>
                </a:solidFill>
                <a:latin typeface="Symbol" pitchFamily="18" charset="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0800000">
              <a:off x="5819718" y="5124592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>
                  <a:solidFill>
                    <a:srgbClr val="0070C0"/>
                  </a:solidFill>
                  <a:latin typeface="Symbol" pitchFamily="18" charset="2"/>
                </a:rPr>
                <a:t>±</a:t>
              </a:r>
              <a:endParaRPr lang="en-CA" sz="4000" dirty="0">
                <a:solidFill>
                  <a:srgbClr val="0070C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158084" y="4975223"/>
              <a:ext cx="23134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i="1" dirty="0" smtClean="0">
                  <a:solidFill>
                    <a:srgbClr val="0070C0"/>
                  </a:solidFill>
                </a:rPr>
                <a:t>r</a:t>
              </a:r>
              <a:r>
                <a:rPr lang="en-CA" sz="4000" baseline="-25000" dirty="0" smtClean="0">
                  <a:solidFill>
                    <a:srgbClr val="0070C0"/>
                  </a:solidFill>
                </a:rPr>
                <a:t>12</a:t>
              </a:r>
              <a:r>
                <a:rPr lang="en-CA" sz="2400" dirty="0" smtClean="0">
                  <a:solidFill>
                    <a:srgbClr val="0070C0"/>
                  </a:solidFill>
                </a:rPr>
                <a:t>•</a:t>
              </a:r>
              <a:r>
                <a:rPr lang="en-CA" sz="4000" b="1" dirty="0" smtClean="0">
                  <a:solidFill>
                    <a:srgbClr val="0070C0"/>
                  </a:solidFill>
                  <a:latin typeface="Symbol" pitchFamily="18" charset="2"/>
                </a:rPr>
                <a:t>m</a:t>
              </a:r>
              <a:r>
                <a:rPr lang="en-CA" sz="4000" baseline="-25000" dirty="0" smtClean="0">
                  <a:solidFill>
                    <a:srgbClr val="0070C0"/>
                  </a:solidFill>
                </a:rPr>
                <a:t>1</a:t>
              </a:r>
              <a:r>
                <a:rPr lang="en-CA" sz="4000" dirty="0" smtClean="0">
                  <a:solidFill>
                    <a:srgbClr val="0070C0"/>
                  </a:solidFill>
                </a:rPr>
                <a:t> </a:t>
              </a:r>
              <a:r>
                <a:rPr lang="en-CA" sz="4000" dirty="0" smtClean="0">
                  <a:solidFill>
                    <a:srgbClr val="0070C0"/>
                  </a:solidFill>
                  <a:latin typeface="Symbol" pitchFamily="18" charset="2"/>
                  <a:sym typeface="Symbol"/>
                </a:rPr>
                <a:t></a:t>
              </a:r>
              <a:r>
                <a:rPr lang="en-CA" sz="4000" dirty="0" smtClean="0">
                  <a:solidFill>
                    <a:srgbClr val="0070C0"/>
                  </a:solidFill>
                </a:rPr>
                <a:t> </a:t>
              </a:r>
              <a:r>
                <a:rPr lang="en-CA" sz="4000" b="1" dirty="0" smtClean="0">
                  <a:solidFill>
                    <a:srgbClr val="0070C0"/>
                  </a:solidFill>
                  <a:latin typeface="Symbol" pitchFamily="18" charset="2"/>
                </a:rPr>
                <a:t>m</a:t>
              </a:r>
              <a:r>
                <a:rPr lang="en-CA" sz="4000" baseline="-25000" dirty="0" smtClean="0">
                  <a:solidFill>
                    <a:srgbClr val="0070C0"/>
                  </a:solidFill>
                </a:rPr>
                <a:t>2</a:t>
              </a:r>
              <a:endParaRPr lang="en-CA" sz="4000" baseline="30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286248" y="2857496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Symbol" pitchFamily="18" charset="2"/>
              </a:rPr>
              <a:t>m</a:t>
            </a:r>
            <a:r>
              <a:rPr lang="en-CA" sz="2400" baseline="-25000" dirty="0" smtClean="0"/>
              <a:t>1</a:t>
            </a:r>
            <a:r>
              <a:rPr lang="en-CA" sz="2400" dirty="0" smtClean="0"/>
              <a:t>, </a:t>
            </a:r>
            <a:r>
              <a:rPr lang="en-CA" sz="2400" b="1" dirty="0" smtClean="0">
                <a:latin typeface="Symbol" pitchFamily="18" charset="2"/>
              </a:rPr>
              <a:t>m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are electric dipole transition moments of two degenerate electronic transitions, e.g., </a:t>
            </a:r>
            <a:r>
              <a:rPr lang="en-CA" sz="2400" dirty="0" smtClean="0">
                <a:latin typeface="Symbol" pitchFamily="18" charset="2"/>
              </a:rPr>
              <a:t>p</a:t>
            </a:r>
            <a:r>
              <a:rPr lang="en-CA" sz="2400" dirty="0" smtClean="0"/>
              <a:t> → </a:t>
            </a:r>
            <a:r>
              <a:rPr lang="en-CA" sz="2400" dirty="0" smtClean="0">
                <a:latin typeface="Symbol" pitchFamily="18" charset="2"/>
              </a:rPr>
              <a:t>p</a:t>
            </a:r>
            <a:r>
              <a:rPr lang="en-CA" sz="2400" dirty="0" smtClean="0"/>
              <a:t>* </a:t>
            </a:r>
            <a:endParaRPr lang="en-CA" sz="24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4429124" y="4643446"/>
            <a:ext cx="2500330" cy="2071702"/>
            <a:chOff x="4429124" y="4643446"/>
            <a:chExt cx="3000396" cy="2000264"/>
          </a:xfrm>
        </p:grpSpPr>
        <p:grpSp>
          <p:nvGrpSpPr>
            <p:cNvPr id="68" name="Group 67"/>
            <p:cNvGrpSpPr/>
            <p:nvPr/>
          </p:nvGrpSpPr>
          <p:grpSpPr>
            <a:xfrm>
              <a:off x="4500562" y="4643446"/>
              <a:ext cx="2857520" cy="2000264"/>
              <a:chOff x="928662" y="2143116"/>
              <a:chExt cx="4000528" cy="5572164"/>
            </a:xfrm>
          </p:grpSpPr>
          <p:pic>
            <p:nvPicPr>
              <p:cNvPr id="1026" name="Picture 2" descr="http://t1.gstatic.com/images?q=tbn:ANd9GcTXWs_cuSiVOeb389NMYQEExG3BNU2aJGypeE3gRzefyksv40yv"/>
              <p:cNvPicPr>
                <a:picLocks noChangeAspect="1" noChangeArrowheads="1"/>
              </p:cNvPicPr>
              <p:nvPr/>
            </p:nvPicPr>
            <p:blipFill>
              <a:blip r:embed="rId2"/>
              <a:srcRect l="19499" r="19000" b="18523"/>
              <a:stretch>
                <a:fillRect/>
              </a:stretch>
            </p:blipFill>
            <p:spPr bwMode="auto">
              <a:xfrm>
                <a:off x="928662" y="2143116"/>
                <a:ext cx="2928958" cy="2786082"/>
              </a:xfrm>
              <a:prstGeom prst="rect">
                <a:avLst/>
              </a:prstGeom>
              <a:noFill/>
            </p:spPr>
          </p:pic>
          <p:pic>
            <p:nvPicPr>
              <p:cNvPr id="67" name="Picture 2" descr="http://t1.gstatic.com/images?q=tbn:ANd9GcTXWs_cuSiVOeb389NMYQEExG3BNU2aJGypeE3gRzefyksv40yv"/>
              <p:cNvPicPr>
                <a:picLocks noChangeAspect="1" noChangeArrowheads="1"/>
              </p:cNvPicPr>
              <p:nvPr/>
            </p:nvPicPr>
            <p:blipFill>
              <a:blip r:embed="rId2"/>
              <a:srcRect l="19499" r="19000" b="18523"/>
              <a:stretch>
                <a:fillRect/>
              </a:stretch>
            </p:blipFill>
            <p:spPr bwMode="auto">
              <a:xfrm rot="10800000">
                <a:off x="2000232" y="4929198"/>
                <a:ext cx="2928958" cy="2786082"/>
              </a:xfrm>
              <a:prstGeom prst="rect">
                <a:avLst/>
              </a:prstGeom>
              <a:noFill/>
            </p:spPr>
          </p:pic>
        </p:grpSp>
        <p:cxnSp>
          <p:nvCxnSpPr>
            <p:cNvPr id="70" name="Straight Connector 69"/>
            <p:cNvCxnSpPr/>
            <p:nvPr/>
          </p:nvCxnSpPr>
          <p:spPr>
            <a:xfrm>
              <a:off x="4429124" y="5643578"/>
              <a:ext cx="300039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7286644" y="4071942"/>
            <a:ext cx="1675656" cy="2789471"/>
            <a:chOff x="7286644" y="4286256"/>
            <a:chExt cx="1675656" cy="2789471"/>
          </a:xfrm>
        </p:grpSpPr>
        <p:pic>
          <p:nvPicPr>
            <p:cNvPr id="18434" name="Picture 2" descr="http://upload.wikimedia.org/wikipedia/commons/thumb/f/f7/Max_Born.jpg/240px-Max_Bor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644" y="4286256"/>
              <a:ext cx="1675656" cy="2157407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7429520" y="6429396"/>
              <a:ext cx="1438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Max Born</a:t>
              </a:r>
            </a:p>
            <a:p>
              <a:pPr algn="ctr"/>
              <a:r>
                <a:rPr lang="en-CA" dirty="0" smtClean="0"/>
                <a:t>(1882 - 1970)</a:t>
              </a:r>
              <a:endParaRPr lang="en-C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997115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err="1" smtClean="0">
                <a:latin typeface="Symbol" pitchFamily="18" charset="2"/>
              </a:rPr>
              <a:t>Y</a:t>
            </a:r>
            <a:r>
              <a:rPr lang="en-CA" sz="2800" baseline="-25000" dirty="0" err="1" smtClean="0"/>
              <a:t>n</a:t>
            </a:r>
            <a:r>
              <a:rPr lang="en-CA" sz="2800" dirty="0" smtClean="0"/>
              <a:t>  =  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baseline="30000" dirty="0" smtClean="0"/>
              <a:t>0</a:t>
            </a:r>
            <a:r>
              <a:rPr lang="en-CA" sz="2800" dirty="0" smtClean="0"/>
              <a:t> </a:t>
            </a:r>
            <a:endParaRPr lang="en-CA" sz="28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71406" y="4620292"/>
            <a:ext cx="7225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err="1" smtClean="0"/>
              <a:t>a</a:t>
            </a:r>
            <a:r>
              <a:rPr lang="en-CA" sz="2800" baseline="-25000" dirty="0" err="1" smtClean="0"/>
              <a:t>nj</a:t>
            </a:r>
            <a:r>
              <a:rPr lang="en-CA" sz="2800" dirty="0" smtClean="0"/>
              <a:t> = &lt;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baseline="30000" dirty="0" smtClean="0"/>
              <a:t>0</a:t>
            </a:r>
            <a:r>
              <a:rPr lang="en-CA" sz="2800" dirty="0" smtClean="0"/>
              <a:t>|</a:t>
            </a:r>
            <a:r>
              <a:rPr lang="en-CA" sz="2800" i="1" dirty="0" smtClean="0"/>
              <a:t>H</a:t>
            </a:r>
            <a:r>
              <a:rPr lang="en-CA" sz="2800" dirty="0" smtClean="0"/>
              <a:t>|</a:t>
            </a:r>
            <a:r>
              <a:rPr lang="en-CA" sz="2800" dirty="0" smtClean="0">
                <a:latin typeface="Symbol" pitchFamily="18" charset="2"/>
              </a:rPr>
              <a:t>F</a:t>
            </a:r>
            <a:r>
              <a:rPr lang="en-CA" sz="2800" baseline="-25000" dirty="0" smtClean="0"/>
              <a:t>j</a:t>
            </a:r>
            <a:r>
              <a:rPr lang="en-CA" sz="2800" baseline="30000" dirty="0" smtClean="0"/>
              <a:t>0</a:t>
            </a:r>
            <a:r>
              <a:rPr lang="en-CA" sz="2800" dirty="0" smtClean="0"/>
              <a:t>&gt;/(&lt;</a:t>
            </a:r>
            <a:r>
              <a:rPr lang="en-CA" sz="2800" dirty="0" smtClean="0">
                <a:latin typeface="Symbol" pitchFamily="18" charset="2"/>
              </a:rPr>
              <a:t>F</a:t>
            </a:r>
            <a:r>
              <a:rPr lang="en-CA" sz="2800" baseline="-25000" dirty="0" smtClean="0"/>
              <a:t>j</a:t>
            </a:r>
            <a:r>
              <a:rPr lang="en-CA" sz="2800" baseline="30000" dirty="0" smtClean="0"/>
              <a:t>0</a:t>
            </a:r>
            <a:r>
              <a:rPr lang="en-CA" sz="2800" dirty="0" smtClean="0"/>
              <a:t>|</a:t>
            </a:r>
            <a:r>
              <a:rPr lang="en-CA" sz="2800" i="1" dirty="0" smtClean="0"/>
              <a:t>H</a:t>
            </a:r>
            <a:r>
              <a:rPr lang="en-CA" sz="2800" dirty="0" smtClean="0"/>
              <a:t>|</a:t>
            </a:r>
            <a:r>
              <a:rPr lang="en-CA" sz="2800" dirty="0" smtClean="0">
                <a:latin typeface="Symbol" pitchFamily="18" charset="2"/>
              </a:rPr>
              <a:t>F</a:t>
            </a:r>
            <a:r>
              <a:rPr lang="en-CA" sz="2800" baseline="-25000" dirty="0" smtClean="0"/>
              <a:t>j</a:t>
            </a:r>
            <a:r>
              <a:rPr lang="en-CA" sz="2800" baseline="30000" dirty="0" smtClean="0"/>
              <a:t>0</a:t>
            </a:r>
            <a:r>
              <a:rPr lang="en-CA" sz="2800" dirty="0" smtClean="0"/>
              <a:t>&gt; - &lt;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baseline="30000" dirty="0" smtClean="0"/>
              <a:t>0</a:t>
            </a:r>
            <a:r>
              <a:rPr lang="en-CA" sz="2800" dirty="0" smtClean="0"/>
              <a:t>|</a:t>
            </a:r>
            <a:r>
              <a:rPr lang="en-CA" sz="2800" i="1" dirty="0" smtClean="0"/>
              <a:t>H</a:t>
            </a:r>
            <a:r>
              <a:rPr lang="en-CA" sz="2800" dirty="0" smtClean="0"/>
              <a:t>|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baseline="30000" dirty="0" smtClean="0"/>
              <a:t>0</a:t>
            </a:r>
            <a:r>
              <a:rPr lang="en-CA" sz="2800" dirty="0" smtClean="0"/>
              <a:t>&gt;)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57166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/>
              <a:t>After</a:t>
            </a:r>
            <a:r>
              <a:rPr lang="en-CA" sz="2800" dirty="0" smtClean="0"/>
              <a:t> computers (&gt; 1980), the more reliable theories could treat 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 and </a:t>
            </a:r>
            <a:r>
              <a:rPr lang="en-CA" sz="2800" dirty="0" err="1" smtClean="0">
                <a:latin typeface="Symbol" pitchFamily="18" charset="2"/>
              </a:rPr>
              <a:t>Y</a:t>
            </a:r>
            <a:r>
              <a:rPr lang="en-CA" sz="2800" baseline="-25000" dirty="0" err="1" smtClean="0"/>
              <a:t>n</a:t>
            </a:r>
            <a:r>
              <a:rPr lang="en-CA" sz="2800" dirty="0" smtClean="0"/>
              <a:t> more equally.</a:t>
            </a:r>
            <a:endParaRPr lang="en-C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1785926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(Rayleigh and) Schrodinger had pointed the way in 1926 ...</a:t>
            </a:r>
            <a:endParaRPr lang="en-CA" sz="2400" dirty="0"/>
          </a:p>
        </p:txBody>
      </p:sp>
      <p:grpSp>
        <p:nvGrpSpPr>
          <p:cNvPr id="5" name="Group 14"/>
          <p:cNvGrpSpPr/>
          <p:nvPr/>
        </p:nvGrpSpPr>
        <p:grpSpPr>
          <a:xfrm>
            <a:off x="6892990" y="3071810"/>
            <a:ext cx="1893852" cy="2860909"/>
            <a:chOff x="6858016" y="3214686"/>
            <a:chExt cx="1893852" cy="2860909"/>
          </a:xfrm>
        </p:grpSpPr>
        <p:pic>
          <p:nvPicPr>
            <p:cNvPr id="37892" name="Picture 4" descr="http://www.nobelprize.org/nobel_prizes/physics/laureates/1933/schrodinge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72330" y="3214686"/>
              <a:ext cx="1543050" cy="2162176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858016" y="5429264"/>
              <a:ext cx="18938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Erwin Schrodinger</a:t>
              </a:r>
            </a:p>
            <a:p>
              <a:pPr algn="ctr"/>
              <a:r>
                <a:rPr lang="en-CA" dirty="0" smtClean="0"/>
                <a:t>(1887-1961)</a:t>
              </a:r>
              <a:endParaRPr lang="en-CA" dirty="0"/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6858016" y="214290"/>
            <a:ext cx="1976760" cy="2789471"/>
            <a:chOff x="6858016" y="214290"/>
            <a:chExt cx="1976760" cy="2789471"/>
          </a:xfrm>
        </p:grpSpPr>
        <p:pic>
          <p:nvPicPr>
            <p:cNvPr id="37890" name="Picture 2" descr="http://www.nndb.com/people/497/000099200/lord-rayleigh-1-sized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29454" y="214290"/>
              <a:ext cx="1827379" cy="214314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858016" y="2357430"/>
              <a:ext cx="19767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John William </a:t>
              </a:r>
              <a:r>
                <a:rPr lang="en-CA" dirty="0" err="1" smtClean="0"/>
                <a:t>Strutt</a:t>
              </a:r>
              <a:endParaRPr lang="en-CA" dirty="0" smtClean="0"/>
            </a:p>
            <a:p>
              <a:pPr algn="ctr"/>
              <a:r>
                <a:rPr lang="en-CA" dirty="0" smtClean="0"/>
                <a:t>(1842-1919)</a:t>
              </a:r>
              <a:endParaRPr lang="en-CA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4282" y="3120094"/>
            <a:ext cx="480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 = </a:t>
            </a:r>
            <a:r>
              <a:rPr lang="en-CA" sz="2800" dirty="0" smtClean="0">
                <a:latin typeface="Symbol" pitchFamily="18" charset="2"/>
              </a:rPr>
              <a:t>F</a:t>
            </a:r>
            <a:r>
              <a:rPr lang="en-CA" sz="2800" baseline="-25000" dirty="0" smtClean="0"/>
              <a:t>HF</a:t>
            </a:r>
            <a:r>
              <a:rPr lang="en-CA" sz="2800" dirty="0" smtClean="0"/>
              <a:t>  (correct to first order)</a:t>
            </a:r>
            <a:endParaRPr lang="en-CA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3925677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 + </a:t>
            </a:r>
            <a:r>
              <a:rPr lang="en-CA" sz="3600" dirty="0" err="1" smtClean="0">
                <a:latin typeface="Symbol" pitchFamily="18" charset="2"/>
              </a:rPr>
              <a:t>S</a:t>
            </a:r>
            <a:r>
              <a:rPr lang="en-CA" sz="2800" baseline="-25000" dirty="0" err="1" smtClean="0"/>
              <a:t>j</a:t>
            </a:r>
            <a:r>
              <a:rPr lang="en-CA" sz="2800" dirty="0" smtClean="0"/>
              <a:t> </a:t>
            </a:r>
            <a:r>
              <a:rPr lang="en-CA" sz="2800" i="1" dirty="0" err="1" smtClean="0"/>
              <a:t>a</a:t>
            </a:r>
            <a:r>
              <a:rPr lang="en-CA" sz="2800" baseline="-25000" dirty="0" err="1" smtClean="0"/>
              <a:t>nj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Symbol" pitchFamily="18" charset="2"/>
              </a:rPr>
              <a:t>F</a:t>
            </a:r>
            <a:r>
              <a:rPr lang="en-CA" sz="2800" baseline="-25000" dirty="0" smtClean="0"/>
              <a:t>j</a:t>
            </a:r>
            <a:r>
              <a:rPr lang="en-CA" sz="2800" baseline="30000" dirty="0" smtClean="0"/>
              <a:t>0</a:t>
            </a:r>
            <a:endParaRPr lang="en-CA" sz="28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5357826"/>
            <a:ext cx="5136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[</a:t>
            </a:r>
            <a:r>
              <a:rPr lang="en-CA" sz="2800" i="1" dirty="0" smtClean="0">
                <a:solidFill>
                  <a:srgbClr val="002060"/>
                </a:solidFill>
              </a:rPr>
              <a:t>R</a:t>
            </a:r>
            <a:r>
              <a:rPr lang="en-CA" sz="2800" baseline="-25000" dirty="0" smtClean="0">
                <a:solidFill>
                  <a:srgbClr val="002060"/>
                </a:solidFill>
              </a:rPr>
              <a:t>0n</a:t>
            </a:r>
            <a:r>
              <a:rPr lang="en-CA" sz="2800" dirty="0" smtClean="0">
                <a:solidFill>
                  <a:srgbClr val="002060"/>
                </a:solidFill>
              </a:rPr>
              <a:t>]</a:t>
            </a:r>
            <a:r>
              <a:rPr lang="en-CA" sz="2800" baseline="30000" dirty="0" smtClean="0">
                <a:solidFill>
                  <a:srgbClr val="002060"/>
                </a:solidFill>
              </a:rPr>
              <a:t>r</a:t>
            </a:r>
            <a:r>
              <a:rPr lang="en-CA" sz="2800" dirty="0" smtClean="0">
                <a:solidFill>
                  <a:srgbClr val="002060"/>
                </a:solidFill>
              </a:rPr>
              <a:t> = -</a:t>
            </a:r>
            <a:r>
              <a:rPr lang="en-CA" sz="2800" i="1" dirty="0" err="1" smtClean="0">
                <a:solidFill>
                  <a:srgbClr val="002060"/>
                </a:solidFill>
              </a:rPr>
              <a:t>i</a:t>
            </a:r>
            <a:r>
              <a:rPr lang="en-CA" sz="2800" dirty="0" smtClean="0">
                <a:solidFill>
                  <a:srgbClr val="002060"/>
                </a:solidFill>
              </a:rPr>
              <a:t> &lt;</a:t>
            </a:r>
            <a:r>
              <a:rPr lang="en-CA" sz="2800" dirty="0" smtClean="0">
                <a:solidFill>
                  <a:srgbClr val="002060"/>
                </a:solidFill>
                <a:latin typeface="Symbol" pitchFamily="18" charset="2"/>
              </a:rPr>
              <a:t>Y</a:t>
            </a:r>
            <a:r>
              <a:rPr lang="en-CA" sz="2800" baseline="-25000" dirty="0" smtClean="0">
                <a:solidFill>
                  <a:srgbClr val="002060"/>
                </a:solidFill>
              </a:rPr>
              <a:t>0</a:t>
            </a:r>
            <a:r>
              <a:rPr lang="en-CA" sz="2800" dirty="0" smtClean="0">
                <a:solidFill>
                  <a:srgbClr val="002060"/>
                </a:solidFill>
              </a:rPr>
              <a:t>|</a:t>
            </a:r>
            <a:r>
              <a:rPr lang="en-CA" sz="2800" b="1" dirty="0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CA" sz="2800" dirty="0" smtClean="0">
                <a:solidFill>
                  <a:srgbClr val="002060"/>
                </a:solidFill>
              </a:rPr>
              <a:t>|</a:t>
            </a:r>
            <a:r>
              <a:rPr lang="en-CA" sz="2800" dirty="0" smtClean="0">
                <a:solidFill>
                  <a:srgbClr val="002060"/>
                </a:solidFill>
                <a:latin typeface="Symbol" pitchFamily="18" charset="2"/>
              </a:rPr>
              <a:t>Y</a:t>
            </a:r>
            <a:r>
              <a:rPr lang="en-CA" sz="2800" baseline="-25000" dirty="0" smtClean="0">
                <a:solidFill>
                  <a:srgbClr val="002060"/>
                </a:solidFill>
              </a:rPr>
              <a:t>n</a:t>
            </a:r>
            <a:r>
              <a:rPr lang="en-CA" sz="2800" dirty="0" smtClean="0">
                <a:solidFill>
                  <a:srgbClr val="002060"/>
                </a:solidFill>
              </a:rPr>
              <a:t>&gt;&lt;</a:t>
            </a:r>
            <a:r>
              <a:rPr lang="en-CA" sz="2800" dirty="0" smtClean="0">
                <a:solidFill>
                  <a:srgbClr val="002060"/>
                </a:solidFill>
                <a:latin typeface="Symbol" pitchFamily="18" charset="2"/>
              </a:rPr>
              <a:t>Y</a:t>
            </a:r>
            <a:r>
              <a:rPr lang="en-CA" sz="2800" baseline="-25000" dirty="0" smtClean="0">
                <a:solidFill>
                  <a:srgbClr val="002060"/>
                </a:solidFill>
              </a:rPr>
              <a:t>n</a:t>
            </a:r>
            <a:r>
              <a:rPr lang="en-CA" sz="2800" dirty="0" smtClean="0">
                <a:solidFill>
                  <a:srgbClr val="002060"/>
                </a:solidFill>
              </a:rPr>
              <a:t>|</a:t>
            </a:r>
            <a:r>
              <a:rPr lang="en-CA" sz="2800" b="1" dirty="0" smtClean="0">
                <a:solidFill>
                  <a:srgbClr val="002060"/>
                </a:solidFill>
              </a:rPr>
              <a:t>m</a:t>
            </a:r>
            <a:r>
              <a:rPr lang="en-CA" sz="2800" dirty="0" smtClean="0">
                <a:solidFill>
                  <a:srgbClr val="002060"/>
                </a:solidFill>
              </a:rPr>
              <a:t>|</a:t>
            </a:r>
            <a:r>
              <a:rPr lang="en-CA" sz="2800" dirty="0" smtClean="0">
                <a:solidFill>
                  <a:srgbClr val="002060"/>
                </a:solidFill>
                <a:latin typeface="Symbol" pitchFamily="18" charset="2"/>
              </a:rPr>
              <a:t>Y</a:t>
            </a:r>
            <a:r>
              <a:rPr lang="en-CA" sz="2800" baseline="-25000" dirty="0" smtClean="0">
                <a:solidFill>
                  <a:srgbClr val="002060"/>
                </a:solidFill>
              </a:rPr>
              <a:t>0</a:t>
            </a:r>
            <a:r>
              <a:rPr lang="en-CA" sz="2800" dirty="0" smtClean="0">
                <a:solidFill>
                  <a:srgbClr val="002060"/>
                </a:solidFill>
              </a:rPr>
              <a:t>&gt;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82" y="6000768"/>
            <a:ext cx="6740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CA" sz="2400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CA" sz="2400" baseline="-25000" dirty="0" smtClean="0">
                <a:solidFill>
                  <a:schemeClr val="tx2">
                    <a:lumMod val="75000"/>
                  </a:schemeClr>
                </a:solidFill>
              </a:rPr>
              <a:t>0n</a:t>
            </a:r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CA" sz="2400" baseline="300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</a:rPr>
              <a:t>  is origin-dependent for inexact wave functions</a:t>
            </a:r>
            <a:endParaRPr lang="en-CA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8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857232"/>
            <a:ext cx="5136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[</a:t>
            </a:r>
            <a:r>
              <a:rPr lang="en-CA" sz="2800" i="1" dirty="0" smtClean="0"/>
              <a:t>R</a:t>
            </a:r>
            <a:r>
              <a:rPr lang="en-CA" sz="2800" baseline="-25000" dirty="0" smtClean="0"/>
              <a:t>0n</a:t>
            </a:r>
            <a:r>
              <a:rPr lang="en-CA" sz="2800" dirty="0" smtClean="0"/>
              <a:t>]</a:t>
            </a:r>
            <a:r>
              <a:rPr lang="en-CA" sz="2800" baseline="30000" dirty="0" smtClean="0"/>
              <a:t>r</a:t>
            </a:r>
            <a:r>
              <a:rPr lang="en-CA" sz="2800" dirty="0" smtClean="0"/>
              <a:t> = -</a:t>
            </a:r>
            <a:r>
              <a:rPr lang="en-CA" sz="2800" i="1" dirty="0" err="1" smtClean="0"/>
              <a:t>i</a:t>
            </a:r>
            <a:r>
              <a:rPr lang="en-CA" sz="2800" dirty="0" smtClean="0"/>
              <a:t> &lt;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|</a:t>
            </a:r>
            <a:r>
              <a:rPr lang="en-CA" sz="2800" b="1" dirty="0" smtClean="0">
                <a:latin typeface="Symbol" pitchFamily="18" charset="2"/>
              </a:rPr>
              <a:t>m</a:t>
            </a:r>
            <a:r>
              <a:rPr lang="en-CA" sz="2800" dirty="0" smtClean="0"/>
              <a:t>|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dirty="0" smtClean="0"/>
              <a:t>&gt;&lt;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dirty="0" smtClean="0"/>
              <a:t>|</a:t>
            </a:r>
            <a:r>
              <a:rPr lang="en-CA" sz="2800" b="1" dirty="0" smtClean="0"/>
              <a:t>m</a:t>
            </a:r>
            <a:r>
              <a:rPr lang="en-CA" sz="2800" dirty="0" smtClean="0"/>
              <a:t>|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&gt;</a:t>
            </a:r>
            <a:endParaRPr lang="en-CA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428604"/>
            <a:ext cx="2183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tx2">
                    <a:lumMod val="75000"/>
                  </a:schemeClr>
                </a:solidFill>
              </a:rPr>
              <a:t>Length formulation</a:t>
            </a:r>
            <a:endParaRPr lang="en-CA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2976" y="1428736"/>
            <a:ext cx="5653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CA" sz="2000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CA" sz="2000" baseline="-25000" dirty="0" smtClean="0">
                <a:solidFill>
                  <a:schemeClr val="tx2">
                    <a:lumMod val="75000"/>
                  </a:schemeClr>
                </a:solidFill>
              </a:rPr>
              <a:t>0n</a:t>
            </a:r>
            <a:r>
              <a:rPr lang="en-CA" sz="20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CA" sz="2000" baseline="300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CA" sz="2000" dirty="0" smtClean="0">
                <a:solidFill>
                  <a:schemeClr val="tx2">
                    <a:lumMod val="75000"/>
                  </a:schemeClr>
                </a:solidFill>
              </a:rPr>
              <a:t>  is origin-dependent for inexact wave functions</a:t>
            </a:r>
            <a:endParaRPr lang="en-CA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00100" y="3714752"/>
            <a:ext cx="6312947" cy="928694"/>
            <a:chOff x="1000100" y="3714752"/>
            <a:chExt cx="6312947" cy="928694"/>
          </a:xfrm>
        </p:grpSpPr>
        <p:grpSp>
          <p:nvGrpSpPr>
            <p:cNvPr id="14" name="Group 13"/>
            <p:cNvGrpSpPr/>
            <p:nvPr/>
          </p:nvGrpSpPr>
          <p:grpSpPr>
            <a:xfrm>
              <a:off x="1000100" y="4120226"/>
              <a:ext cx="6312947" cy="523220"/>
              <a:chOff x="1285852" y="2143116"/>
              <a:chExt cx="6312947" cy="52322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285852" y="2143116"/>
                <a:ext cx="63129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 smtClean="0"/>
                  <a:t>[</a:t>
                </a:r>
                <a:r>
                  <a:rPr lang="en-CA" sz="2800" i="1" dirty="0" smtClean="0"/>
                  <a:t>R</a:t>
                </a:r>
                <a:r>
                  <a:rPr lang="en-CA" sz="2800" baseline="-25000" dirty="0" smtClean="0"/>
                  <a:t>0n</a:t>
                </a:r>
                <a:r>
                  <a:rPr lang="en-CA" sz="2800" dirty="0" smtClean="0"/>
                  <a:t>]   = -</a:t>
                </a:r>
                <a:r>
                  <a:rPr lang="en-CA" sz="2800" i="1" dirty="0" err="1" smtClean="0"/>
                  <a:t>i</a:t>
                </a:r>
                <a:r>
                  <a:rPr lang="en-CA" sz="2800" dirty="0" smtClean="0"/>
                  <a:t>&lt;</a:t>
                </a:r>
                <a:r>
                  <a:rPr lang="en-CA" sz="2800" dirty="0" smtClean="0">
                    <a:latin typeface="Symbol" pitchFamily="18" charset="2"/>
                  </a:rPr>
                  <a:t>Y</a:t>
                </a:r>
                <a:r>
                  <a:rPr lang="en-CA" sz="2800" baseline="-25000" dirty="0" smtClean="0"/>
                  <a:t>0</a:t>
                </a:r>
                <a:r>
                  <a:rPr lang="en-CA" sz="2800" dirty="0" smtClean="0"/>
                  <a:t>|  |</a:t>
                </a:r>
                <a:r>
                  <a:rPr lang="en-CA" sz="2800" dirty="0" err="1" smtClean="0">
                    <a:latin typeface="Symbol" pitchFamily="18" charset="2"/>
                  </a:rPr>
                  <a:t>Y</a:t>
                </a:r>
                <a:r>
                  <a:rPr lang="en-CA" sz="2800" baseline="-25000" dirty="0" err="1" smtClean="0"/>
                  <a:t>n</a:t>
                </a:r>
                <a:r>
                  <a:rPr lang="en-CA" sz="2800" dirty="0" smtClean="0"/>
                  <a:t>&gt;&lt;</a:t>
                </a:r>
                <a:r>
                  <a:rPr lang="en-CA" sz="2800" dirty="0" smtClean="0">
                    <a:latin typeface="Symbol" pitchFamily="18" charset="2"/>
                  </a:rPr>
                  <a:t>Y</a:t>
                </a:r>
                <a:r>
                  <a:rPr lang="en-CA" sz="2800" baseline="-25000" dirty="0" smtClean="0"/>
                  <a:t>n</a:t>
                </a:r>
                <a:r>
                  <a:rPr lang="en-CA" sz="2800" dirty="0" smtClean="0"/>
                  <a:t>|</a:t>
                </a:r>
                <a:r>
                  <a:rPr lang="en-CA" sz="2800" b="1" dirty="0" smtClean="0"/>
                  <a:t>m</a:t>
                </a:r>
                <a:r>
                  <a:rPr lang="en-CA" sz="2800" dirty="0" smtClean="0"/>
                  <a:t>|</a:t>
                </a:r>
                <a:r>
                  <a:rPr lang="en-CA" sz="2800" dirty="0" smtClean="0">
                    <a:latin typeface="Symbol" pitchFamily="18" charset="2"/>
                  </a:rPr>
                  <a:t>Y</a:t>
                </a:r>
                <a:r>
                  <a:rPr lang="en-CA" sz="2800" baseline="-25000" dirty="0" smtClean="0"/>
                  <a:t>0</a:t>
                </a:r>
                <a:r>
                  <a:rPr lang="en-CA" sz="2800" dirty="0" smtClean="0"/>
                  <a:t>&gt;/(</a:t>
                </a:r>
                <a:r>
                  <a:rPr lang="en-CA" sz="2800" i="1" dirty="0" smtClean="0"/>
                  <a:t>E</a:t>
                </a:r>
                <a:r>
                  <a:rPr lang="en-CA" sz="2800" baseline="-25000" dirty="0" smtClean="0"/>
                  <a:t>n</a:t>
                </a:r>
                <a:r>
                  <a:rPr lang="en-CA" sz="2800" dirty="0" smtClean="0"/>
                  <a:t> – </a:t>
                </a:r>
                <a:r>
                  <a:rPr lang="en-CA" sz="2800" i="1" dirty="0" smtClean="0"/>
                  <a:t>E</a:t>
                </a:r>
                <a:r>
                  <a:rPr lang="en-CA" sz="2800" baseline="-25000" dirty="0" smtClean="0"/>
                  <a:t>0</a:t>
                </a:r>
                <a:r>
                  <a:rPr lang="en-CA" sz="2800" dirty="0" smtClean="0"/>
                  <a:t>)</a:t>
                </a:r>
                <a:endParaRPr lang="en-CA" sz="2800" dirty="0"/>
              </a:p>
            </p:txBody>
          </p:sp>
          <p:sp>
            <p:nvSpPr>
              <p:cNvPr id="13" name="Flowchart: Merge 12"/>
              <p:cNvSpPr/>
              <p:nvPr/>
            </p:nvSpPr>
            <p:spPr>
              <a:xfrm>
                <a:off x="2071670" y="2285992"/>
                <a:ext cx="142876" cy="142876"/>
              </a:xfrm>
              <a:prstGeom prst="flowChartMerg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142976" y="3714752"/>
              <a:ext cx="2300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solidFill>
                    <a:schemeClr val="tx2">
                      <a:lumMod val="75000"/>
                    </a:schemeClr>
                  </a:solidFill>
                </a:rPr>
                <a:t>Velocity formulation</a:t>
              </a:r>
              <a:endParaRPr lang="en-CA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Flowchart: Merge 21"/>
            <p:cNvSpPr/>
            <p:nvPr/>
          </p:nvSpPr>
          <p:spPr>
            <a:xfrm>
              <a:off x="3143240" y="4286256"/>
              <a:ext cx="214314" cy="214314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7224" y="2071678"/>
            <a:ext cx="7447824" cy="1094724"/>
            <a:chOff x="857224" y="2071678"/>
            <a:chExt cx="7447824" cy="1094724"/>
          </a:xfrm>
        </p:grpSpPr>
        <p:sp>
          <p:nvSpPr>
            <p:cNvPr id="4" name="TextBox 3"/>
            <p:cNvSpPr txBox="1"/>
            <p:nvPr/>
          </p:nvSpPr>
          <p:spPr>
            <a:xfrm>
              <a:off x="857224" y="2643182"/>
              <a:ext cx="5572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dirty="0" smtClean="0"/>
                <a:t>&lt;</a:t>
              </a:r>
              <a:r>
                <a:rPr lang="en-CA" sz="2800" dirty="0" smtClean="0">
                  <a:latin typeface="Symbol" pitchFamily="18" charset="2"/>
                </a:rPr>
                <a:t>Y</a:t>
              </a:r>
              <a:r>
                <a:rPr lang="en-CA" sz="2800" baseline="-25000" dirty="0" smtClean="0"/>
                <a:t>0</a:t>
              </a:r>
              <a:r>
                <a:rPr lang="en-CA" sz="2800" dirty="0" smtClean="0"/>
                <a:t>|</a:t>
              </a:r>
              <a:r>
                <a:rPr lang="en-CA" sz="2800" b="1" dirty="0" smtClean="0">
                  <a:latin typeface="Symbol" pitchFamily="18" charset="2"/>
                </a:rPr>
                <a:t>m</a:t>
              </a:r>
              <a:r>
                <a:rPr lang="en-CA" sz="2800" dirty="0" smtClean="0"/>
                <a:t>|</a:t>
              </a:r>
              <a:r>
                <a:rPr lang="en-CA" sz="2800" dirty="0" smtClean="0">
                  <a:latin typeface="Symbol" pitchFamily="18" charset="2"/>
                </a:rPr>
                <a:t>Y</a:t>
              </a:r>
              <a:r>
                <a:rPr lang="en-CA" sz="2800" baseline="-25000" dirty="0" smtClean="0"/>
                <a:t>n</a:t>
              </a:r>
              <a:r>
                <a:rPr lang="en-CA" sz="2800" dirty="0" smtClean="0"/>
                <a:t>&gt;  =  &lt;</a:t>
              </a:r>
              <a:r>
                <a:rPr lang="en-CA" sz="2800" dirty="0" smtClean="0">
                  <a:latin typeface="Symbol" pitchFamily="18" charset="2"/>
                </a:rPr>
                <a:t>Y</a:t>
              </a:r>
              <a:r>
                <a:rPr lang="en-CA" sz="2800" baseline="-25000" dirty="0" smtClean="0"/>
                <a:t>0</a:t>
              </a:r>
              <a:r>
                <a:rPr lang="en-CA" sz="2800" dirty="0" smtClean="0"/>
                <a:t>|   |</a:t>
              </a:r>
              <a:r>
                <a:rPr lang="en-CA" sz="2800" dirty="0" err="1" smtClean="0">
                  <a:latin typeface="Symbol" pitchFamily="18" charset="2"/>
                </a:rPr>
                <a:t>Y</a:t>
              </a:r>
              <a:r>
                <a:rPr lang="en-CA" sz="2800" baseline="-25000" dirty="0" err="1" smtClean="0"/>
                <a:t>n</a:t>
              </a:r>
              <a:r>
                <a:rPr lang="en-CA" sz="2800" dirty="0" smtClean="0"/>
                <a:t>&gt;/(</a:t>
              </a:r>
              <a:r>
                <a:rPr lang="en-CA" sz="2800" i="1" dirty="0" smtClean="0"/>
                <a:t>E</a:t>
              </a:r>
              <a:r>
                <a:rPr lang="en-CA" sz="2800" baseline="-25000" dirty="0" smtClean="0"/>
                <a:t>n</a:t>
              </a:r>
              <a:r>
                <a:rPr lang="en-CA" sz="2800" dirty="0" smtClean="0"/>
                <a:t> – </a:t>
              </a:r>
              <a:r>
                <a:rPr lang="en-CA" sz="2800" i="1" dirty="0" smtClean="0"/>
                <a:t>E</a:t>
              </a:r>
              <a:r>
                <a:rPr lang="en-CA" sz="2800" baseline="-25000" dirty="0" smtClean="0"/>
                <a:t>0</a:t>
              </a:r>
              <a:r>
                <a:rPr lang="en-CA" sz="2800" dirty="0" smtClean="0"/>
                <a:t>)</a:t>
              </a:r>
              <a:endParaRPr lang="en-CA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0100" y="2071678"/>
              <a:ext cx="73049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solidFill>
                    <a:schemeClr val="tx2">
                      <a:lumMod val="75000"/>
                    </a:schemeClr>
                  </a:solidFill>
                </a:rPr>
                <a:t>From </a:t>
              </a:r>
              <a:r>
                <a:rPr lang="en-CA" sz="2000" dirty="0" err="1" smtClean="0">
                  <a:solidFill>
                    <a:schemeClr val="tx2">
                      <a:lumMod val="75000"/>
                    </a:schemeClr>
                  </a:solidFill>
                </a:rPr>
                <a:t>commutator</a:t>
              </a:r>
              <a:r>
                <a:rPr lang="en-CA" sz="2000" dirty="0" smtClean="0">
                  <a:solidFill>
                    <a:schemeClr val="tx2">
                      <a:lumMod val="75000"/>
                    </a:schemeClr>
                  </a:solidFill>
                </a:rPr>
                <a:t> relationship of </a:t>
              </a:r>
              <a:r>
                <a:rPr lang="en-CA" sz="2000" i="1" dirty="0" smtClean="0">
                  <a:solidFill>
                    <a:schemeClr val="tx2">
                      <a:lumMod val="75000"/>
                    </a:schemeClr>
                  </a:solidFill>
                </a:rPr>
                <a:t>H</a:t>
              </a:r>
              <a:r>
                <a:rPr lang="en-CA" sz="2000" dirty="0" smtClean="0">
                  <a:solidFill>
                    <a:schemeClr val="tx2">
                      <a:lumMod val="75000"/>
                    </a:schemeClr>
                  </a:solidFill>
                </a:rPr>
                <a:t> and </a:t>
              </a:r>
              <a:r>
                <a:rPr lang="en-CA" sz="2000" b="1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</a:t>
              </a:r>
              <a:r>
                <a:rPr lang="en-CA" sz="2000" dirty="0" smtClean="0">
                  <a:solidFill>
                    <a:schemeClr val="tx2">
                      <a:lumMod val="75000"/>
                    </a:schemeClr>
                  </a:solidFill>
                </a:rPr>
                <a:t>, for exact wave functions, </a:t>
              </a:r>
              <a:endParaRPr lang="en-CA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Flowchart: Merge 23"/>
            <p:cNvSpPr/>
            <p:nvPr/>
          </p:nvSpPr>
          <p:spPr>
            <a:xfrm>
              <a:off x="3929058" y="2786058"/>
              <a:ext cx="214314" cy="214314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0100" y="5072074"/>
            <a:ext cx="7244868" cy="461665"/>
            <a:chOff x="1142976" y="5715016"/>
            <a:chExt cx="7244868" cy="461665"/>
          </a:xfrm>
        </p:grpSpPr>
        <p:sp>
          <p:nvSpPr>
            <p:cNvPr id="19" name="Rectangle 18"/>
            <p:cNvSpPr/>
            <p:nvPr/>
          </p:nvSpPr>
          <p:spPr>
            <a:xfrm>
              <a:off x="1142976" y="5715016"/>
              <a:ext cx="72448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 smtClean="0">
                  <a:solidFill>
                    <a:schemeClr val="tx2">
                      <a:lumMod val="75000"/>
                    </a:schemeClr>
                  </a:solidFill>
                </a:rPr>
                <a:t>[</a:t>
              </a:r>
              <a:r>
                <a:rPr lang="en-CA" sz="2400" i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r>
                <a:rPr lang="en-CA" sz="2400" baseline="-25000" dirty="0" smtClean="0">
                  <a:solidFill>
                    <a:schemeClr val="tx2">
                      <a:lumMod val="75000"/>
                    </a:schemeClr>
                  </a:solidFill>
                </a:rPr>
                <a:t>0n</a:t>
              </a:r>
              <a:r>
                <a:rPr lang="en-CA" sz="2400" dirty="0" smtClean="0">
                  <a:solidFill>
                    <a:schemeClr val="tx2">
                      <a:lumMod val="75000"/>
                    </a:schemeClr>
                  </a:solidFill>
                </a:rPr>
                <a:t>]   is not origin-dependent but requires accurate </a:t>
              </a:r>
              <a:r>
                <a:rPr lang="en-CA" sz="2400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D</a:t>
              </a:r>
              <a:r>
                <a:rPr lang="en-CA" sz="2400" i="1" dirty="0" smtClean="0">
                  <a:solidFill>
                    <a:schemeClr val="tx2">
                      <a:lumMod val="75000"/>
                    </a:schemeClr>
                  </a:solidFill>
                </a:rPr>
                <a:t>E</a:t>
              </a:r>
              <a:r>
                <a:rPr lang="en-CA" sz="2400" baseline="-25000" dirty="0" smtClean="0">
                  <a:solidFill>
                    <a:schemeClr val="tx2">
                      <a:lumMod val="75000"/>
                    </a:schemeClr>
                  </a:solidFill>
                </a:rPr>
                <a:t>n0</a:t>
              </a:r>
              <a:endParaRPr lang="en-CA" sz="2400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Flowchart: Merge 25"/>
            <p:cNvSpPr/>
            <p:nvPr/>
          </p:nvSpPr>
          <p:spPr>
            <a:xfrm>
              <a:off x="1785918" y="5786454"/>
              <a:ext cx="142876" cy="142876"/>
            </a:xfrm>
            <a:prstGeom prst="flowChartMerg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6000743" cy="234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3344291"/>
            <a:ext cx="6844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i="1" dirty="0" smtClean="0"/>
              <a:t>J. Am. Chem. Soc.  </a:t>
            </a:r>
            <a:r>
              <a:rPr lang="en-CA" sz="3200" b="1" dirty="0" smtClean="0">
                <a:solidFill>
                  <a:srgbClr val="002060"/>
                </a:solidFill>
              </a:rPr>
              <a:t>1975</a:t>
            </a:r>
            <a:r>
              <a:rPr lang="en-CA" sz="3200" dirty="0" smtClean="0"/>
              <a:t>, </a:t>
            </a:r>
            <a:r>
              <a:rPr lang="en-CA" sz="3200" i="1" dirty="0" smtClean="0"/>
              <a:t>97</a:t>
            </a:r>
            <a:r>
              <a:rPr lang="en-CA" sz="3200" dirty="0" smtClean="0"/>
              <a:t>, 5656-5664.</a:t>
            </a:r>
            <a:endParaRPr lang="en-CA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51311"/>
            <a:ext cx="3986219" cy="26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979873"/>
            <a:ext cx="47928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85720" y="642918"/>
            <a:ext cx="1475404" cy="2012406"/>
            <a:chOff x="285720" y="642918"/>
            <a:chExt cx="1475404" cy="2012406"/>
          </a:xfrm>
        </p:grpSpPr>
        <p:pic>
          <p:nvPicPr>
            <p:cNvPr id="15362" name="Picture 2" descr="https://fbcdn-sphotos-g-a.akamaihd.net/hphotos-ak-prn1/21095_101454763353690_678953437_n.jpg"/>
            <p:cNvPicPr>
              <a:picLocks noChangeAspect="1" noChangeArrowheads="1"/>
            </p:cNvPicPr>
            <p:nvPr/>
          </p:nvPicPr>
          <p:blipFill>
            <a:blip r:embed="rId5"/>
            <a:srcRect l="49917" r="21948" b="44630"/>
            <a:stretch>
              <a:fillRect/>
            </a:stretch>
          </p:blipFill>
          <p:spPr bwMode="auto">
            <a:xfrm>
              <a:off x="285720" y="642918"/>
              <a:ext cx="1214446" cy="1615754"/>
            </a:xfrm>
            <a:prstGeom prst="rect">
              <a:avLst/>
            </a:prstGeom>
            <a:noFill/>
            <a:effectLst>
              <a:outerShdw blurRad="50800" dist="177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85720" y="2285992"/>
              <a:ext cx="147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John </a:t>
              </a:r>
              <a:r>
                <a:rPr lang="en-CA" dirty="0" smtClean="0"/>
                <a:t>O. </a:t>
              </a:r>
              <a:r>
                <a:rPr lang="en-CA" dirty="0" err="1" smtClean="0"/>
                <a:t>Jarvie</a:t>
              </a:r>
              <a:endParaRPr lang="en-CA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72396" y="15284"/>
            <a:ext cx="1563248" cy="2199270"/>
            <a:chOff x="7572396" y="15284"/>
            <a:chExt cx="1563248" cy="2199270"/>
          </a:xfrm>
        </p:grpSpPr>
        <p:sp>
          <p:nvSpPr>
            <p:cNvPr id="9" name="TextBox 8"/>
            <p:cNvSpPr txBox="1"/>
            <p:nvPr/>
          </p:nvSpPr>
          <p:spPr>
            <a:xfrm>
              <a:off x="7572396" y="1845222"/>
              <a:ext cx="1563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Jose M. </a:t>
              </a:r>
              <a:r>
                <a:rPr lang="en-CA" dirty="0" err="1" smtClean="0"/>
                <a:t>Barriel</a:t>
              </a:r>
              <a:endParaRPr lang="en-CA" dirty="0" smtClean="0"/>
            </a:p>
          </p:txBody>
        </p:sp>
        <p:pic>
          <p:nvPicPr>
            <p:cNvPr id="10" name="Picture 9" descr="Jose_Miguel_Barriel_1.jpg"/>
            <p:cNvPicPr>
              <a:picLocks noChangeAspect="1"/>
            </p:cNvPicPr>
            <p:nvPr/>
          </p:nvPicPr>
          <p:blipFill>
            <a:blip r:embed="rId6" cstate="print"/>
            <a:srcRect l="29377" t="23958" r="50000" b="56250"/>
            <a:stretch>
              <a:fillRect/>
            </a:stretch>
          </p:blipFill>
          <p:spPr>
            <a:xfrm>
              <a:off x="7643834" y="15284"/>
              <a:ext cx="1357322" cy="1842080"/>
            </a:xfrm>
            <a:prstGeom prst="rect">
              <a:avLst/>
            </a:prstGeom>
            <a:effectLst>
              <a:outerShdw blurRad="50800" dist="1778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10" descr="Jose_Miguel_Barriel_2.jpg"/>
          <p:cNvPicPr>
            <a:picLocks noChangeAspect="1"/>
          </p:cNvPicPr>
          <p:nvPr/>
        </p:nvPicPr>
        <p:blipFill>
          <a:blip r:embed="rId7" cstate="print"/>
          <a:srcRect l="16115" t="13541" r="54420" b="63542"/>
          <a:stretch>
            <a:fillRect/>
          </a:stretch>
        </p:blipFill>
        <p:spPr>
          <a:xfrm>
            <a:off x="7572396" y="2214554"/>
            <a:ext cx="1428760" cy="1571636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4009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71810"/>
            <a:ext cx="51244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142844" y="3000372"/>
            <a:ext cx="1849994" cy="2575157"/>
            <a:chOff x="142844" y="3000372"/>
            <a:chExt cx="1849994" cy="2575157"/>
          </a:xfrm>
        </p:grpSpPr>
        <p:pic>
          <p:nvPicPr>
            <p:cNvPr id="14338" name="Picture 2" descr="http://oregonstate.edu/dept/spc/subpages/ahp/overview/mason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3000372"/>
              <a:ext cx="1514475" cy="19050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42844" y="4929198"/>
              <a:ext cx="18499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Stephen F. Mason</a:t>
              </a:r>
            </a:p>
            <a:p>
              <a:pPr algn="ctr"/>
              <a:r>
                <a:rPr lang="en-CA" dirty="0" smtClean="0"/>
                <a:t>(1923 – 2007)</a:t>
              </a:r>
              <a:endParaRPr lang="en-CA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23832" y="3000372"/>
            <a:ext cx="2020168" cy="2432281"/>
            <a:chOff x="7123832" y="3214686"/>
            <a:chExt cx="2020168" cy="2432281"/>
          </a:xfrm>
        </p:grpSpPr>
        <p:pic>
          <p:nvPicPr>
            <p:cNvPr id="14340" name="Picture 4" descr="Drake"/>
            <p:cNvPicPr>
              <a:picLocks noChangeAspect="1" noChangeArrowheads="1"/>
            </p:cNvPicPr>
            <p:nvPr/>
          </p:nvPicPr>
          <p:blipFill>
            <a:blip r:embed="rId5"/>
            <a:srcRect l="21429" r="8928" b="29166"/>
            <a:stretch>
              <a:fillRect/>
            </a:stretch>
          </p:blipFill>
          <p:spPr bwMode="auto">
            <a:xfrm>
              <a:off x="7358082" y="3214686"/>
              <a:ext cx="1357322" cy="177496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123832" y="5000636"/>
              <a:ext cx="20201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Alex F. Drake</a:t>
              </a:r>
            </a:p>
            <a:p>
              <a:pPr algn="ctr"/>
              <a:r>
                <a:rPr lang="en-CA" dirty="0" smtClean="0"/>
                <a:t>(</a:t>
              </a:r>
              <a:r>
                <a:rPr lang="en-CA" dirty="0" smtClean="0">
                  <a:hlinkClick r:id="rId6"/>
                </a:rPr>
                <a:t>a.drake@kcl.ac.uk</a:t>
              </a:r>
              <a:r>
                <a:rPr lang="en-CA" dirty="0" smtClean="0"/>
                <a:t>)</a:t>
              </a:r>
              <a:endParaRPr lang="en-C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357166"/>
            <a:ext cx="3214710" cy="103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13941" r="12174"/>
          <a:stretch>
            <a:fillRect/>
          </a:stretch>
        </p:blipFill>
        <p:spPr bwMode="auto">
          <a:xfrm>
            <a:off x="2928926" y="1571612"/>
            <a:ext cx="3786214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0" y="1571612"/>
            <a:ext cx="3009093" cy="954107"/>
            <a:chOff x="0" y="1571612"/>
            <a:chExt cx="3009093" cy="954107"/>
          </a:xfrm>
        </p:grpSpPr>
        <p:sp>
          <p:nvSpPr>
            <p:cNvPr id="6" name="TextBox 5"/>
            <p:cNvSpPr txBox="1"/>
            <p:nvPr/>
          </p:nvSpPr>
          <p:spPr>
            <a:xfrm>
              <a:off x="0" y="1571612"/>
              <a:ext cx="30090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800" b="1" dirty="0" err="1" smtClean="0"/>
                <a:t>Achiral</a:t>
              </a:r>
              <a:endParaRPr lang="en-CA" sz="2800" b="1" dirty="0" smtClean="0"/>
            </a:p>
            <a:p>
              <a:pPr algn="ctr"/>
              <a:r>
                <a:rPr lang="en-CA" sz="2800" dirty="0" smtClean="0"/>
                <a:t>(optically inactive?)</a:t>
              </a:r>
              <a:endParaRPr lang="en-CA" sz="28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10800000">
              <a:off x="2500298" y="2000240"/>
              <a:ext cx="50006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57158" y="414338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(</a:t>
            </a:r>
            <a:r>
              <a:rPr lang="en-CA" sz="2400" i="1" dirty="0" smtClean="0"/>
              <a:t>R</a:t>
            </a:r>
            <a:r>
              <a:rPr lang="en-CA" sz="2400" dirty="0" smtClean="0"/>
              <a:t>)-(-)-</a:t>
            </a:r>
            <a:r>
              <a:rPr lang="en-CA" sz="2400" b="1" dirty="0" smtClean="0"/>
              <a:t>2</a:t>
            </a:r>
            <a:r>
              <a:rPr lang="en-CA" sz="2400" dirty="0" smtClean="0"/>
              <a:t>: CD spectrum decreases as temperature is lowered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72132" y="428625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(</a:t>
            </a:r>
            <a:r>
              <a:rPr lang="en-CA" sz="2400" i="1" dirty="0" smtClean="0"/>
              <a:t>R</a:t>
            </a:r>
            <a:r>
              <a:rPr lang="en-CA" sz="2400" dirty="0" smtClean="0"/>
              <a:t>)-(+)-</a:t>
            </a:r>
            <a:r>
              <a:rPr lang="en-CA" sz="2400" b="1" dirty="0" smtClean="0"/>
              <a:t>3</a:t>
            </a:r>
            <a:r>
              <a:rPr lang="en-CA" sz="2400" dirty="0" smtClean="0"/>
              <a:t>: CD spectrum increases as temperature is lowered</a:t>
            </a:r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5500702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(</a:t>
            </a:r>
            <a:r>
              <a:rPr lang="en-CA" sz="2400" i="1" dirty="0" smtClean="0"/>
              <a:t>R</a:t>
            </a:r>
            <a:r>
              <a:rPr lang="en-CA" sz="2400" dirty="0" smtClean="0"/>
              <a:t>)-(-)-</a:t>
            </a:r>
            <a:r>
              <a:rPr lang="en-CA" sz="2400" b="1" dirty="0" smtClean="0"/>
              <a:t>2</a:t>
            </a:r>
            <a:r>
              <a:rPr lang="en-CA" sz="2400" dirty="0" smtClean="0"/>
              <a:t>: </a:t>
            </a:r>
            <a:r>
              <a:rPr lang="en-CA" sz="2400" i="1" dirty="0" smtClean="0"/>
              <a:t>two</a:t>
            </a:r>
            <a:r>
              <a:rPr lang="en-CA" sz="2400" dirty="0" smtClean="0"/>
              <a:t> (+)</a:t>
            </a:r>
            <a:r>
              <a:rPr lang="en-CA" sz="2400" dirty="0" err="1" smtClean="0"/>
              <a:t>ve</a:t>
            </a:r>
            <a:r>
              <a:rPr lang="en-CA" sz="2400" dirty="0" smtClean="0"/>
              <a:t> CEs near 220 nm</a:t>
            </a:r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596" y="5643578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(</a:t>
            </a:r>
            <a:r>
              <a:rPr lang="en-CA" sz="2400" i="1" dirty="0" smtClean="0"/>
              <a:t>R</a:t>
            </a:r>
            <a:r>
              <a:rPr lang="en-CA" sz="2400" dirty="0" smtClean="0"/>
              <a:t>)-(+)-</a:t>
            </a:r>
            <a:r>
              <a:rPr lang="en-CA" sz="2400" b="1" dirty="0" smtClean="0"/>
              <a:t>3</a:t>
            </a:r>
            <a:r>
              <a:rPr lang="en-CA" sz="2400" dirty="0" smtClean="0"/>
              <a:t>: (+)</a:t>
            </a:r>
            <a:r>
              <a:rPr lang="en-CA" sz="2400" dirty="0" err="1" smtClean="0"/>
              <a:t>ve</a:t>
            </a:r>
            <a:r>
              <a:rPr lang="en-CA" sz="2400" dirty="0" smtClean="0"/>
              <a:t> CE and (-)</a:t>
            </a:r>
            <a:r>
              <a:rPr lang="en-CA" sz="2400" dirty="0" err="1" smtClean="0"/>
              <a:t>ve</a:t>
            </a:r>
            <a:r>
              <a:rPr lang="en-CA" sz="2400" dirty="0" smtClean="0"/>
              <a:t> CE near 220 nm</a:t>
            </a:r>
            <a:endParaRPr lang="en-CA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143504" y="2928934"/>
            <a:ext cx="3714776" cy="1785950"/>
            <a:chOff x="5143504" y="2928934"/>
            <a:chExt cx="3714776" cy="1785950"/>
          </a:xfrm>
        </p:grpSpPr>
        <p:sp>
          <p:nvSpPr>
            <p:cNvPr id="10" name="TextBox 9"/>
            <p:cNvSpPr txBox="1"/>
            <p:nvPr/>
          </p:nvSpPr>
          <p:spPr>
            <a:xfrm>
              <a:off x="6143636" y="3071810"/>
              <a:ext cx="2714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Same </a:t>
              </a:r>
              <a:r>
                <a:rPr lang="en-CA" sz="2400" dirty="0" err="1" smtClean="0"/>
                <a:t>chirality</a:t>
              </a:r>
              <a:r>
                <a:rPr lang="en-CA" sz="2400" dirty="0" smtClean="0"/>
                <a:t> but opposite rotations</a:t>
              </a:r>
              <a:endParaRPr lang="en-CA" sz="2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 flipV="1">
              <a:off x="5143504" y="3716340"/>
              <a:ext cx="1071570" cy="99854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5929322" y="2928934"/>
              <a:ext cx="285752" cy="21590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600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429264"/>
            <a:ext cx="72009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14290"/>
            <a:ext cx="60007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5984" y="2643182"/>
            <a:ext cx="10919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Symbol" pitchFamily="18" charset="2"/>
              </a:rPr>
              <a:t>p</a:t>
            </a:r>
            <a:r>
              <a:rPr lang="en-CA" sz="2400" dirty="0" smtClean="0"/>
              <a:t> → </a:t>
            </a:r>
            <a:r>
              <a:rPr lang="en-CA" sz="2400" dirty="0" smtClean="0">
                <a:latin typeface="Symbol" pitchFamily="18" charset="2"/>
              </a:rPr>
              <a:t>p</a:t>
            </a:r>
            <a:r>
              <a:rPr lang="en-CA" sz="2400" dirty="0" smtClean="0"/>
              <a:t>*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2357430"/>
            <a:ext cx="917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Valence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4181781"/>
            <a:ext cx="10454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Symbol" pitchFamily="18" charset="2"/>
              </a:rPr>
              <a:t>p</a:t>
            </a:r>
            <a:r>
              <a:rPr lang="en-CA" sz="2400" dirty="0" smtClean="0"/>
              <a:t> → 3s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2214554"/>
            <a:ext cx="10919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Symbol" pitchFamily="18" charset="2"/>
              </a:rPr>
              <a:t>p</a:t>
            </a:r>
            <a:r>
              <a:rPr lang="en-CA" sz="2400" dirty="0" smtClean="0"/>
              <a:t> → </a:t>
            </a:r>
            <a:r>
              <a:rPr lang="en-CA" sz="2400" dirty="0" smtClean="0">
                <a:latin typeface="Symbol" pitchFamily="18" charset="2"/>
              </a:rPr>
              <a:t>p</a:t>
            </a:r>
            <a:r>
              <a:rPr lang="en-CA" sz="2400" dirty="0" smtClean="0"/>
              <a:t>*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1928802"/>
            <a:ext cx="10919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Symbol" pitchFamily="18" charset="2"/>
              </a:rPr>
              <a:t>p</a:t>
            </a:r>
            <a:r>
              <a:rPr lang="en-CA" sz="2400" dirty="0" smtClean="0"/>
              <a:t> → </a:t>
            </a:r>
            <a:r>
              <a:rPr lang="en-CA" sz="2400" dirty="0" smtClean="0">
                <a:latin typeface="Symbol" pitchFamily="18" charset="2"/>
              </a:rPr>
              <a:t>p</a:t>
            </a:r>
            <a:r>
              <a:rPr lang="en-CA" sz="2400" dirty="0" smtClean="0"/>
              <a:t>*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3824591"/>
            <a:ext cx="9525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err="1" smtClean="0"/>
              <a:t>Rydberg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200024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Valence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1643050"/>
            <a:ext cx="917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Valence</a:t>
            </a:r>
            <a:endParaRPr lang="en-CA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52"/>
            <a:ext cx="1785940" cy="159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858148" y="3786190"/>
            <a:ext cx="742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UV</a:t>
            </a:r>
            <a:endParaRPr lang="en-CA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7929586" y="1214422"/>
            <a:ext cx="71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CD</a:t>
            </a:r>
            <a:endParaRPr lang="en-CA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2844" y="1357298"/>
            <a:ext cx="571504" cy="500066"/>
            <a:chOff x="142844" y="1785926"/>
            <a:chExt cx="571504" cy="50006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/>
            <a:srcRect l="7998" t="13405" r="68002" b="64255"/>
            <a:stretch>
              <a:fillRect/>
            </a:stretch>
          </p:blipFill>
          <p:spPr bwMode="auto">
            <a:xfrm>
              <a:off x="142844" y="1785926"/>
              <a:ext cx="42862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500034" y="207167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14414" y="1357298"/>
            <a:ext cx="571504" cy="500066"/>
            <a:chOff x="142844" y="1785926"/>
            <a:chExt cx="571504" cy="500066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/>
            <a:srcRect l="7998" t="13405" r="68002" b="64255"/>
            <a:stretch>
              <a:fillRect/>
            </a:stretch>
          </p:blipFill>
          <p:spPr bwMode="auto">
            <a:xfrm>
              <a:off x="142844" y="1785926"/>
              <a:ext cx="42862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Rectangle 20"/>
            <p:cNvSpPr/>
            <p:nvPr/>
          </p:nvSpPr>
          <p:spPr>
            <a:xfrm>
              <a:off x="500034" y="207167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Optical Activity?</a:t>
            </a:r>
            <a:endParaRPr lang="en-CA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/>
          <a:lstStyle/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The ability of some substances to rotate the plane of polarization of plane polarized light</a:t>
            </a:r>
          </a:p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The differential absorption of right and left circularly polarized light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62" y="3935560"/>
            <a:ext cx="5361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 smtClean="0">
                <a:solidFill>
                  <a:schemeClr val="accent2">
                    <a:lumMod val="50000"/>
                  </a:schemeClr>
                </a:solidFill>
              </a:rPr>
              <a:t>circularly polarized light?</a:t>
            </a:r>
            <a:endParaRPr lang="en-CA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4649940"/>
            <a:ext cx="4634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 smtClean="0">
                <a:solidFill>
                  <a:schemeClr val="accent2">
                    <a:lumMod val="50000"/>
                  </a:schemeClr>
                </a:solidFill>
              </a:rPr>
              <a:t>plane polarized light?</a:t>
            </a:r>
            <a:endParaRPr lang="en-CA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5292882"/>
            <a:ext cx="4698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 smtClean="0">
                <a:solidFill>
                  <a:schemeClr val="accent2">
                    <a:lumMod val="50000"/>
                  </a:schemeClr>
                </a:solidFill>
              </a:rPr>
              <a:t>plane of polarization?</a:t>
            </a:r>
            <a:endParaRPr lang="en-CA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557465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572264" y="4000504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335 cm</a:t>
            </a:r>
            <a:r>
              <a:rPr lang="en-CA" sz="2400" baseline="30000" dirty="0" smtClean="0"/>
              <a:t>-1</a:t>
            </a:r>
            <a:endParaRPr lang="en-CA" sz="24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3702" y="1285860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865 cm</a:t>
            </a:r>
            <a:r>
              <a:rPr lang="en-CA" sz="2400" baseline="30000" dirty="0" smtClean="0"/>
              <a:t>-1</a:t>
            </a:r>
            <a:endParaRPr lang="en-CA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5512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4268" r="8333"/>
          <a:stretch>
            <a:fillRect/>
          </a:stretch>
        </p:blipFill>
        <p:spPr bwMode="auto">
          <a:xfrm>
            <a:off x="-32" y="642919"/>
            <a:ext cx="491298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 t="38695"/>
          <a:stretch>
            <a:fillRect/>
          </a:stretch>
        </p:blipFill>
        <p:spPr bwMode="auto">
          <a:xfrm>
            <a:off x="4842317" y="0"/>
            <a:ext cx="430168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3178959" y="3178967"/>
            <a:ext cx="642942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0430" y="1000108"/>
            <a:ext cx="59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gas</a:t>
            </a:r>
            <a:endParaRPr lang="en-CA" sz="24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536149" y="1678769"/>
            <a:ext cx="428628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750200" y="3393284"/>
            <a:ext cx="571503" cy="357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14612" y="3643314"/>
            <a:ext cx="1196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/>
              <a:t>solution</a:t>
            </a:r>
          </a:p>
          <a:p>
            <a:pPr algn="ctr"/>
            <a:r>
              <a:rPr lang="en-CA" sz="2400" dirty="0" smtClean="0"/>
              <a:t>23°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3786190"/>
            <a:ext cx="1196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/>
              <a:t>solution</a:t>
            </a:r>
          </a:p>
          <a:p>
            <a:pPr algn="ctr"/>
            <a:r>
              <a:rPr lang="en-CA" sz="2400" dirty="0" smtClean="0"/>
              <a:t>-182°</a:t>
            </a:r>
            <a:endParaRPr lang="en-CA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29256" y="857232"/>
            <a:ext cx="59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B050"/>
                </a:solidFill>
              </a:rPr>
              <a:t>23°</a:t>
            </a:r>
            <a:endParaRPr lang="en-CA" sz="2400" b="1" dirty="0">
              <a:solidFill>
                <a:srgbClr val="00B05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14942" y="4357694"/>
            <a:ext cx="3929058" cy="1785950"/>
            <a:chOff x="5214942" y="4357694"/>
            <a:chExt cx="3929058" cy="178595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/>
            <a:srcRect l="7418" t="45694" r="10987" b="28264"/>
            <a:stretch>
              <a:fillRect/>
            </a:stretch>
          </p:blipFill>
          <p:spPr bwMode="auto">
            <a:xfrm>
              <a:off x="5214942" y="4357694"/>
              <a:ext cx="3929058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5214942" y="4429132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 smtClean="0">
                  <a:solidFill>
                    <a:srgbClr val="00B050"/>
                  </a:solidFill>
                </a:rPr>
                <a:t>-182°</a:t>
              </a:r>
              <a:endParaRPr lang="en-CA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730104" y="785794"/>
            <a:ext cx="4138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CH</a:t>
            </a:r>
            <a:r>
              <a:rPr lang="en-CA" sz="1200" baseline="-25000" dirty="0" smtClean="0"/>
              <a:t>3</a:t>
            </a:r>
            <a:endParaRPr lang="en-CA" sz="12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7872880" y="785794"/>
            <a:ext cx="4138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CH</a:t>
            </a:r>
            <a:r>
              <a:rPr lang="en-CA" sz="1200" baseline="-25000" dirty="0" smtClean="0"/>
              <a:t>3</a:t>
            </a:r>
            <a:endParaRPr lang="en-CA" sz="1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44252" y="937423"/>
            <a:ext cx="4138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CH</a:t>
            </a:r>
            <a:r>
              <a:rPr lang="en-CA" sz="1200" baseline="-25000" dirty="0" smtClean="0"/>
              <a:t>3</a:t>
            </a:r>
            <a:endParaRPr lang="en-CA" sz="1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158368" y="928670"/>
            <a:ext cx="4138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CH</a:t>
            </a:r>
            <a:r>
              <a:rPr lang="en-CA" sz="1200" baseline="-25000" dirty="0" smtClean="0"/>
              <a:t>3</a:t>
            </a:r>
            <a:endParaRPr lang="en-CA" sz="1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4" y="500042"/>
            <a:ext cx="5179558" cy="616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632" y="1142985"/>
            <a:ext cx="50663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1607322" y="4964918"/>
            <a:ext cx="571503" cy="357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57290" y="5357826"/>
            <a:ext cx="59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gas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3149742"/>
            <a:ext cx="1029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solution</a:t>
            </a:r>
          </a:p>
          <a:p>
            <a:pPr algn="ctr"/>
            <a:r>
              <a:rPr lang="en-CA" sz="2000" dirty="0" smtClean="0"/>
              <a:t>-182°</a:t>
            </a:r>
            <a:endParaRPr lang="en-C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89686" y="3957584"/>
            <a:ext cx="73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-145°</a:t>
            </a:r>
            <a:endParaRPr lang="en-C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4357694"/>
            <a:ext cx="73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-100°</a:t>
            </a:r>
            <a:endParaRPr lang="en-C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4743402"/>
            <a:ext cx="530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20°</a:t>
            </a:r>
            <a:endParaRPr lang="en-C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29322" y="442913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Bend rigid</a:t>
            </a:r>
          </a:p>
          <a:p>
            <a:r>
              <a:rPr lang="en-CA" dirty="0" smtClean="0"/>
              <a:t>Twist sensitive to temperature</a:t>
            </a:r>
          </a:p>
          <a:p>
            <a:r>
              <a:rPr lang="en-CA" dirty="0" smtClean="0"/>
              <a:t>At low temperature, CD due to A bands disappears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48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14810" y="2357430"/>
            <a:ext cx="352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J. </a:t>
            </a:r>
            <a:r>
              <a:rPr lang="en-CA" i="1" dirty="0" err="1" smtClean="0"/>
              <a:t>Comput</a:t>
            </a:r>
            <a:r>
              <a:rPr lang="en-CA" i="1" dirty="0" smtClean="0"/>
              <a:t>. Chem</a:t>
            </a:r>
            <a:r>
              <a:rPr lang="en-CA" dirty="0" smtClean="0"/>
              <a:t>., </a:t>
            </a:r>
            <a:r>
              <a:rPr lang="en-CA" b="1" dirty="0" smtClean="0"/>
              <a:t>1980</a:t>
            </a:r>
            <a:r>
              <a:rPr lang="en-CA" dirty="0" smtClean="0"/>
              <a:t>, </a:t>
            </a:r>
            <a:r>
              <a:rPr lang="en-CA" i="1" dirty="0" smtClean="0"/>
              <a:t>1</a:t>
            </a:r>
            <a:r>
              <a:rPr lang="en-CA" dirty="0" smtClean="0"/>
              <a:t>, 240-256</a:t>
            </a:r>
            <a:endParaRPr lang="en-CA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00372"/>
            <a:ext cx="4438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3857628"/>
            <a:ext cx="25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(-)-</a:t>
            </a:r>
            <a:r>
              <a:rPr lang="en-CA" sz="2400" dirty="0" smtClean="0">
                <a:latin typeface="Symbol" pitchFamily="18" charset="2"/>
              </a:rPr>
              <a:t>a</a:t>
            </a:r>
            <a:r>
              <a:rPr lang="en-CA" sz="2400" dirty="0" smtClean="0"/>
              <a:t>-</a:t>
            </a:r>
            <a:r>
              <a:rPr lang="en-CA" sz="2400" dirty="0" err="1" smtClean="0"/>
              <a:t>phellandrene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32573" y="3857628"/>
            <a:ext cx="25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(-)-</a:t>
            </a:r>
            <a:r>
              <a:rPr lang="en-CA" sz="2400" dirty="0" smtClean="0">
                <a:latin typeface="Symbol" pitchFamily="18" charset="2"/>
              </a:rPr>
              <a:t>b</a:t>
            </a:r>
            <a:r>
              <a:rPr lang="en-CA" sz="2400" dirty="0" smtClean="0"/>
              <a:t>-</a:t>
            </a:r>
            <a:r>
              <a:rPr lang="en-CA" sz="2400" dirty="0" err="1" smtClean="0"/>
              <a:t>phellandrene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4929198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puzzle: </a:t>
            </a:r>
          </a:p>
          <a:p>
            <a:r>
              <a:rPr lang="en-CA" dirty="0" smtClean="0"/>
              <a:t>The </a:t>
            </a:r>
            <a:r>
              <a:rPr lang="en-CA" dirty="0" err="1" smtClean="0"/>
              <a:t>diene</a:t>
            </a:r>
            <a:r>
              <a:rPr lang="en-CA" dirty="0" smtClean="0"/>
              <a:t> </a:t>
            </a:r>
            <a:r>
              <a:rPr lang="en-CA" dirty="0" err="1" smtClean="0"/>
              <a:t>chromophore</a:t>
            </a:r>
            <a:r>
              <a:rPr lang="en-CA" dirty="0" smtClean="0"/>
              <a:t> has a right-handed twist and should have a (+)</a:t>
            </a:r>
            <a:r>
              <a:rPr lang="en-CA" dirty="0" err="1" smtClean="0"/>
              <a:t>ve</a:t>
            </a:r>
            <a:r>
              <a:rPr lang="en-CA" dirty="0" smtClean="0"/>
              <a:t> CE for the lowest </a:t>
            </a:r>
            <a:r>
              <a:rPr lang="en-CA" dirty="0" smtClean="0">
                <a:latin typeface="Symbol" pitchFamily="18" charset="2"/>
              </a:rPr>
              <a:t>p</a:t>
            </a:r>
            <a:r>
              <a:rPr lang="en-CA" dirty="0" smtClean="0"/>
              <a:t> – </a:t>
            </a:r>
            <a:r>
              <a:rPr lang="en-CA" dirty="0" smtClean="0">
                <a:latin typeface="Symbol" pitchFamily="18" charset="2"/>
              </a:rPr>
              <a:t>p</a:t>
            </a:r>
            <a:r>
              <a:rPr lang="en-CA" dirty="0" smtClean="0"/>
              <a:t>* transition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5786454"/>
            <a:ext cx="338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Both have a (-)</a:t>
            </a:r>
            <a:r>
              <a:rPr lang="en-CA" dirty="0" err="1" smtClean="0"/>
              <a:t>ve</a:t>
            </a:r>
            <a:r>
              <a:rPr lang="en-CA" dirty="0" smtClean="0"/>
              <a:t> specific  rotation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6143644"/>
            <a:ext cx="749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Symbol" pitchFamily="18" charset="2"/>
              </a:rPr>
              <a:t>b</a:t>
            </a:r>
            <a:r>
              <a:rPr lang="en-CA" dirty="0" smtClean="0"/>
              <a:t>-</a:t>
            </a:r>
            <a:r>
              <a:rPr lang="en-CA" dirty="0" err="1" smtClean="0"/>
              <a:t>Phellandrene</a:t>
            </a:r>
            <a:r>
              <a:rPr lang="en-CA" dirty="0" smtClean="0"/>
              <a:t> has a (+)</a:t>
            </a:r>
            <a:r>
              <a:rPr lang="en-CA" dirty="0" err="1" smtClean="0"/>
              <a:t>ve</a:t>
            </a:r>
            <a:r>
              <a:rPr lang="en-CA" dirty="0" smtClean="0"/>
              <a:t> CE near 260 nm but </a:t>
            </a:r>
            <a:r>
              <a:rPr lang="en-CA" dirty="0" smtClean="0">
                <a:latin typeface="Symbol" pitchFamily="18" charset="2"/>
              </a:rPr>
              <a:t>a</a:t>
            </a:r>
            <a:r>
              <a:rPr lang="en-CA" dirty="0" smtClean="0"/>
              <a:t>-</a:t>
            </a:r>
            <a:r>
              <a:rPr lang="en-CA" dirty="0" err="1" smtClean="0"/>
              <a:t>phellandrene</a:t>
            </a:r>
            <a:r>
              <a:rPr lang="en-CA" dirty="0" smtClean="0"/>
              <a:t> has a (-)</a:t>
            </a:r>
            <a:r>
              <a:rPr lang="en-CA" dirty="0" err="1" smtClean="0"/>
              <a:t>ve</a:t>
            </a:r>
            <a:r>
              <a:rPr lang="en-CA" dirty="0" smtClean="0"/>
              <a:t> CE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08" y="642917"/>
            <a:ext cx="8473334" cy="554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8768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85852" y="6072206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 smtClean="0"/>
              <a:t>N</a:t>
            </a:r>
            <a:r>
              <a:rPr lang="en-CA" sz="2400" dirty="0" smtClean="0"/>
              <a:t> → </a:t>
            </a:r>
            <a:r>
              <a:rPr lang="en-CA" sz="2400" i="1" dirty="0" smtClean="0"/>
              <a:t>V</a:t>
            </a:r>
            <a:r>
              <a:rPr lang="en-CA" sz="2400" dirty="0" smtClean="0"/>
              <a:t> (</a:t>
            </a:r>
            <a:r>
              <a:rPr lang="en-CA" sz="2400" dirty="0" smtClean="0">
                <a:latin typeface="Symbol" pitchFamily="18" charset="2"/>
              </a:rPr>
              <a:t>p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→</a:t>
            </a:r>
            <a:r>
              <a:rPr lang="en-CA" sz="2400" dirty="0" smtClean="0">
                <a:latin typeface="Symbol" pitchFamily="18" charset="2"/>
              </a:rPr>
              <a:t>p</a:t>
            </a:r>
            <a:r>
              <a:rPr lang="en-CA" sz="2400" baseline="-25000" dirty="0" smtClean="0"/>
              <a:t>3</a:t>
            </a:r>
            <a:r>
              <a:rPr lang="en-CA" sz="2400" dirty="0" smtClean="0"/>
              <a:t>*)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109815"/>
            <a:ext cx="255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Right-handed twist</a:t>
            </a:r>
            <a:endParaRPr lang="en-CA" sz="2400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25767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42852"/>
            <a:ext cx="507682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868" cy="667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86116" y="1000108"/>
            <a:ext cx="73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-178°</a:t>
            </a:r>
            <a:endParaRPr lang="en-C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1428736"/>
            <a:ext cx="7393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-170°</a:t>
            </a:r>
            <a:endParaRPr lang="en-C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1857364"/>
            <a:ext cx="73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-144°</a:t>
            </a:r>
            <a:endParaRPr lang="en-C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3714752"/>
            <a:ext cx="73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-100°</a:t>
            </a:r>
            <a:endParaRPr lang="en-C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5000636"/>
            <a:ext cx="530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23°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092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rgbClr val="002060"/>
                </a:solidFill>
              </a:rPr>
              <a:t>Limitations of ECD practically and theoretically</a:t>
            </a:r>
            <a:endParaRPr lang="en-CA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2615986" cy="488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62472" y="1285860"/>
            <a:ext cx="609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2060"/>
                </a:solidFill>
              </a:rPr>
              <a:t>Too few transitions in accessible spectral region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928802"/>
            <a:ext cx="6201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accent1">
                    <a:lumMod val="75000"/>
                  </a:schemeClr>
                </a:solidFill>
              </a:rPr>
              <a:t>Transitions sum – if of opposite sign, they cancel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2571744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Transitions of small molecules are often in the far UV and difficult to measure</a:t>
            </a:r>
            <a:endParaRPr lang="en-CA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3526697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Transitions are complex and may involve many coupled </a:t>
            </a:r>
            <a:r>
              <a:rPr lang="en-CA" sz="2400" dirty="0" err="1" smtClean="0">
                <a:solidFill>
                  <a:srgbClr val="FF0000"/>
                </a:solidFill>
              </a:rPr>
              <a:t>chromophores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4500570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C00000"/>
                </a:solidFill>
              </a:rPr>
              <a:t>Excited states are complex and difficult to describe theoretically (TD and CI methods help)</a:t>
            </a:r>
            <a:endParaRPr lang="en-CA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22"/>
            <a:ext cx="4187382" cy="5786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0"/>
            <a:ext cx="5037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users of CD Today?</a:t>
            </a:r>
            <a:endParaRPr lang="en-CA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500042"/>
            <a:ext cx="6210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70C0"/>
                </a:solidFill>
              </a:rPr>
              <a:t>Biochemists for protein structure analysis</a:t>
            </a:r>
            <a:endParaRPr lang="en-CA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1142984"/>
            <a:ext cx="263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SELCON, CONTIN, CDSSTR</a:t>
            </a:r>
            <a:endParaRPr lang="en-CA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4057650" y="1643050"/>
            <a:ext cx="5086350" cy="4071966"/>
            <a:chOff x="4057650" y="1643050"/>
            <a:chExt cx="5086350" cy="4071966"/>
          </a:xfrm>
        </p:grpSpPr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57650" y="1643050"/>
              <a:ext cx="5086350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57650" y="3676666"/>
              <a:ext cx="5086350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6572264" y="1857364"/>
              <a:ext cx="2352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Lactate </a:t>
              </a:r>
              <a:r>
                <a:rPr lang="en-CA" dirty="0" err="1" smtClean="0"/>
                <a:t>dehydrogenase</a:t>
              </a:r>
              <a:endParaRPr lang="en-CA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16" y="2273850"/>
              <a:ext cx="1478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 smtClean="0"/>
                <a:t>Cytochrome</a:t>
              </a:r>
              <a:r>
                <a:rPr lang="en-CA" dirty="0" smtClean="0"/>
                <a:t> c</a:t>
              </a:r>
              <a:endParaRPr lang="en-CA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43768" y="2702478"/>
              <a:ext cx="816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 smtClean="0"/>
                <a:t>Papain</a:t>
              </a:r>
              <a:endParaRPr lang="en-CA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6072198" y="2071678"/>
              <a:ext cx="500066" cy="1428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5929322" y="3000372"/>
              <a:ext cx="1285884" cy="7143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6143636" y="2643182"/>
              <a:ext cx="785818" cy="5000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585508" y="6072206"/>
            <a:ext cx="455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e.g., </a:t>
            </a:r>
            <a:r>
              <a:rPr lang="en-CA" dirty="0" err="1" smtClean="0"/>
              <a:t>Papain</a:t>
            </a:r>
            <a:r>
              <a:rPr lang="en-CA" dirty="0" smtClean="0"/>
              <a:t>: 27% helix; 14% </a:t>
            </a:r>
            <a:r>
              <a:rPr lang="en-CA" dirty="0" smtClean="0">
                <a:latin typeface="Symbol" pitchFamily="18" charset="2"/>
              </a:rPr>
              <a:t>b</a:t>
            </a:r>
            <a:r>
              <a:rPr lang="en-CA" dirty="0" smtClean="0"/>
              <a:t>-sheet; 64% coil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3405805"/>
            <a:ext cx="3429024" cy="3380781"/>
            <a:chOff x="0" y="3405805"/>
            <a:chExt cx="3429024" cy="3380781"/>
          </a:xfrm>
        </p:grpSpPr>
        <p:pic>
          <p:nvPicPr>
            <p:cNvPr id="7170" name="Picture 2" descr="File:Calcite and polarizing filter.gif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3405805"/>
              <a:ext cx="2857500" cy="2457451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0" y="5863256"/>
              <a:ext cx="34290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Iceland Spar</a:t>
              </a:r>
            </a:p>
            <a:p>
              <a:r>
                <a:rPr lang="en-CA" dirty="0" smtClean="0"/>
                <a:t>Birefringence: a calcite crystal seen through a polarizing filter</a:t>
              </a:r>
              <a:endParaRPr lang="en-CA" dirty="0"/>
            </a:p>
          </p:txBody>
        </p:sp>
      </p:grpSp>
      <p:pic>
        <p:nvPicPr>
          <p:cNvPr id="7172" name="Picture 4" descr="File:Positively birefringent material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0256" y="690567"/>
            <a:ext cx="3390900" cy="3524251"/>
          </a:xfrm>
          <a:prstGeom prst="rect">
            <a:avLst/>
          </a:prstGeom>
          <a:noFill/>
        </p:spPr>
      </p:pic>
      <p:pic>
        <p:nvPicPr>
          <p:cNvPr id="5" name="Picture 4" descr="http://obergscience.com/_wizardimages/em_electric_magnetic_propagating_wav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857232"/>
            <a:ext cx="5008967" cy="23574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78579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/>
              <a:t>Birefringent</a:t>
            </a:r>
            <a:r>
              <a:rPr lang="en-CA" sz="2400" dirty="0" smtClean="0"/>
              <a:t> materials </a:t>
            </a:r>
          </a:p>
          <a:p>
            <a:r>
              <a:rPr lang="en-CA" sz="2400" dirty="0" smtClean="0"/>
              <a:t> known since early 1700s</a:t>
            </a:r>
            <a:endParaRPr lang="en-CA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86116" y="4497181"/>
            <a:ext cx="1504194" cy="2289405"/>
            <a:chOff x="3286116" y="4497181"/>
            <a:chExt cx="1504194" cy="2289405"/>
          </a:xfrm>
        </p:grpSpPr>
        <p:pic>
          <p:nvPicPr>
            <p:cNvPr id="20482" name="Picture 2" descr="http://upload.wikimedia.org/wikipedia/commons/thumb/3/39/GodfreyKneller-IsaacNewton-1689.jpg/220px-GodfreyKneller-IsaacNewton-1689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57554" y="4497181"/>
              <a:ext cx="1262845" cy="173354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86116" y="6140255"/>
              <a:ext cx="15041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Isaac Newton </a:t>
              </a:r>
            </a:p>
            <a:p>
              <a:pPr algn="ctr"/>
              <a:r>
                <a:rPr lang="en-CA" dirty="0" smtClean="0"/>
                <a:t>(1642-1727)</a:t>
              </a:r>
              <a:endParaRPr lang="en-CA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86314" y="4357694"/>
            <a:ext cx="1963551" cy="2360843"/>
            <a:chOff x="4786314" y="4357694"/>
            <a:chExt cx="1963551" cy="2360843"/>
          </a:xfrm>
        </p:grpSpPr>
        <p:sp>
          <p:nvSpPr>
            <p:cNvPr id="9" name="Rectangle 8"/>
            <p:cNvSpPr/>
            <p:nvPr/>
          </p:nvSpPr>
          <p:spPr>
            <a:xfrm>
              <a:off x="4786314" y="6072206"/>
              <a:ext cx="19635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dirty="0" smtClean="0"/>
                <a:t>Jean-</a:t>
              </a:r>
              <a:r>
                <a:rPr lang="en-CA" dirty="0" err="1" smtClean="0"/>
                <a:t>Baptiste</a:t>
              </a:r>
              <a:r>
                <a:rPr lang="en-CA" dirty="0" smtClean="0"/>
                <a:t> </a:t>
              </a:r>
              <a:r>
                <a:rPr lang="en-CA" dirty="0" err="1" smtClean="0"/>
                <a:t>Biot</a:t>
              </a:r>
              <a:r>
                <a:rPr lang="en-CA" dirty="0" smtClean="0"/>
                <a:t> </a:t>
              </a:r>
            </a:p>
            <a:p>
              <a:pPr algn="ctr"/>
              <a:r>
                <a:rPr lang="en-CA" dirty="0" smtClean="0"/>
                <a:t>(1774 – 1862)</a:t>
              </a:r>
              <a:endParaRPr lang="en-CA" dirty="0"/>
            </a:p>
          </p:txBody>
        </p:sp>
        <p:pic>
          <p:nvPicPr>
            <p:cNvPr id="20484" name="Picture 4" descr="File:Jean baptiste biot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963915" y="4357694"/>
              <a:ext cx="1534417" cy="1804969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6858000" y="4071942"/>
            <a:ext cx="2286000" cy="2714644"/>
            <a:chOff x="6858000" y="4071942"/>
            <a:chExt cx="2286000" cy="2714644"/>
          </a:xfrm>
        </p:grpSpPr>
        <p:sp>
          <p:nvSpPr>
            <p:cNvPr id="11" name="Rectangle 10"/>
            <p:cNvSpPr/>
            <p:nvPr/>
          </p:nvSpPr>
          <p:spPr>
            <a:xfrm>
              <a:off x="6858000" y="6140255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 smtClean="0"/>
                <a:t>James Clerk Maxwell</a:t>
              </a:r>
            </a:p>
            <a:p>
              <a:pPr algn="ctr"/>
              <a:r>
                <a:rPr lang="en-CA" dirty="0" smtClean="0"/>
                <a:t> (1831 – 1879)</a:t>
              </a:r>
              <a:endParaRPr lang="en-CA" dirty="0"/>
            </a:p>
          </p:txBody>
        </p:sp>
        <p:pic>
          <p:nvPicPr>
            <p:cNvPr id="20486" name="Picture 6" descr="http://upload.wikimedia.org/wikipedia/commons/5/57/James_Clerk_Maxwell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00876" y="4071942"/>
              <a:ext cx="1791601" cy="2154251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1071538" y="71414"/>
            <a:ext cx="3703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 smtClean="0"/>
              <a:t>Polarized light</a:t>
            </a:r>
            <a:endParaRPr lang="en-C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ature.com/nature/journal/v458/n7236/images/458289a-f1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429000"/>
            <a:ext cx="7620000" cy="29241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1714488"/>
            <a:ext cx="41153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b="1" dirty="0" smtClean="0">
                <a:solidFill>
                  <a:srgbClr val="0070C0"/>
                </a:solidFill>
              </a:rPr>
              <a:t>Questions?</a:t>
            </a:r>
            <a:endParaRPr lang="en-CA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012books.lardbucket.org/books/general-chemistry-principles-patterns-and-applications-v1.0m/section_28/a337ad5ab915a2785a17ae18073a40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24"/>
            <a:ext cx="7705725" cy="4857751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733368" y="2500306"/>
            <a:ext cx="7069362" cy="2860909"/>
            <a:chOff x="1733368" y="2500306"/>
            <a:chExt cx="7069362" cy="2860909"/>
          </a:xfrm>
        </p:grpSpPr>
        <p:grpSp>
          <p:nvGrpSpPr>
            <p:cNvPr id="12" name="Group 11"/>
            <p:cNvGrpSpPr/>
            <p:nvPr/>
          </p:nvGrpSpPr>
          <p:grpSpPr>
            <a:xfrm>
              <a:off x="7072330" y="2500306"/>
              <a:ext cx="1730400" cy="2860909"/>
              <a:chOff x="7072330" y="2500306"/>
              <a:chExt cx="1730400" cy="2860909"/>
            </a:xfrm>
          </p:grpSpPr>
          <p:pic>
            <p:nvPicPr>
              <p:cNvPr id="3" name="Picture 4" descr="Louis Pasteur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72330" y="2500306"/>
                <a:ext cx="1730400" cy="2212440"/>
              </a:xfrm>
              <a:prstGeom prst="rect">
                <a:avLst/>
              </a:prstGeom>
              <a:noFill/>
            </p:spPr>
          </p:pic>
          <p:sp>
            <p:nvSpPr>
              <p:cNvPr id="4" name="Rectangle 3"/>
              <p:cNvSpPr/>
              <p:nvPr/>
            </p:nvSpPr>
            <p:spPr>
              <a:xfrm>
                <a:off x="7215206" y="4714884"/>
                <a:ext cx="14250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Louis Pasteur</a:t>
                </a:r>
              </a:p>
              <a:p>
                <a:r>
                  <a:rPr lang="en-CA" dirty="0" smtClean="0"/>
                  <a:t>(1822–1895)</a:t>
                </a:r>
                <a:endParaRPr lang="en-CA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733368" y="4357694"/>
              <a:ext cx="54165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b="1" dirty="0" smtClean="0"/>
                <a:t>1848 – Louis Pasteur separated (+)- and (-)-tartaric acid</a:t>
              </a:r>
              <a:endParaRPr lang="en-CA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643174" y="4714884"/>
            <a:ext cx="2237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ym typeface="Wingdings" pitchFamily="2" charset="2"/>
              </a:rPr>
              <a:t> </a:t>
            </a:r>
            <a:r>
              <a:rPr lang="en-CA" b="1" dirty="0" smtClean="0"/>
              <a:t>molecular </a:t>
            </a:r>
            <a:r>
              <a:rPr lang="en-CA" b="1" dirty="0" err="1" smtClean="0"/>
              <a:t>chirality</a:t>
            </a:r>
            <a:endParaRPr lang="en-CA" b="1" dirty="0"/>
          </a:p>
        </p:txBody>
      </p:sp>
      <p:pic>
        <p:nvPicPr>
          <p:cNvPr id="19458" name="Picture 2" descr="http://www.emsb.qc.ca/laurenhill/science/tartaric_files/TARTARIC%20ACI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421" y="4929198"/>
            <a:ext cx="2351801" cy="15716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12" y="5143512"/>
            <a:ext cx="330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L-(+)-tartaric acid:  [</a:t>
            </a:r>
            <a:r>
              <a:rPr lang="en-CA" sz="2000" dirty="0" smtClean="0">
                <a:latin typeface="Symbol" pitchFamily="18" charset="2"/>
              </a:rPr>
              <a:t>a</a:t>
            </a:r>
            <a:r>
              <a:rPr lang="en-CA" sz="2000" dirty="0" smtClean="0"/>
              <a:t>]</a:t>
            </a:r>
            <a:r>
              <a:rPr lang="en-CA" sz="2000" baseline="-25000" dirty="0" smtClean="0"/>
              <a:t>D</a:t>
            </a:r>
            <a:r>
              <a:rPr lang="en-CA" sz="2000" dirty="0" smtClean="0"/>
              <a:t> = +12°</a:t>
            </a:r>
          </a:p>
          <a:p>
            <a:r>
              <a:rPr lang="en-CA" sz="2000" dirty="0" smtClean="0"/>
              <a:t> = specific rotation (1g/ml)</a:t>
            </a:r>
            <a:endParaRPr lang="en-CA" sz="2000" dirty="0"/>
          </a:p>
        </p:txBody>
      </p:sp>
      <p:pic>
        <p:nvPicPr>
          <p:cNvPr id="9" name="Picture 4" descr="[\alpha]_\lambda^T = \frac{ \alpha}{l \times c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6000768"/>
            <a:ext cx="1389073" cy="5000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3438" y="5934670"/>
            <a:ext cx="45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Temperature, concentration, solvent, and </a:t>
            </a:r>
            <a:r>
              <a:rPr lang="en-CA" b="1" i="1" dirty="0" smtClean="0"/>
              <a:t>wavelength</a:t>
            </a:r>
            <a:r>
              <a:rPr lang="en-CA" b="1" dirty="0" smtClean="0"/>
              <a:t>,  must be specified</a:t>
            </a:r>
            <a:endParaRPr lang="en-C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285728"/>
            <a:ext cx="194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err="1" smtClean="0"/>
              <a:t>Polarimeter</a:t>
            </a:r>
            <a:endParaRPr lang="en-CA" sz="2800" b="1" dirty="0"/>
          </a:p>
        </p:txBody>
      </p:sp>
      <p:pic>
        <p:nvPicPr>
          <p:cNvPr id="14" name="Picture 2" descr="http://c431376.r76.cf2.rackcdn.com/7878/fphar-01-00137-HTML/image_m/fphar-01-00137-g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42852"/>
            <a:ext cx="4395384" cy="3714776"/>
          </a:xfrm>
          <a:prstGeom prst="rect">
            <a:avLst/>
          </a:prstGeom>
          <a:noFill/>
        </p:spPr>
      </p:pic>
      <p:pic>
        <p:nvPicPr>
          <p:cNvPr id="15" name="Picture 2" descr="Portrait of Louis Pasteur, French chemist and microbiologist,  on a vintage post stamp from Poland Stock Photo - 30989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642918"/>
            <a:ext cx="1071570" cy="1547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ular_Polarization_Circularly_Polarized_Light_Right_Handed_Animation_305x190_255Colo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42852"/>
            <a:ext cx="4143404" cy="2581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50004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Plane and Circularly Polarized Light</a:t>
            </a:r>
            <a:endParaRPr lang="en-CA" sz="3600" b="1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428868"/>
            <a:ext cx="609600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571472" y="4572009"/>
            <a:ext cx="5017570" cy="1682360"/>
            <a:chOff x="571472" y="4572009"/>
            <a:chExt cx="5017570" cy="1682360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9174" y="4572009"/>
              <a:ext cx="3738578" cy="16823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71472" y="5143512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In</a:t>
              </a:r>
              <a:endParaRPr lang="en-CA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57752" y="5143512"/>
              <a:ext cx="731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Out</a:t>
              </a:r>
              <a:endParaRPr lang="en-CA" sz="28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14480" y="6273225"/>
            <a:ext cx="2651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algn="ctr">
              <a:lnSpc>
                <a:spcPct val="100000"/>
              </a:lnSpc>
              <a:spcBef>
                <a:spcPts val="8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err="1" smtClean="0"/>
              <a:t>András</a:t>
            </a:r>
            <a:r>
              <a:rPr lang="en-GB" sz="3200" dirty="0" smtClean="0"/>
              <a:t> </a:t>
            </a:r>
            <a:r>
              <a:rPr lang="en-GB" sz="3200" dirty="0" err="1" smtClean="0"/>
              <a:t>Szilágyi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643702" y="3857628"/>
            <a:ext cx="1685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i="1" dirty="0" err="1" smtClean="0"/>
              <a:t>n</a:t>
            </a:r>
            <a:r>
              <a:rPr lang="en-CA" sz="3600" baseline="-25000" dirty="0" err="1" smtClean="0"/>
              <a:t>L</a:t>
            </a:r>
            <a:r>
              <a:rPr lang="en-CA" sz="3600" dirty="0" smtClean="0"/>
              <a:t>  ≠ </a:t>
            </a:r>
            <a:r>
              <a:rPr lang="en-CA" sz="3600" i="1" dirty="0" err="1" smtClean="0"/>
              <a:t>n</a:t>
            </a:r>
            <a:r>
              <a:rPr lang="en-CA" sz="3600" baseline="-25000" dirty="0" err="1" smtClean="0"/>
              <a:t>R</a:t>
            </a:r>
            <a:endParaRPr lang="en-CA" sz="3600" baseline="-25000" dirty="0" smtClean="0"/>
          </a:p>
          <a:p>
            <a:r>
              <a:rPr lang="en-CA" sz="3600" dirty="0" smtClean="0">
                <a:sym typeface="Wingdings" pitchFamily="2" charset="2"/>
              </a:rPr>
              <a:t> ORD</a:t>
            </a:r>
            <a:r>
              <a:rPr lang="en-CA" sz="3600" dirty="0" smtClean="0"/>
              <a:t> </a:t>
            </a:r>
            <a:endParaRPr lang="en-CA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43702" y="5143512"/>
            <a:ext cx="1426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err="1" smtClean="0">
                <a:latin typeface="Symbol" pitchFamily="18" charset="2"/>
              </a:rPr>
              <a:t>e</a:t>
            </a:r>
            <a:r>
              <a:rPr lang="en-CA" sz="3600" baseline="-25000" dirty="0" err="1" smtClean="0"/>
              <a:t>L</a:t>
            </a:r>
            <a:r>
              <a:rPr lang="en-CA" sz="3600" dirty="0" smtClean="0"/>
              <a:t>  ≠ </a:t>
            </a:r>
            <a:r>
              <a:rPr lang="en-CA" sz="3600" dirty="0" err="1" smtClean="0">
                <a:latin typeface="Symbol" pitchFamily="18" charset="2"/>
              </a:rPr>
              <a:t>e</a:t>
            </a:r>
            <a:r>
              <a:rPr lang="en-CA" sz="3600" baseline="-25000" dirty="0" err="1" smtClean="0"/>
              <a:t>R</a:t>
            </a:r>
            <a:endParaRPr lang="en-CA" sz="3600" baseline="-25000" dirty="0" smtClean="0"/>
          </a:p>
          <a:p>
            <a:r>
              <a:rPr lang="en-CA" sz="3600" dirty="0" smtClean="0">
                <a:sym typeface="Wingdings" pitchFamily="2" charset="2"/>
              </a:rPr>
              <a:t> CD</a:t>
            </a:r>
            <a:r>
              <a:rPr lang="en-CA" sz="3600" dirty="0" smtClean="0"/>
              <a:t> 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5720" y="5500702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describe this behaviour theoretically?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16" y="3286124"/>
            <a:ext cx="1738982" cy="3003785"/>
            <a:chOff x="6929454" y="642918"/>
            <a:chExt cx="1738982" cy="3003785"/>
          </a:xfrm>
        </p:grpSpPr>
        <p:pic>
          <p:nvPicPr>
            <p:cNvPr id="18434" name="Picture 2" descr="http://www.ipnl.in2p3.fr/delphi/laktineh/monitorat/public_html/cotton/cotto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29454" y="642918"/>
              <a:ext cx="1738982" cy="228982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7072330" y="3000372"/>
              <a:ext cx="13605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 err="1" smtClean="0"/>
                <a:t>Aimé</a:t>
              </a:r>
              <a:r>
                <a:rPr lang="en-CA" dirty="0" smtClean="0"/>
                <a:t> Cotton</a:t>
              </a:r>
            </a:p>
            <a:p>
              <a:r>
                <a:rPr lang="en-CA" dirty="0" smtClean="0"/>
                <a:t>(1869-1951)</a:t>
              </a:r>
              <a:endParaRPr lang="en-CA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0"/>
            <a:ext cx="4572000" cy="5075463"/>
            <a:chOff x="0" y="0"/>
            <a:chExt cx="4572000" cy="5075463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4572000" cy="4714884"/>
              <a:chOff x="5286380" y="2214554"/>
              <a:chExt cx="3443758" cy="4286256"/>
            </a:xfrm>
          </p:grpSpPr>
          <p:pic>
            <p:nvPicPr>
              <p:cNvPr id="9" name="Picture 4" descr="Cafestol OR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86380" y="2214554"/>
                <a:ext cx="3443758" cy="4286256"/>
              </a:xfrm>
              <a:prstGeom prst="rect">
                <a:avLst/>
              </a:prstGeom>
              <a:noFill/>
            </p:spPr>
          </p:pic>
          <p:cxnSp>
            <p:nvCxnSpPr>
              <p:cNvPr id="6" name="Straight Arrow Connector 5"/>
              <p:cNvCxnSpPr>
                <a:stCxn id="8" idx="2"/>
              </p:cNvCxnSpPr>
              <p:nvPr/>
            </p:nvCxnSpPr>
            <p:spPr>
              <a:xfrm rot="16200000" flipH="1">
                <a:off x="6648472" y="4722035"/>
                <a:ext cx="2188635" cy="862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143768" y="3286124"/>
                <a:ext cx="1111790" cy="384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 smtClean="0"/>
                  <a:t>“D” 589 nm</a:t>
                </a:r>
                <a:endParaRPr lang="en-CA" sz="24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428860" y="428604"/>
              <a:ext cx="950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b="1" dirty="0" smtClean="0">
                  <a:solidFill>
                    <a:srgbClr val="0070C0"/>
                  </a:solidFill>
                </a:rPr>
                <a:t>ORD</a:t>
              </a:r>
              <a:endParaRPr lang="en-CA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28794" y="4429132"/>
              <a:ext cx="1497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600" i="1" dirty="0" err="1" smtClean="0"/>
                <a:t>n</a:t>
              </a:r>
              <a:r>
                <a:rPr lang="en-CA" sz="3600" baseline="-25000" dirty="0" err="1" smtClean="0"/>
                <a:t>L</a:t>
              </a:r>
              <a:r>
                <a:rPr lang="en-CA" sz="3600" dirty="0" smtClean="0"/>
                <a:t>  ≠ </a:t>
              </a:r>
              <a:r>
                <a:rPr lang="en-CA" sz="3600" i="1" dirty="0" err="1" smtClean="0"/>
                <a:t>n</a:t>
              </a:r>
              <a:r>
                <a:rPr lang="en-CA" sz="3600" baseline="-25000" dirty="0" err="1" smtClean="0"/>
                <a:t>R</a:t>
              </a:r>
              <a:endParaRPr lang="en-CA" sz="3600" baseline="-250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57686" y="214290"/>
            <a:ext cx="3787916" cy="3503851"/>
            <a:chOff x="4357686" y="214290"/>
            <a:chExt cx="3787916" cy="3503851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7686" y="214290"/>
              <a:ext cx="3787916" cy="283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7143768" y="1214422"/>
              <a:ext cx="6607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b="1" dirty="0" smtClean="0">
                  <a:solidFill>
                    <a:srgbClr val="0070C0"/>
                  </a:solidFill>
                </a:rPr>
                <a:t>CD</a:t>
              </a:r>
              <a:endParaRPr lang="en-CA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43504" y="3071810"/>
              <a:ext cx="14269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600" dirty="0" err="1" smtClean="0">
                  <a:latin typeface="Symbol" pitchFamily="18" charset="2"/>
                </a:rPr>
                <a:t>e</a:t>
              </a:r>
              <a:r>
                <a:rPr lang="en-CA" sz="3600" baseline="-25000" dirty="0" err="1" smtClean="0"/>
                <a:t>L</a:t>
              </a:r>
              <a:r>
                <a:rPr lang="en-CA" sz="3600" dirty="0" smtClean="0"/>
                <a:t>  ≠ </a:t>
              </a:r>
              <a:r>
                <a:rPr lang="en-CA" sz="3600" dirty="0" err="1" smtClean="0">
                  <a:latin typeface="Symbol" pitchFamily="18" charset="2"/>
                </a:rPr>
                <a:t>e</a:t>
              </a:r>
              <a:r>
                <a:rPr lang="en-CA" sz="3600" baseline="-25000" dirty="0" err="1" smtClean="0"/>
                <a:t>R</a:t>
              </a:r>
              <a:endParaRPr lang="en-CA" sz="3600" dirty="0"/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785926"/>
            <a:ext cx="100013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1000108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Symbol" pitchFamily="18" charset="2"/>
              </a:rPr>
              <a:t>b</a:t>
            </a:r>
            <a:r>
              <a:rPr lang="en-CA" sz="2800" dirty="0" smtClean="0"/>
              <a:t> = -4</a:t>
            </a:r>
            <a:r>
              <a:rPr lang="en-CA" sz="2800" dirty="0" smtClean="0">
                <a:latin typeface="Symbol" pitchFamily="18" charset="2"/>
              </a:rPr>
              <a:t>p</a:t>
            </a:r>
            <a:r>
              <a:rPr lang="en-CA" sz="2800" dirty="0" smtClean="0"/>
              <a:t>c/3h </a:t>
            </a:r>
            <a:r>
              <a:rPr lang="en-CA" sz="3600" dirty="0" err="1" smtClean="0">
                <a:latin typeface="Symbol" pitchFamily="18" charset="2"/>
              </a:rPr>
              <a:t>S</a:t>
            </a:r>
            <a:r>
              <a:rPr lang="en-CA" sz="2800" baseline="-25000" dirty="0" err="1" smtClean="0"/>
              <a:t>n</a:t>
            </a:r>
            <a:r>
              <a:rPr lang="en-CA" sz="2800" dirty="0" smtClean="0"/>
              <a:t>[</a:t>
            </a:r>
            <a:r>
              <a:rPr lang="en-CA" sz="2800" i="1" dirty="0" smtClean="0"/>
              <a:t>R</a:t>
            </a:r>
            <a:r>
              <a:rPr lang="en-CA" sz="2800" baseline="-25000" dirty="0" smtClean="0"/>
              <a:t>0n</a:t>
            </a:r>
            <a:r>
              <a:rPr lang="en-CA" sz="2800" dirty="0" smtClean="0"/>
              <a:t>]/(</a:t>
            </a:r>
            <a:r>
              <a:rPr lang="en-CA" sz="2800" dirty="0" smtClean="0">
                <a:latin typeface="Symbol" pitchFamily="18" charset="2"/>
              </a:rPr>
              <a:t>w</a:t>
            </a:r>
            <a:r>
              <a:rPr lang="en-CA" sz="2800" baseline="-25000" dirty="0" smtClean="0"/>
              <a:t>0n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 – </a:t>
            </a:r>
            <a:r>
              <a:rPr lang="en-CA" sz="2800" dirty="0" smtClean="0">
                <a:latin typeface="Symbol" pitchFamily="18" charset="2"/>
              </a:rPr>
              <a:t>w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85728"/>
            <a:ext cx="5832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Optical Rotatory Dispersion (ORD)</a:t>
            </a:r>
            <a:endParaRPr lang="en-CA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0034" y="1928802"/>
            <a:ext cx="5136342" cy="1000132"/>
            <a:chOff x="500034" y="1928802"/>
            <a:chExt cx="5136342" cy="1000132"/>
          </a:xfrm>
        </p:grpSpPr>
        <p:sp>
          <p:nvSpPr>
            <p:cNvPr id="4" name="TextBox 3"/>
            <p:cNvSpPr txBox="1"/>
            <p:nvPr/>
          </p:nvSpPr>
          <p:spPr>
            <a:xfrm>
              <a:off x="500034" y="2405714"/>
              <a:ext cx="5136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[</a:t>
              </a:r>
              <a:r>
                <a:rPr lang="en-CA" sz="2800" i="1" dirty="0" smtClean="0"/>
                <a:t>R</a:t>
              </a:r>
              <a:r>
                <a:rPr lang="en-CA" sz="2800" baseline="-25000" dirty="0" smtClean="0"/>
                <a:t>0n</a:t>
              </a:r>
              <a:r>
                <a:rPr lang="en-CA" sz="2800" dirty="0" smtClean="0"/>
                <a:t>]</a:t>
              </a:r>
              <a:r>
                <a:rPr lang="en-CA" sz="2800" baseline="30000" dirty="0" smtClean="0"/>
                <a:t>r</a:t>
              </a:r>
              <a:r>
                <a:rPr lang="en-CA" sz="2800" dirty="0" smtClean="0"/>
                <a:t> = -</a:t>
              </a:r>
              <a:r>
                <a:rPr lang="en-CA" sz="2800" i="1" dirty="0" err="1" smtClean="0"/>
                <a:t>i</a:t>
              </a:r>
              <a:r>
                <a:rPr lang="en-CA" sz="2800" dirty="0" smtClean="0"/>
                <a:t> &lt;</a:t>
              </a:r>
              <a:r>
                <a:rPr lang="en-CA" sz="2800" dirty="0" smtClean="0">
                  <a:latin typeface="Symbol" pitchFamily="18" charset="2"/>
                </a:rPr>
                <a:t>Y</a:t>
              </a:r>
              <a:r>
                <a:rPr lang="en-CA" sz="2800" baseline="-25000" dirty="0" smtClean="0"/>
                <a:t>0</a:t>
              </a:r>
              <a:r>
                <a:rPr lang="en-CA" sz="2800" dirty="0" smtClean="0"/>
                <a:t>|</a:t>
              </a:r>
              <a:r>
                <a:rPr lang="en-CA" sz="2800" b="1" dirty="0" smtClean="0">
                  <a:latin typeface="Symbol" pitchFamily="18" charset="2"/>
                </a:rPr>
                <a:t>m</a:t>
              </a:r>
              <a:r>
                <a:rPr lang="en-CA" sz="2800" dirty="0" smtClean="0"/>
                <a:t>|</a:t>
              </a:r>
              <a:r>
                <a:rPr lang="en-CA" sz="2800" dirty="0" smtClean="0">
                  <a:latin typeface="Symbol" pitchFamily="18" charset="2"/>
                </a:rPr>
                <a:t>Y</a:t>
              </a:r>
              <a:r>
                <a:rPr lang="en-CA" sz="2800" baseline="-25000" dirty="0" smtClean="0"/>
                <a:t>n</a:t>
              </a:r>
              <a:r>
                <a:rPr lang="en-CA" sz="2800" dirty="0" smtClean="0"/>
                <a:t>&gt;&lt;</a:t>
              </a:r>
              <a:r>
                <a:rPr lang="en-CA" sz="2800" dirty="0" smtClean="0">
                  <a:latin typeface="Symbol" pitchFamily="18" charset="2"/>
                </a:rPr>
                <a:t>Y</a:t>
              </a:r>
              <a:r>
                <a:rPr lang="en-CA" sz="2800" baseline="-25000" dirty="0" smtClean="0"/>
                <a:t>n</a:t>
              </a:r>
              <a:r>
                <a:rPr lang="en-CA" sz="2800" dirty="0" smtClean="0"/>
                <a:t>|</a:t>
              </a:r>
              <a:r>
                <a:rPr lang="en-CA" sz="2800" b="1" dirty="0" smtClean="0"/>
                <a:t>m</a:t>
              </a:r>
              <a:r>
                <a:rPr lang="en-CA" sz="2800" dirty="0" smtClean="0"/>
                <a:t>|</a:t>
              </a:r>
              <a:r>
                <a:rPr lang="en-CA" sz="2800" dirty="0" smtClean="0">
                  <a:latin typeface="Symbol" pitchFamily="18" charset="2"/>
                </a:rPr>
                <a:t>Y</a:t>
              </a:r>
              <a:r>
                <a:rPr lang="en-CA" sz="2800" baseline="-25000" dirty="0" smtClean="0"/>
                <a:t>0</a:t>
              </a:r>
              <a:r>
                <a:rPr lang="en-CA" sz="2800" dirty="0" smtClean="0"/>
                <a:t>&gt;</a:t>
              </a:r>
              <a:endParaRPr lang="en-CA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472" y="1928802"/>
              <a:ext cx="779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where</a:t>
              </a:r>
              <a:endParaRPr lang="en-CA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4282" y="3286124"/>
            <a:ext cx="8579336" cy="1176045"/>
            <a:chOff x="214282" y="3286124"/>
            <a:chExt cx="8579336" cy="1176045"/>
          </a:xfrm>
        </p:grpSpPr>
        <p:sp>
          <p:nvSpPr>
            <p:cNvPr id="13" name="TextBox 12"/>
            <p:cNvSpPr txBox="1"/>
            <p:nvPr/>
          </p:nvSpPr>
          <p:spPr>
            <a:xfrm>
              <a:off x="428596" y="3286124"/>
              <a:ext cx="6532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>
                  <a:latin typeface="Symbol" pitchFamily="18" charset="2"/>
                </a:rPr>
                <a:t>Y</a:t>
              </a:r>
              <a:r>
                <a:rPr lang="en-CA" sz="2400" baseline="-25000" dirty="0" smtClean="0"/>
                <a:t>0</a:t>
              </a:r>
              <a:r>
                <a:rPr lang="en-CA" sz="2400" dirty="0" smtClean="0"/>
                <a:t>, </a:t>
              </a:r>
              <a:r>
                <a:rPr lang="en-CA" sz="2400" dirty="0" err="1" smtClean="0">
                  <a:latin typeface="Symbol" pitchFamily="18" charset="2"/>
                </a:rPr>
                <a:t>Y</a:t>
              </a:r>
              <a:r>
                <a:rPr lang="en-CA" sz="2400" baseline="-25000" dirty="0" err="1" smtClean="0"/>
                <a:t>n</a:t>
              </a:r>
              <a:r>
                <a:rPr lang="en-CA" sz="2400" dirty="0" smtClean="0"/>
                <a:t> are ground and excited state </a:t>
              </a:r>
              <a:r>
                <a:rPr lang="en-CA" sz="2400" dirty="0" err="1" smtClean="0"/>
                <a:t>wavefunctions</a:t>
              </a:r>
              <a:endParaRPr lang="en-CA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282" y="4000504"/>
              <a:ext cx="85793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>
                  <a:latin typeface="Symbol" pitchFamily="18" charset="2"/>
                </a:rPr>
                <a:t>m</a:t>
              </a:r>
              <a:r>
                <a:rPr lang="en-CA" sz="2400" dirty="0" smtClean="0"/>
                <a:t>, </a:t>
              </a:r>
              <a:r>
                <a:rPr lang="en-CA" sz="2400" b="1" dirty="0" smtClean="0"/>
                <a:t>m</a:t>
              </a:r>
              <a:r>
                <a:rPr lang="en-CA" sz="2400" dirty="0" smtClean="0"/>
                <a:t> are electric and magnetic dipole transition moment operators </a:t>
              </a:r>
              <a:endParaRPr lang="en-CA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02591" y="285728"/>
            <a:ext cx="3741409" cy="2941100"/>
            <a:chOff x="5402591" y="428604"/>
            <a:chExt cx="3741409" cy="2941100"/>
          </a:xfrm>
        </p:grpSpPr>
        <p:sp>
          <p:nvSpPr>
            <p:cNvPr id="21" name="Rectangle 20"/>
            <p:cNvSpPr/>
            <p:nvPr/>
          </p:nvSpPr>
          <p:spPr>
            <a:xfrm>
              <a:off x="6215074" y="2428868"/>
              <a:ext cx="17859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 err="1" smtClean="0"/>
                <a:t>Léon</a:t>
              </a:r>
              <a:r>
                <a:rPr lang="en-CA" b="1" dirty="0" smtClean="0"/>
                <a:t> Rosenfeld</a:t>
              </a:r>
              <a:r>
                <a:rPr lang="en-CA" dirty="0" smtClean="0"/>
                <a:t> </a:t>
              </a:r>
            </a:p>
            <a:p>
              <a:pPr algn="ctr"/>
              <a:r>
                <a:rPr lang="en-CA" dirty="0" smtClean="0"/>
                <a:t>(1904 – 1974) </a:t>
              </a:r>
              <a:endParaRPr lang="en-CA" dirty="0"/>
            </a:p>
          </p:txBody>
        </p:sp>
        <p:pic>
          <p:nvPicPr>
            <p:cNvPr id="22" name="Picture 2" descr="http://upload.wikimedia.org/wikipedia/commons/7/75/Rosenfeld%2CLeon_1963_Kopenhage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388" y="428604"/>
              <a:ext cx="1524000" cy="19050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5402591" y="3000372"/>
              <a:ext cx="3741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L. </a:t>
              </a:r>
              <a:r>
                <a:rPr lang="en-CA" i="1" dirty="0" smtClean="0"/>
                <a:t>Rosenfeld</a:t>
              </a:r>
              <a:r>
                <a:rPr lang="en-CA" dirty="0" smtClean="0"/>
                <a:t>, Z. </a:t>
              </a:r>
              <a:r>
                <a:rPr lang="en-CA" dirty="0" err="1" smtClean="0"/>
                <a:t>Physik</a:t>
              </a:r>
              <a:r>
                <a:rPr lang="en-CA" dirty="0" smtClean="0"/>
                <a:t> 52, 161 (1928)</a:t>
              </a:r>
              <a:endParaRPr lang="en-CA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4282" y="4763168"/>
            <a:ext cx="8018542" cy="1760820"/>
            <a:chOff x="214282" y="4763168"/>
            <a:chExt cx="8018542" cy="1760820"/>
          </a:xfrm>
        </p:grpSpPr>
        <p:grpSp>
          <p:nvGrpSpPr>
            <p:cNvPr id="24" name="Group 23"/>
            <p:cNvGrpSpPr/>
            <p:nvPr/>
          </p:nvGrpSpPr>
          <p:grpSpPr>
            <a:xfrm>
              <a:off x="214282" y="4763168"/>
              <a:ext cx="8018542" cy="1760820"/>
              <a:chOff x="214282" y="4763168"/>
              <a:chExt cx="8018542" cy="17608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28596" y="4763168"/>
                <a:ext cx="43091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b="1" dirty="0" smtClean="0">
                    <a:latin typeface="Symbol" pitchFamily="18" charset="2"/>
                  </a:rPr>
                  <a:t>m</a:t>
                </a:r>
                <a:r>
                  <a:rPr lang="en-CA" sz="2800" dirty="0" smtClean="0"/>
                  <a:t> = </a:t>
                </a:r>
                <a:r>
                  <a:rPr lang="en-CA" sz="2800" b="1" dirty="0" smtClean="0">
                    <a:latin typeface="Symbol" pitchFamily="18" charset="2"/>
                  </a:rPr>
                  <a:t>m</a:t>
                </a:r>
                <a:r>
                  <a:rPr lang="en-CA" sz="2800" baseline="30000" dirty="0" smtClean="0"/>
                  <a:t>e</a:t>
                </a:r>
                <a:r>
                  <a:rPr lang="en-CA" sz="2800" dirty="0" smtClean="0"/>
                  <a:t> + </a:t>
                </a:r>
                <a:r>
                  <a:rPr lang="en-CA" sz="2800" b="1" dirty="0" err="1" smtClean="0">
                    <a:latin typeface="Symbol" pitchFamily="18" charset="2"/>
                  </a:rPr>
                  <a:t>m</a:t>
                </a:r>
                <a:r>
                  <a:rPr lang="en-CA" sz="2800" baseline="30000" dirty="0" err="1" smtClean="0"/>
                  <a:t>N</a:t>
                </a:r>
                <a:r>
                  <a:rPr lang="en-CA" sz="2800" dirty="0" smtClean="0"/>
                  <a:t> = - </a:t>
                </a:r>
                <a:r>
                  <a:rPr lang="en-CA" sz="3600" dirty="0" err="1" smtClean="0">
                    <a:latin typeface="Symbol" pitchFamily="18" charset="2"/>
                  </a:rPr>
                  <a:t>S</a:t>
                </a:r>
                <a:r>
                  <a:rPr lang="en-CA" sz="2800" baseline="-25000" dirty="0" err="1" smtClean="0"/>
                  <a:t>i</a:t>
                </a:r>
                <a:r>
                  <a:rPr lang="en-CA" sz="2800" i="1" dirty="0" err="1" smtClean="0"/>
                  <a:t>e</a:t>
                </a:r>
                <a:r>
                  <a:rPr lang="en-CA" sz="2800" b="1" i="1" dirty="0" err="1" smtClean="0"/>
                  <a:t>r</a:t>
                </a:r>
                <a:r>
                  <a:rPr lang="en-CA" sz="2800" baseline="-25000" dirty="0" err="1" smtClean="0"/>
                  <a:t>i</a:t>
                </a:r>
                <a:r>
                  <a:rPr lang="en-CA" sz="2800" dirty="0" smtClean="0"/>
                  <a:t> + </a:t>
                </a:r>
                <a:r>
                  <a:rPr lang="en-CA" sz="3600" dirty="0" err="1" smtClean="0">
                    <a:latin typeface="Symbol" pitchFamily="18" charset="2"/>
                  </a:rPr>
                  <a:t>S</a:t>
                </a:r>
                <a:r>
                  <a:rPr lang="en-CA" sz="2800" baseline="-25000" dirty="0" err="1" smtClean="0"/>
                  <a:t>I</a:t>
                </a:r>
                <a:r>
                  <a:rPr lang="en-CA" sz="2800" i="1" dirty="0" err="1" smtClean="0"/>
                  <a:t>Z</a:t>
                </a:r>
                <a:r>
                  <a:rPr lang="en-CA" sz="2800" baseline="-25000" dirty="0" err="1" smtClean="0"/>
                  <a:t>I</a:t>
                </a:r>
                <a:r>
                  <a:rPr lang="en-CA" sz="2800" i="1" dirty="0" err="1" smtClean="0"/>
                  <a:t>e</a:t>
                </a:r>
                <a:r>
                  <a:rPr lang="en-CA" sz="2800" b="1" i="1" dirty="0" err="1" smtClean="0"/>
                  <a:t>R</a:t>
                </a:r>
                <a:r>
                  <a:rPr lang="en-CA" sz="2800" baseline="-25000" dirty="0" err="1" smtClean="0"/>
                  <a:t>I</a:t>
                </a:r>
                <a:endParaRPr lang="en-CA" sz="2800" baseline="-25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4282" y="5334672"/>
                <a:ext cx="80185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sz="2800" b="1" dirty="0" smtClean="0"/>
                  <a:t>m</a:t>
                </a:r>
                <a:r>
                  <a:rPr lang="en-CA" sz="2800" dirty="0" smtClean="0"/>
                  <a:t> = </a:t>
                </a:r>
                <a:r>
                  <a:rPr lang="en-CA" sz="2800" b="1" dirty="0" smtClean="0"/>
                  <a:t>m</a:t>
                </a:r>
                <a:r>
                  <a:rPr lang="en-CA" sz="2800" baseline="30000" dirty="0" smtClean="0"/>
                  <a:t>e</a:t>
                </a:r>
                <a:r>
                  <a:rPr lang="en-CA" sz="2800" dirty="0" smtClean="0"/>
                  <a:t> + </a:t>
                </a:r>
                <a:r>
                  <a:rPr lang="en-CA" sz="2800" b="1" dirty="0" err="1" smtClean="0"/>
                  <a:t>m</a:t>
                </a:r>
                <a:r>
                  <a:rPr lang="en-CA" sz="2800" baseline="30000" dirty="0" err="1" smtClean="0"/>
                  <a:t>N</a:t>
                </a:r>
                <a:r>
                  <a:rPr lang="en-CA" sz="2800" dirty="0" smtClean="0"/>
                  <a:t> = - </a:t>
                </a:r>
                <a:r>
                  <a:rPr lang="en-CA" sz="3600" dirty="0" smtClean="0">
                    <a:latin typeface="Symbol" pitchFamily="18" charset="2"/>
                  </a:rPr>
                  <a:t>S</a:t>
                </a:r>
                <a:r>
                  <a:rPr lang="en-CA" sz="2800" baseline="-25000" dirty="0" smtClean="0"/>
                  <a:t>i</a:t>
                </a:r>
                <a:r>
                  <a:rPr lang="en-CA" sz="2800" dirty="0" smtClean="0"/>
                  <a:t>(</a:t>
                </a:r>
                <a:r>
                  <a:rPr lang="en-CA" sz="2800" i="1" dirty="0" smtClean="0"/>
                  <a:t>e</a:t>
                </a:r>
                <a:r>
                  <a:rPr lang="en-CA" sz="2800" dirty="0" smtClean="0"/>
                  <a:t>/2</a:t>
                </a:r>
                <a:r>
                  <a:rPr lang="en-CA" sz="2800" i="1" dirty="0" smtClean="0"/>
                  <a:t>mc</a:t>
                </a:r>
                <a:r>
                  <a:rPr lang="en-CA" sz="2800" dirty="0" smtClean="0"/>
                  <a:t>) </a:t>
                </a:r>
                <a:r>
                  <a:rPr lang="en-CA" sz="2800" b="1" i="1" dirty="0" err="1" smtClean="0"/>
                  <a:t>r</a:t>
                </a:r>
                <a:r>
                  <a:rPr lang="en-CA" sz="2800" baseline="-25000" dirty="0" err="1" smtClean="0"/>
                  <a:t>i</a:t>
                </a:r>
                <a:r>
                  <a:rPr lang="en-CA" sz="2800" dirty="0" smtClean="0"/>
                  <a:t> × </a:t>
                </a:r>
                <a:r>
                  <a:rPr lang="en-CA" sz="2800" b="1" i="1" dirty="0" smtClean="0"/>
                  <a:t>p</a:t>
                </a:r>
                <a:r>
                  <a:rPr lang="en-CA" sz="2800" baseline="-25000" dirty="0" smtClean="0"/>
                  <a:t>i</a:t>
                </a:r>
                <a:r>
                  <a:rPr lang="en-CA" sz="2800" dirty="0" smtClean="0"/>
                  <a:t> + </a:t>
                </a:r>
                <a:r>
                  <a:rPr lang="en-CA" sz="3600" dirty="0" smtClean="0">
                    <a:latin typeface="Symbol" pitchFamily="18" charset="2"/>
                  </a:rPr>
                  <a:t>S</a:t>
                </a:r>
                <a:r>
                  <a:rPr lang="en-CA" sz="2800" baseline="-25000" dirty="0" smtClean="0"/>
                  <a:t>I</a:t>
                </a:r>
                <a:r>
                  <a:rPr lang="en-CA" sz="2800" dirty="0" smtClean="0"/>
                  <a:t>(</a:t>
                </a:r>
                <a:r>
                  <a:rPr lang="en-CA" sz="2800" i="1" dirty="0" err="1" smtClean="0"/>
                  <a:t>Z</a:t>
                </a:r>
                <a:r>
                  <a:rPr lang="en-CA" sz="2800" baseline="-25000" dirty="0" err="1" smtClean="0"/>
                  <a:t>i</a:t>
                </a:r>
                <a:r>
                  <a:rPr lang="en-CA" sz="2800" i="1" dirty="0" err="1" smtClean="0"/>
                  <a:t>e</a:t>
                </a:r>
                <a:r>
                  <a:rPr lang="en-CA" sz="2800" dirty="0" smtClean="0"/>
                  <a:t>/2</a:t>
                </a:r>
                <a:r>
                  <a:rPr lang="en-CA" sz="2800" i="1" dirty="0" smtClean="0"/>
                  <a:t>M</a:t>
                </a:r>
                <a:r>
                  <a:rPr lang="en-CA" sz="2800" baseline="-25000" dirty="0" smtClean="0"/>
                  <a:t>I</a:t>
                </a:r>
                <a:r>
                  <a:rPr lang="en-CA" sz="2800" i="1" dirty="0" smtClean="0"/>
                  <a:t>c</a:t>
                </a:r>
                <a:r>
                  <a:rPr lang="en-CA" sz="2800" dirty="0" smtClean="0"/>
                  <a:t>)</a:t>
                </a:r>
                <a:r>
                  <a:rPr lang="en-CA" sz="2800" b="1" i="1" dirty="0" smtClean="0"/>
                  <a:t>R</a:t>
                </a:r>
                <a:r>
                  <a:rPr lang="en-CA" sz="2800" baseline="-25000" dirty="0" smtClean="0"/>
                  <a:t>I</a:t>
                </a:r>
                <a:r>
                  <a:rPr lang="en-CA" sz="2800" dirty="0" smtClean="0"/>
                  <a:t> × </a:t>
                </a:r>
                <a:r>
                  <a:rPr lang="en-CA" sz="2800" b="1" i="1" dirty="0" smtClean="0"/>
                  <a:t>P</a:t>
                </a:r>
                <a:r>
                  <a:rPr lang="en-CA" sz="2800" baseline="-25000" dirty="0" smtClean="0"/>
                  <a:t>I</a:t>
                </a:r>
                <a:r>
                  <a:rPr lang="en-CA" sz="2800" dirty="0" smtClean="0"/>
                  <a:t> </a:t>
                </a:r>
                <a:endParaRPr lang="en-CA" sz="2800" baseline="-25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8596" y="6000768"/>
                <a:ext cx="1544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b="1" i="1" dirty="0" smtClean="0"/>
                  <a:t>p</a:t>
                </a:r>
                <a:r>
                  <a:rPr lang="en-CA" sz="2800" baseline="-25000" dirty="0" smtClean="0"/>
                  <a:t>i</a:t>
                </a:r>
                <a:r>
                  <a:rPr lang="en-CA" sz="2800" dirty="0" smtClean="0"/>
                  <a:t>  = -</a:t>
                </a:r>
                <a:r>
                  <a:rPr lang="en-CA" sz="2800" i="1" dirty="0" err="1" smtClean="0"/>
                  <a:t>iħ</a:t>
                </a:r>
                <a:r>
                  <a:rPr lang="en-CA" sz="2800" dirty="0" err="1" smtClean="0">
                    <a:latin typeface="Symbol" pitchFamily="18" charset="2"/>
                    <a:sym typeface="Symbol Set SWA"/>
                  </a:rPr>
                  <a:t></a:t>
                </a:r>
                <a:r>
                  <a:rPr lang="en-CA" sz="2800" baseline="-25000" dirty="0" err="1" smtClean="0"/>
                  <a:t>i</a:t>
                </a:r>
                <a:endParaRPr lang="en-CA" sz="2800" baseline="-25000" dirty="0"/>
              </a:p>
            </p:txBody>
          </p:sp>
        </p:grpSp>
        <p:sp>
          <p:nvSpPr>
            <p:cNvPr id="17" name="Flowchart: Merge 16"/>
            <p:cNvSpPr/>
            <p:nvPr/>
          </p:nvSpPr>
          <p:spPr>
            <a:xfrm>
              <a:off x="1571604" y="6143644"/>
              <a:ext cx="214314" cy="214314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3714744" y="1714488"/>
            <a:ext cx="114300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2500298" y="1785926"/>
            <a:ext cx="428628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714612" y="1866888"/>
            <a:ext cx="438152" cy="1333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msb.qc.ca/laurenhill/science/tartaric_files/TARTARIC%20AC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21" y="4929198"/>
            <a:ext cx="2351801" cy="15716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12" y="5143512"/>
            <a:ext cx="330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L-(+)-tartaric acid:  [</a:t>
            </a:r>
            <a:r>
              <a:rPr lang="en-CA" sz="2000" dirty="0" smtClean="0">
                <a:latin typeface="Symbol" pitchFamily="18" charset="2"/>
              </a:rPr>
              <a:t>a</a:t>
            </a:r>
            <a:r>
              <a:rPr lang="en-CA" sz="2000" dirty="0" smtClean="0"/>
              <a:t>]</a:t>
            </a:r>
            <a:r>
              <a:rPr lang="en-CA" sz="2000" baseline="-25000" dirty="0" smtClean="0"/>
              <a:t>D</a:t>
            </a:r>
            <a:r>
              <a:rPr lang="en-CA" sz="2000" dirty="0" smtClean="0"/>
              <a:t> = +12°</a:t>
            </a:r>
          </a:p>
          <a:p>
            <a:r>
              <a:rPr lang="en-CA" sz="2000" dirty="0" smtClean="0"/>
              <a:t> = specific rotation (1g/ml)</a:t>
            </a:r>
            <a:endParaRPr lang="en-CA" sz="2000" dirty="0"/>
          </a:p>
        </p:txBody>
      </p:sp>
      <p:pic>
        <p:nvPicPr>
          <p:cNvPr id="9" name="Picture 4" descr="[\alpha]_\lambda^T = \frac{ \alpha}{l \times c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6000768"/>
            <a:ext cx="1389073" cy="500066"/>
          </a:xfrm>
          <a:prstGeom prst="rect">
            <a:avLst/>
          </a:prstGeom>
          <a:noFill/>
        </p:spPr>
      </p:pic>
      <p:pic>
        <p:nvPicPr>
          <p:cNvPr id="14" name="Picture 2" descr="http://c431376.r76.cf2.rackcdn.com/7878/fphar-01-00137-HTML/image_m/fphar-01-00137-g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52"/>
            <a:ext cx="4395384" cy="371477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42910" y="3500438"/>
            <a:ext cx="435771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2714612" y="5143512"/>
            <a:ext cx="28575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285720" y="4000504"/>
            <a:ext cx="677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[</a:t>
            </a:r>
            <a:r>
              <a:rPr lang="en-CA" sz="2800" i="1" dirty="0" smtClean="0"/>
              <a:t>R</a:t>
            </a:r>
            <a:r>
              <a:rPr lang="en-CA" sz="2800" baseline="-25000" dirty="0" smtClean="0"/>
              <a:t>0n</a:t>
            </a:r>
            <a:r>
              <a:rPr lang="en-CA" sz="2800" dirty="0" smtClean="0"/>
              <a:t>]</a:t>
            </a:r>
            <a:r>
              <a:rPr lang="en-CA" sz="2800" baseline="30000" dirty="0" smtClean="0"/>
              <a:t>r</a:t>
            </a:r>
            <a:r>
              <a:rPr lang="en-CA" sz="2800" dirty="0" smtClean="0"/>
              <a:t> = -</a:t>
            </a:r>
            <a:r>
              <a:rPr lang="en-CA" sz="2800" i="1" dirty="0" err="1" smtClean="0"/>
              <a:t>i</a:t>
            </a:r>
            <a:r>
              <a:rPr lang="en-CA" sz="2800" dirty="0" smtClean="0"/>
              <a:t> &lt;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|</a:t>
            </a:r>
            <a:r>
              <a:rPr lang="en-CA" sz="2800" b="1" dirty="0" smtClean="0">
                <a:latin typeface="Symbol" pitchFamily="18" charset="2"/>
              </a:rPr>
              <a:t>m</a:t>
            </a:r>
            <a:r>
              <a:rPr lang="en-CA" sz="2800" dirty="0" smtClean="0"/>
              <a:t>|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dirty="0" smtClean="0"/>
              <a:t>&gt;&lt;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dirty="0" smtClean="0"/>
              <a:t>|</a:t>
            </a:r>
            <a:r>
              <a:rPr lang="en-CA" sz="2800" b="1" dirty="0" smtClean="0"/>
              <a:t>m</a:t>
            </a:r>
            <a:r>
              <a:rPr lang="en-CA" sz="2800" dirty="0" smtClean="0"/>
              <a:t>|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&gt;  since 1928</a:t>
            </a:r>
            <a:endParaRPr lang="en-CA" sz="2800" dirty="0"/>
          </a:p>
        </p:txBody>
      </p:sp>
      <p:sp>
        <p:nvSpPr>
          <p:cNvPr id="19" name="Rectangle 18"/>
          <p:cNvSpPr/>
          <p:nvPr/>
        </p:nvSpPr>
        <p:spPr>
          <a:xfrm>
            <a:off x="857224" y="214290"/>
            <a:ext cx="400052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" name="Group 19"/>
          <p:cNvGrpSpPr/>
          <p:nvPr/>
        </p:nvGrpSpPr>
        <p:grpSpPr>
          <a:xfrm>
            <a:off x="1713686" y="2643182"/>
            <a:ext cx="1500992" cy="523220"/>
            <a:chOff x="1713686" y="2643182"/>
            <a:chExt cx="1500992" cy="523220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1571604" y="3000372"/>
              <a:ext cx="28575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714480" y="2786058"/>
              <a:ext cx="1500198" cy="3571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428860" y="2643182"/>
              <a:ext cx="35137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2800" b="1" dirty="0" smtClean="0">
                  <a:solidFill>
                    <a:srgbClr val="FF0000"/>
                  </a:solidFill>
                </a:rPr>
                <a:t>?</a:t>
              </a:r>
              <a:endParaRPr lang="en-CA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85720" y="428604"/>
            <a:ext cx="2113079" cy="3209346"/>
            <a:chOff x="1285852" y="428604"/>
            <a:chExt cx="2113079" cy="3209346"/>
          </a:xfrm>
        </p:grpSpPr>
        <p:pic>
          <p:nvPicPr>
            <p:cNvPr id="36868" name="Picture 4" descr="Hermann Emil Fisch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1604" y="428604"/>
              <a:ext cx="1543050" cy="216217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285852" y="2714620"/>
              <a:ext cx="21130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Herman Emil Fischer</a:t>
              </a:r>
            </a:p>
            <a:p>
              <a:pPr algn="ctr"/>
              <a:r>
                <a:rPr lang="en-CA" dirty="0" smtClean="0"/>
                <a:t>(1852 – 1919)</a:t>
              </a:r>
            </a:p>
            <a:p>
              <a:pPr algn="ctr"/>
              <a:r>
                <a:rPr lang="en-CA" dirty="0" smtClean="0"/>
                <a:t>Nobel Prize 1902</a:t>
              </a:r>
              <a:endParaRPr lang="en-CA" dirty="0"/>
            </a:p>
          </p:txBody>
        </p:sp>
      </p:grpSp>
      <p:pic>
        <p:nvPicPr>
          <p:cNvPr id="36870" name="Picture 6" descr="File:D-glucose-chain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86256"/>
            <a:ext cx="2445625" cy="1357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6286520"/>
            <a:ext cx="160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(D)-(+)-Glucose</a:t>
            </a:r>
            <a:endParaRPr lang="en-CA" dirty="0"/>
          </a:p>
        </p:txBody>
      </p:sp>
      <p:grpSp>
        <p:nvGrpSpPr>
          <p:cNvPr id="64" name="Group 63"/>
          <p:cNvGrpSpPr/>
          <p:nvPr/>
        </p:nvGrpSpPr>
        <p:grpSpPr>
          <a:xfrm>
            <a:off x="142844" y="3786190"/>
            <a:ext cx="1857388" cy="2684996"/>
            <a:chOff x="142844" y="3786190"/>
            <a:chExt cx="1857388" cy="2684996"/>
          </a:xfrm>
        </p:grpSpPr>
        <p:sp>
          <p:nvSpPr>
            <p:cNvPr id="37" name="Rectangle 36"/>
            <p:cNvSpPr/>
            <p:nvPr/>
          </p:nvSpPr>
          <p:spPr>
            <a:xfrm>
              <a:off x="142844" y="3786190"/>
              <a:ext cx="1571636" cy="26432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9" name="Straight Arrow Connector 38"/>
            <p:cNvCxnSpPr>
              <a:stCxn id="7" idx="1"/>
            </p:cNvCxnSpPr>
            <p:nvPr/>
          </p:nvCxnSpPr>
          <p:spPr>
            <a:xfrm rot="10800000">
              <a:off x="1785918" y="6215082"/>
              <a:ext cx="214314" cy="25610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715008" y="714356"/>
            <a:ext cx="3218189" cy="3512604"/>
            <a:chOff x="5715008" y="571480"/>
            <a:chExt cx="3218189" cy="3512604"/>
          </a:xfrm>
        </p:grpSpPr>
        <p:pic>
          <p:nvPicPr>
            <p:cNvPr id="36866" name="Picture 2" descr="http://www.historici.nl/Onderzoek/Projecten/BWN/lemmata/bwn2/images/BIJVOET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15140" y="571480"/>
              <a:ext cx="1714500" cy="2381250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6357950" y="3071810"/>
              <a:ext cx="24543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dirty="0" smtClean="0"/>
                <a:t>Johannes Martin </a:t>
              </a:r>
              <a:r>
                <a:rPr lang="en-CA" dirty="0" err="1" smtClean="0"/>
                <a:t>Bijvoet</a:t>
              </a:r>
              <a:endParaRPr lang="en-CA" dirty="0" smtClean="0"/>
            </a:p>
            <a:p>
              <a:pPr algn="ctr"/>
              <a:r>
                <a:rPr lang="en-CA" dirty="0" smtClean="0"/>
                <a:t>(1892 – 1980)</a:t>
              </a:r>
              <a:endParaRPr lang="en-CA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715008" y="3714752"/>
              <a:ext cx="3218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 smtClean="0"/>
                <a:t>sodium rubidium </a:t>
              </a:r>
              <a:r>
                <a:rPr lang="en-CA" dirty="0" err="1" smtClean="0"/>
                <a:t>tartrate</a:t>
              </a:r>
              <a:r>
                <a:rPr lang="en-CA" dirty="0" smtClean="0"/>
                <a:t> (1951)</a:t>
              </a:r>
              <a:endParaRPr lang="en-CA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72264" y="4357694"/>
            <a:ext cx="1957587" cy="1298026"/>
            <a:chOff x="6543503" y="4631304"/>
            <a:chExt cx="1957587" cy="1298026"/>
          </a:xfrm>
        </p:grpSpPr>
        <p:pic>
          <p:nvPicPr>
            <p:cNvPr id="36872" name="Picture 8" descr="D-Tartaric acid, (2S,3S)-(-)-Tartaric acid, D(-)-Threaric acid, D(-)-Dihydroxysuccinic acid CAS #: 147-71-7 - Chemicals from China: intermediates, biochemicals, agrochemicals, flavors, fragrants, additives, reagents, dyestuffs, pigments, suppliers.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43503" y="4631304"/>
              <a:ext cx="1685925" cy="819150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6543503" y="5559998"/>
              <a:ext cx="1957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(D)-(-)-Tartaric acid</a:t>
              </a:r>
              <a:endParaRPr lang="en-CA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2844" y="3786190"/>
            <a:ext cx="3643338" cy="2571768"/>
            <a:chOff x="142844" y="3786190"/>
            <a:chExt cx="3643338" cy="2571768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-35751" y="5107793"/>
              <a:ext cx="178595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71472" y="4500570"/>
              <a:ext cx="571504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472" y="4856172"/>
              <a:ext cx="571504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72695" y="5988626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CH</a:t>
              </a:r>
              <a:r>
                <a:rPr lang="en-CA" baseline="-25000" dirty="0" smtClean="0"/>
                <a:t>2</a:t>
              </a:r>
              <a:r>
                <a:rPr lang="en-CA" dirty="0" smtClean="0"/>
                <a:t>OH</a:t>
              </a:r>
              <a:endParaRPr lang="en-CA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90382" y="4345552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OH</a:t>
              </a:r>
              <a:endParaRPr lang="en-CA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659" y="3857628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CH=O</a:t>
              </a:r>
              <a:endParaRPr lang="en-CA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844" y="4702742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HO</a:t>
              </a:r>
              <a:endParaRPr lang="en-CA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3974" y="434555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H</a:t>
              </a:r>
              <a:endParaRPr lang="en-CA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00100" y="471488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H</a:t>
              </a:r>
              <a:endParaRPr lang="en-CA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85720" y="5059932"/>
              <a:ext cx="1267040" cy="369332"/>
              <a:chOff x="285720" y="5059932"/>
              <a:chExt cx="1267040" cy="36933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71472" y="5213362"/>
                <a:ext cx="571504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1071538" y="5059932"/>
                <a:ext cx="48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OH</a:t>
                </a:r>
                <a:endParaRPr lang="en-CA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5720" y="5059932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H</a:t>
                </a:r>
                <a:endParaRPr lang="en-CA" dirty="0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rot="5400000">
              <a:off x="2178827" y="5036355"/>
              <a:ext cx="178595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86050" y="4429132"/>
              <a:ext cx="571504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786050" y="4784734"/>
              <a:ext cx="571504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887273" y="5929330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CH</a:t>
              </a:r>
              <a:r>
                <a:rPr lang="en-CA" baseline="-25000" dirty="0" smtClean="0"/>
                <a:t>2</a:t>
              </a:r>
              <a:r>
                <a:rPr lang="en-CA" dirty="0" smtClean="0"/>
                <a:t>OH</a:t>
              </a:r>
              <a:endParaRPr lang="en-CA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04960" y="427411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H</a:t>
              </a:r>
              <a:endParaRPr lang="en-CA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23237" y="3786190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CH=O</a:t>
              </a:r>
              <a:endParaRPr lang="en-CA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28552" y="463130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H</a:t>
              </a:r>
              <a:endParaRPr lang="en-CA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57422" y="4274114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HO</a:t>
              </a:r>
              <a:endParaRPr lang="en-CA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04960" y="4643446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OH</a:t>
              </a:r>
              <a:endParaRPr lang="en-CA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357422" y="4988494"/>
              <a:ext cx="1257630" cy="369332"/>
              <a:chOff x="2357422" y="4988494"/>
              <a:chExt cx="1257630" cy="36933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2786050" y="5141924"/>
                <a:ext cx="571504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286116" y="498849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H</a:t>
                </a:r>
                <a:endParaRPr lang="en-CA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57422" y="4988494"/>
                <a:ext cx="48122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HO</a:t>
                </a:r>
                <a:endParaRPr lang="en-CA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785918" y="4643446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or</a:t>
              </a:r>
              <a:endParaRPr lang="en-CA" sz="2800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85720" y="5488560"/>
              <a:ext cx="1267040" cy="369332"/>
              <a:chOff x="285720" y="5059932"/>
              <a:chExt cx="1267040" cy="369332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571472" y="5213362"/>
                <a:ext cx="571504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071538" y="5059932"/>
                <a:ext cx="48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OH</a:t>
                </a:r>
                <a:endParaRPr lang="en-CA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85720" y="5059932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H</a:t>
                </a:r>
                <a:endParaRPr lang="en-CA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357422" y="5417122"/>
              <a:ext cx="1257630" cy="369332"/>
              <a:chOff x="2357422" y="4988494"/>
              <a:chExt cx="125763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2786050" y="5141924"/>
                <a:ext cx="571504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3286116" y="498849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H</a:t>
                </a:r>
                <a:endParaRPr lang="en-CA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357422" y="4988494"/>
                <a:ext cx="48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HO</a:t>
                </a:r>
                <a:endParaRPr lang="en-CA" dirty="0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1857356" y="1928802"/>
            <a:ext cx="4286280" cy="2071702"/>
            <a:chOff x="1857356" y="1928802"/>
            <a:chExt cx="4286280" cy="2071702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1857356" y="3500438"/>
              <a:ext cx="2000264" cy="5000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857620" y="1928802"/>
              <a:ext cx="2286016" cy="181588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2800" b="1" dirty="0" smtClean="0">
                  <a:solidFill>
                    <a:srgbClr val="0070C0"/>
                  </a:solidFill>
                </a:rPr>
                <a:t>All naturally </a:t>
              </a:r>
              <a:r>
                <a:rPr lang="en-CA" sz="2800" b="1" dirty="0" err="1" smtClean="0">
                  <a:solidFill>
                    <a:srgbClr val="0070C0"/>
                  </a:solidFill>
                </a:rPr>
                <a:t>occuring</a:t>
              </a:r>
              <a:r>
                <a:rPr lang="en-CA" sz="2800" b="1" dirty="0" smtClean="0">
                  <a:solidFill>
                    <a:srgbClr val="0070C0"/>
                  </a:solidFill>
                </a:rPr>
                <a:t> amino acids are “L”</a:t>
              </a:r>
              <a:endParaRPr lang="en-CA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929058" y="5857892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Fischer guessed right!</a:t>
            </a:r>
            <a:endParaRPr lang="en-CA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43108" y="142852"/>
            <a:ext cx="677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[</a:t>
            </a:r>
            <a:r>
              <a:rPr lang="en-CA" sz="2800" i="1" dirty="0" smtClean="0"/>
              <a:t>R</a:t>
            </a:r>
            <a:r>
              <a:rPr lang="en-CA" sz="2800" baseline="-25000" dirty="0" smtClean="0"/>
              <a:t>0n</a:t>
            </a:r>
            <a:r>
              <a:rPr lang="en-CA" sz="2800" dirty="0" smtClean="0"/>
              <a:t>]</a:t>
            </a:r>
            <a:r>
              <a:rPr lang="en-CA" sz="2800" baseline="30000" dirty="0" smtClean="0"/>
              <a:t>r</a:t>
            </a:r>
            <a:r>
              <a:rPr lang="en-CA" sz="2800" dirty="0" smtClean="0"/>
              <a:t> = -</a:t>
            </a:r>
            <a:r>
              <a:rPr lang="en-CA" sz="2800" i="1" dirty="0" err="1" smtClean="0"/>
              <a:t>i</a:t>
            </a:r>
            <a:r>
              <a:rPr lang="en-CA" sz="2800" dirty="0" smtClean="0"/>
              <a:t> &lt;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|</a:t>
            </a:r>
            <a:r>
              <a:rPr lang="en-CA" sz="2800" b="1" dirty="0" smtClean="0">
                <a:latin typeface="Symbol" pitchFamily="18" charset="2"/>
              </a:rPr>
              <a:t>m</a:t>
            </a:r>
            <a:r>
              <a:rPr lang="en-CA" sz="2800" dirty="0" smtClean="0"/>
              <a:t>|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dirty="0" smtClean="0"/>
              <a:t>&gt;&lt;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dirty="0" smtClean="0"/>
              <a:t>|</a:t>
            </a:r>
            <a:r>
              <a:rPr lang="en-CA" sz="2800" b="1" dirty="0" smtClean="0"/>
              <a:t>m</a:t>
            </a:r>
            <a:r>
              <a:rPr lang="en-CA" sz="2800" dirty="0" smtClean="0"/>
              <a:t>|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&gt;  since 1928</a:t>
            </a:r>
            <a:endParaRPr lang="en-CA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705173" y="6357958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≈1890s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11683</TotalTime>
  <Words>1085</Words>
  <Application>Microsoft Office PowerPoint</Application>
  <PresentationFormat>On-screen Show (4:3)</PresentationFormat>
  <Paragraphs>227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Optical Activity - What is it and how do we describe it theoretically?</vt:lpstr>
      <vt:lpstr>What is Optical Activity?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Activity - What is it and how do we describe it theoretically? </dc:title>
  <dc:creator>Arvi</dc:creator>
  <cp:lastModifiedBy>Arvi</cp:lastModifiedBy>
  <cp:revision>60</cp:revision>
  <dcterms:created xsi:type="dcterms:W3CDTF">2013-07-19T21:30:58Z</dcterms:created>
  <dcterms:modified xsi:type="dcterms:W3CDTF">2013-08-22T20:37:57Z</dcterms:modified>
</cp:coreProperties>
</file>