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9" r:id="rId2"/>
    <p:sldId id="266" r:id="rId3"/>
    <p:sldId id="260" r:id="rId4"/>
    <p:sldId id="263" r:id="rId5"/>
    <p:sldId id="261" r:id="rId6"/>
    <p:sldId id="265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sell Thomson" initials="RT" lastIdx="1" clrIdx="0">
    <p:extLst>
      <p:ext uri="{19B8F6BF-5375-455C-9EA6-DF929625EA0E}">
        <p15:presenceInfo xmlns:p15="http://schemas.microsoft.com/office/powerpoint/2012/main" userId="S-1-5-21-1472220659-1464698413-3788999529-358654" providerId="AD"/>
      </p:ext>
    </p:extLst>
  </p:cmAuthor>
  <p:cmAuthor id="2" name="Sasha Lavoie" initials="SL" lastIdx="1" clrIdx="1">
    <p:extLst>
      <p:ext uri="{19B8F6BF-5375-455C-9EA6-DF929625EA0E}">
        <p15:presenceInfo xmlns:p15="http://schemas.microsoft.com/office/powerpoint/2012/main" userId="S-1-5-21-1472220659-1464698413-3788999529-4286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120"/>
    <a:srgbClr val="736B5F"/>
    <a:srgbClr val="C51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2"/>
    <p:restoredTop sz="72422" autoAdjust="0"/>
  </p:normalViewPr>
  <p:slideViewPr>
    <p:cSldViewPr snapToGrid="0" snapToObjects="1">
      <p:cViewPr varScale="1">
        <p:scale>
          <a:sx n="112" d="100"/>
          <a:sy n="112" d="100"/>
        </p:scale>
        <p:origin x="113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4529F-23B0-4433-A693-7153C85860DF}" type="datetimeFigureOut">
              <a:rPr lang="en-US" smtClean="0"/>
              <a:t>8/19/20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62FF9-BEE4-485D-92AE-26B878501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46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62FF9-BEE4-485D-92AE-26B8785014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67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62FF9-BEE4-485D-92AE-26B8785014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09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62FF9-BEE4-485D-92AE-26B8785014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33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962FF9-BEE4-485D-92AE-26B8785014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95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62FF9-BEE4-485D-92AE-26B8785014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24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62FF9-BEE4-485D-92AE-26B8785014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31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793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358BC8-EAFA-B143-BDB2-E91569745D21}" type="datetimeFigureOut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5ED67-B92C-CB4D-BCBA-6BD8AC94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5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358BC8-EAFA-B143-BDB2-E91569745D21}" type="datetimeFigureOut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5ED67-B92C-CB4D-BCBA-6BD8AC94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5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6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358BC8-EAFA-B143-BDB2-E91569745D21}" type="datetimeFigureOut">
              <a:rPr lang="en-US" smtClean="0"/>
              <a:t>8/19/20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5ED67-B92C-CB4D-BCBA-6BD8AC94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6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358BC8-EAFA-B143-BDB2-E91569745D21}" type="datetimeFigureOut">
              <a:rPr lang="en-US" smtClean="0"/>
              <a:t>8/19/20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5ED67-B92C-CB4D-BCBA-6BD8AC94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0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358BC8-EAFA-B143-BDB2-E91569745D21}" type="datetimeFigureOut">
              <a:rPr lang="en-US" smtClean="0"/>
              <a:t>8/19/20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5ED67-B92C-CB4D-BCBA-6BD8AC94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358BC8-EAFA-B143-BDB2-E91569745D21}" type="datetimeFigureOut">
              <a:rPr lang="en-US" smtClean="0"/>
              <a:t>8/19/20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5ED67-B92C-CB4D-BCBA-6BD8AC94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5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358BC8-EAFA-B143-BDB2-E91569745D21}" type="datetimeFigureOut">
              <a:rPr lang="en-US" smtClean="0"/>
              <a:t>8/19/20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5ED67-B92C-CB4D-BCBA-6BD8AC94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1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358BC8-EAFA-B143-BDB2-E91569745D21}" type="datetimeFigureOut">
              <a:rPr lang="en-US" smtClean="0"/>
              <a:t>8/19/20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5ED67-B92C-CB4D-BCBA-6BD8AC94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6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358BC8-EAFA-B143-BDB2-E91569745D21}" type="datetimeFigureOut">
              <a:rPr lang="en-US" smtClean="0"/>
              <a:t>8/19/20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5ED67-B92C-CB4D-BCBA-6BD8AC94F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3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2381" y="8543"/>
            <a:ext cx="8384419" cy="12009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74763"/>
            <a:ext cx="8229600" cy="4136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301615"/>
            <a:ext cx="8229600" cy="0"/>
          </a:xfrm>
          <a:prstGeom prst="line">
            <a:avLst/>
          </a:prstGeom>
          <a:ln w="6350" cmpd="sng"/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7873998" y="6458857"/>
            <a:ext cx="921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F575D54-CA90-134F-A392-405295677033}" type="slidenum">
              <a:rPr lang="en-US" sz="1200" smtClean="0">
                <a:solidFill>
                  <a:srgbClr val="736B5F"/>
                </a:solidFill>
              </a:rPr>
              <a:pPr algn="r"/>
              <a:t>‹#›</a:t>
            </a:fld>
            <a:endParaRPr lang="en-US" sz="1200" dirty="0">
              <a:solidFill>
                <a:srgbClr val="736B5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60440" y="6458857"/>
            <a:ext cx="6509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51420"/>
                </a:solidFill>
              </a:rPr>
              <a:t>University of Calgary </a:t>
            </a:r>
            <a:r>
              <a:rPr lang="en-US" sz="1200" b="1" dirty="0">
                <a:solidFill>
                  <a:srgbClr val="C51420"/>
                </a:solidFill>
              </a:rPr>
              <a:t>Mental Health Strategy</a:t>
            </a:r>
          </a:p>
        </p:txBody>
      </p:sp>
    </p:spTree>
    <p:extLst>
      <p:ext uri="{BB962C8B-B14F-4D97-AF65-F5344CB8AC3E}">
        <p14:creationId xmlns:p14="http://schemas.microsoft.com/office/powerpoint/2010/main" val="158951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b="0" i="0" u="none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DA512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b="0" i="0" u="none" kern="1200">
          <a:solidFill>
            <a:srgbClr val="736B5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C5142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DA512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736B5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242" y="71187"/>
            <a:ext cx="8384419" cy="1200981"/>
          </a:xfrm>
        </p:spPr>
        <p:txBody>
          <a:bodyPr>
            <a:normAutofit/>
          </a:bodyPr>
          <a:lstStyle/>
          <a:p>
            <a:r>
              <a:rPr lang="en-US" sz="3600" b="1" dirty="0"/>
              <a:t>Mental Health Minute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380" y="3239275"/>
            <a:ext cx="8384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Seeking support in a timely manner is vital and can help you get back on track</a:t>
            </a:r>
          </a:p>
        </p:txBody>
      </p:sp>
      <p:sp>
        <p:nvSpPr>
          <p:cNvPr id="7" name="Rectangle 6"/>
          <p:cNvSpPr/>
          <p:nvPr/>
        </p:nvSpPr>
        <p:spPr>
          <a:xfrm>
            <a:off x="4603224" y="4862883"/>
            <a:ext cx="42994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/>
              <a:t>Student Success Centre </a:t>
            </a:r>
            <a:r>
              <a:rPr lang="en-US" sz="2000" dirty="0"/>
              <a:t>(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ucalgary.ca/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ssc</a:t>
            </a:r>
            <a:r>
              <a:rPr lang="en-US" sz="2000" dirty="0"/>
              <a:t>) </a:t>
            </a:r>
          </a:p>
          <a:p>
            <a:pPr lvl="1"/>
            <a:r>
              <a:rPr lang="en-US" sz="2000" dirty="0"/>
              <a:t>Book an appointment or register for a workshop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2789" y="4339663"/>
            <a:ext cx="3410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Wellness support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2380" y="1727398"/>
            <a:ext cx="8384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Take a minute to check-in with yourself. </a:t>
            </a:r>
          </a:p>
          <a:p>
            <a:pPr algn="ctr"/>
            <a:r>
              <a:rPr lang="en-US" sz="2400" dirty="0"/>
              <a:t>Ask “</a:t>
            </a:r>
            <a:r>
              <a:rPr lang="en-US" sz="2400" i="1" dirty="0"/>
              <a:t>how am I doing</a:t>
            </a:r>
            <a:r>
              <a:rPr lang="en-US" sz="2400" dirty="0"/>
              <a:t>?” Your mental health is important every day.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884" y="2814794"/>
            <a:ext cx="760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When you need help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1357" y="4339663"/>
            <a:ext cx="3410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Academic support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5570" y="4862883"/>
            <a:ext cx="42994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/>
              <a:t>Student Wellness Services </a:t>
            </a:r>
            <a:r>
              <a:rPr lang="en-US" sz="2000" dirty="0"/>
              <a:t>(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ucalgary.ca/wellness-services</a:t>
            </a:r>
            <a:r>
              <a:rPr lang="en-US" sz="2000" dirty="0"/>
              <a:t>) </a:t>
            </a:r>
          </a:p>
          <a:p>
            <a:pPr lvl="1"/>
            <a:r>
              <a:rPr lang="en-US" sz="2000" dirty="0"/>
              <a:t>E-mail sar@ucalgary.ca or call 403.210.9355</a:t>
            </a:r>
          </a:p>
        </p:txBody>
      </p:sp>
    </p:spTree>
    <p:extLst>
      <p:ext uri="{BB962C8B-B14F-4D97-AF65-F5344CB8AC3E}">
        <p14:creationId xmlns:p14="http://schemas.microsoft.com/office/powerpoint/2010/main" val="73434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A7A45-DF4B-4263-852F-F5A2B33B2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790" y="90191"/>
            <a:ext cx="8384419" cy="1200981"/>
          </a:xfrm>
        </p:spPr>
        <p:txBody>
          <a:bodyPr/>
          <a:lstStyle/>
          <a:p>
            <a:r>
              <a:rPr lang="en-US" b="1" dirty="0"/>
              <a:t>Wellness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A0A78-903E-4849-A85E-25E1CFEC0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948721"/>
            <a:ext cx="7223760" cy="120098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</a:rPr>
              <a:t>Student Wellness Services </a:t>
            </a:r>
            <a:r>
              <a:rPr lang="en-US" sz="2600" dirty="0">
                <a:solidFill>
                  <a:schemeClr val="tx1"/>
                </a:solidFill>
              </a:rPr>
              <a:t>uses a coordinated care approach to ensure students receive the support you need when you need it.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9F254A-0CB4-7C47-ABD1-B3E0B1AF2567}"/>
              </a:ext>
            </a:extLst>
          </p:cNvPr>
          <p:cNvSpPr txBox="1"/>
          <p:nvPr/>
        </p:nvSpPr>
        <p:spPr>
          <a:xfrm>
            <a:off x="1005840" y="3440430"/>
            <a:ext cx="8001000" cy="2646878"/>
          </a:xfrm>
          <a:prstGeom prst="rect">
            <a:avLst/>
          </a:prstGeom>
          <a:noFill/>
        </p:spPr>
        <p:txBody>
          <a:bodyPr wrap="square" numCol="2" spcCol="540000" rtlCol="0">
            <a:spAutoFit/>
          </a:bodyPr>
          <a:lstStyle/>
          <a:p>
            <a:pPr lvl="0">
              <a:buClr>
                <a:srgbClr val="FF0000"/>
              </a:buClr>
              <a:defRPr/>
            </a:pPr>
            <a:r>
              <a:rPr lang="en-US" sz="2800" b="1" dirty="0">
                <a:solidFill>
                  <a:schemeClr val="accent1"/>
                </a:solidFill>
              </a:rPr>
              <a:t>Direct Access Services</a:t>
            </a:r>
          </a:p>
          <a:p>
            <a:pPr marL="342900" lvl="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Peer Listening</a:t>
            </a:r>
          </a:p>
          <a:p>
            <a:pPr marL="342900" lvl="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Self-help resources</a:t>
            </a:r>
          </a:p>
          <a:p>
            <a:pPr marL="342900" lvl="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Workshops</a:t>
            </a:r>
          </a:p>
          <a:p>
            <a:pPr marL="342900" lvl="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Educational groups</a:t>
            </a:r>
          </a:p>
          <a:p>
            <a:pPr marL="342900" lvl="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Single session counselling</a:t>
            </a:r>
          </a:p>
          <a:p>
            <a:pPr lvl="0">
              <a:buClr>
                <a:srgbClr val="FF0000"/>
              </a:buClr>
              <a:defRPr/>
            </a:pPr>
            <a:r>
              <a:rPr lang="en-US" sz="2800" b="1" dirty="0">
                <a:solidFill>
                  <a:schemeClr val="accent1"/>
                </a:solidFill>
              </a:rPr>
              <a:t>Referral Required</a:t>
            </a:r>
          </a:p>
          <a:p>
            <a:pPr marL="342900" lvl="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Brief individual counselling</a:t>
            </a:r>
          </a:p>
          <a:p>
            <a:pPr marL="342900" lvl="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coordinated care</a:t>
            </a:r>
          </a:p>
          <a:p>
            <a:pPr marL="342900" lvl="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Physician</a:t>
            </a:r>
          </a:p>
          <a:p>
            <a:pPr marL="342900" lvl="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psychiatry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775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0050" y="88553"/>
            <a:ext cx="8384419" cy="1200981"/>
          </a:xfrm>
        </p:spPr>
        <p:txBody>
          <a:bodyPr>
            <a:normAutofit/>
          </a:bodyPr>
          <a:lstStyle/>
          <a:p>
            <a:r>
              <a:rPr lang="en-US" sz="3600" b="1" dirty="0"/>
              <a:t>Academic performance &amp; wellbeing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050" y="1571544"/>
            <a:ext cx="83844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You are not alone. </a:t>
            </a:r>
          </a:p>
          <a:p>
            <a:pPr algn="ctr"/>
            <a:r>
              <a:rPr lang="en-US" sz="2000" dirty="0"/>
              <a:t>Stress around academics can adversely affect your wellbeing. Did you know, 41.6% of students indicated stress negatively affected their academic performance? </a:t>
            </a:r>
            <a:endParaRPr lang="en-US" sz="2000" i="1" dirty="0"/>
          </a:p>
        </p:txBody>
      </p:sp>
      <p:sp>
        <p:nvSpPr>
          <p:cNvPr id="8" name="Rectangle 7"/>
          <p:cNvSpPr/>
          <p:nvPr/>
        </p:nvSpPr>
        <p:spPr>
          <a:xfrm>
            <a:off x="-77410" y="29057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Seek support to help you get back on track</a:t>
            </a:r>
          </a:p>
        </p:txBody>
      </p:sp>
      <p:sp>
        <p:nvSpPr>
          <p:cNvPr id="10" name="Rectangle 9"/>
          <p:cNvSpPr/>
          <p:nvPr/>
        </p:nvSpPr>
        <p:spPr>
          <a:xfrm>
            <a:off x="-77410" y="3439797"/>
            <a:ext cx="9144000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Student Success Centre </a:t>
            </a:r>
            <a:r>
              <a:rPr lang="en-US" sz="2400" dirty="0"/>
              <a:t>has learning, advising, and writing support, all accessible online. 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CA" sz="2400" dirty="0"/>
              <a:t>The</a:t>
            </a:r>
            <a:r>
              <a:rPr lang="en-CA" sz="2400" b="1" dirty="0"/>
              <a:t> </a:t>
            </a:r>
            <a:r>
              <a:rPr lang="en-CA" sz="2400" dirty="0"/>
              <a:t>Students Union has a </a:t>
            </a:r>
            <a:r>
              <a:rPr lang="en-CA" sz="2400" b="1" dirty="0"/>
              <a:t>Tutor Registry </a:t>
            </a:r>
            <a:r>
              <a:rPr lang="en-CA" sz="2400" dirty="0"/>
              <a:t>to help students connect with their peers.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CA" sz="2400" dirty="0"/>
              <a:t>Book a 15-minute </a:t>
            </a:r>
            <a:r>
              <a:rPr lang="en-CA" sz="2400" b="1" dirty="0"/>
              <a:t>Brief Action Planning </a:t>
            </a:r>
            <a:r>
              <a:rPr lang="en-CA" sz="2400" dirty="0"/>
              <a:t>appointment with the Campus Community Hub to address self-management skills to boost confidence.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1167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9790" y="122843"/>
            <a:ext cx="8384419" cy="1200981"/>
          </a:xfrm>
        </p:spPr>
        <p:txBody>
          <a:bodyPr>
            <a:normAutofit/>
          </a:bodyPr>
          <a:lstStyle/>
          <a:p>
            <a:r>
              <a:rPr lang="en-US" sz="3600" b="1" dirty="0"/>
              <a:t>Ways to reduce your stress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1551" y="2029450"/>
            <a:ext cx="7372350" cy="3908762"/>
          </a:xfrm>
          <a:prstGeom prst="rect">
            <a:avLst/>
          </a:prstGeom>
          <a:noFill/>
        </p:spPr>
        <p:txBody>
          <a:bodyPr wrap="square" numCol="2" spcCol="540000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Mindfulness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Mindfulness breaks can reduce your stress.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Student Wellness Services offers a variety of mindfulness programs, including a self-directed online program and a weekly webinar.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Physical Exercise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Take a virtual fitness class through Active Living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Combat digital fatigue by taking mini-breaks from your computer — stretch, walk around, grab a glass of water.</a:t>
            </a:r>
          </a:p>
        </p:txBody>
      </p:sp>
    </p:spTree>
    <p:extLst>
      <p:ext uri="{BB962C8B-B14F-4D97-AF65-F5344CB8AC3E}">
        <p14:creationId xmlns:p14="http://schemas.microsoft.com/office/powerpoint/2010/main" val="782311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239" y="187644"/>
            <a:ext cx="8384419" cy="1200981"/>
          </a:xfrm>
        </p:spPr>
        <p:txBody>
          <a:bodyPr>
            <a:normAutofit/>
          </a:bodyPr>
          <a:lstStyle/>
          <a:p>
            <a:r>
              <a:rPr lang="en-US" b="1" dirty="0"/>
              <a:t>Stay connected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7544" y="1837498"/>
            <a:ext cx="6963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Social connections can ease stress and contribute to your overall wellbeing.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507061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accent1"/>
                </a:solidFill>
              </a:rPr>
              <a:t>Make connections at UCalgary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8015" y="3439096"/>
            <a:ext cx="75199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Join a club through the Students Union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Create social connections through shared interests at the Faith and Spirituality Centre, International Student Services, Women’s Resource Centre, and Writing Symbols Lodge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Join a webinar or online workshop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Book a zoom happy hour with classmates</a:t>
            </a:r>
          </a:p>
        </p:txBody>
      </p:sp>
    </p:spTree>
    <p:extLst>
      <p:ext uri="{BB962C8B-B14F-4D97-AF65-F5344CB8AC3E}">
        <p14:creationId xmlns:p14="http://schemas.microsoft.com/office/powerpoint/2010/main" val="2662721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772" y="99983"/>
            <a:ext cx="8384419" cy="1200981"/>
          </a:xfrm>
        </p:spPr>
        <p:txBody>
          <a:bodyPr>
            <a:normAutofit/>
          </a:bodyPr>
          <a:lstStyle/>
          <a:p>
            <a:r>
              <a:rPr lang="en-US" b="1" dirty="0"/>
              <a:t>Exam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856434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Exams can be a stressful time! </a:t>
            </a:r>
          </a:p>
          <a:p>
            <a:pPr algn="ctr"/>
            <a:r>
              <a:rPr lang="en-US" sz="2400" dirty="0" err="1"/>
              <a:t>UCalgary</a:t>
            </a:r>
            <a:r>
              <a:rPr lang="en-US" sz="2400" dirty="0"/>
              <a:t> is here for you with resources and ways for you to study, unwind and de-stress. 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98475" y="3539628"/>
            <a:ext cx="7519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What’s available for you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3015" y="4233017"/>
            <a:ext cx="7519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Student Wellness Services</a:t>
            </a:r>
            <a:r>
              <a:rPr lang="en-US" sz="2400" dirty="0"/>
              <a:t> wellness workshops target academic (and personal) success including stress management, motivation &amp; procrastination, healthy thinking, self-care, and anxiety management. </a:t>
            </a:r>
          </a:p>
        </p:txBody>
      </p:sp>
    </p:spTree>
    <p:extLst>
      <p:ext uri="{BB962C8B-B14F-4D97-AF65-F5344CB8AC3E}">
        <p14:creationId xmlns:p14="http://schemas.microsoft.com/office/powerpoint/2010/main" val="31670162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Mental Health Minute&amp;quot;&quot;/&gt;&lt;property id=&quot;20307&quot; value=&quot;259&quot;/&gt;&lt;/object&gt;&lt;object type=&quot;3&quot; unique_id=&quot;10004&quot;&gt;&lt;property id=&quot;20148&quot; value=&quot;5&quot;/&gt;&lt;property id=&quot;20300&quot; value=&quot;Slide 2 - &amp;quot;Mental Health Minute - Academic&amp;quot;&quot;/&gt;&lt;property id=&quot;20307&quot; value=&quot;260&quot;/&gt;&lt;/object&gt;&lt;object type=&quot;3&quot; unique_id=&quot;10005&quot;&gt;&lt;property id=&quot;20148&quot; value=&quot;5&quot;/&gt;&lt;property id=&quot;20300&quot; value=&quot;Slide 3 - &amp;quot;Mental Health Minute - Stress&amp;quot;&quot;/&gt;&lt;property id=&quot;20307&quot; value=&quot;261&quot;/&gt;&lt;/object&gt;&lt;object type=&quot;3&quot; unique_id=&quot;10006&quot;&gt;&lt;property id=&quot;20148&quot; value=&quot;5&quot;/&gt;&lt;property id=&quot;20300&quot; value=&quot;Slide 4 - &amp;quot;Mental Health Minute – Be Social! &amp;quot;&quot;/&gt;&lt;property id=&quot;20307&quot; value=&quot;262&quot;/&gt;&lt;/object&gt;&lt;object type=&quot;3&quot; unique_id=&quot;10007&quot;&gt;&lt;property id=&quot;20148&quot; value=&quot;5&quot;/&gt;&lt;property id=&quot;20300&quot; value=&quot;Slide 5 - &amp;quot;Mental Health Minute – Procrastination&amp;quot;&quot;/&gt;&lt;property id=&quot;20307&quot; value=&quot;263&quot;/&gt;&lt;/object&gt;&lt;object type=&quot;3&quot; unique_id=&quot;10008&quot;&gt;&lt;property id=&quot;20148&quot; value=&quot;5&quot;/&gt;&lt;property id=&quot;20300&quot; value=&quot;Slide 6 - &amp;quot;Mental Health Minute – Exams&amp;quot;&quot;/&gt;&lt;property id=&quot;20307&quot; value=&quot;264&quot;/&gt;&lt;/object&gt;&lt;/object&gt;&lt;object type=&quot;8&quot; unique_id=&quot;1001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UofC colou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32726"/>
      </a:accent1>
      <a:accent2>
        <a:srgbClr val="E1D250"/>
      </a:accent2>
      <a:accent3>
        <a:srgbClr val="FBB031"/>
      </a:accent3>
      <a:accent4>
        <a:srgbClr val="F47C00"/>
      </a:accent4>
      <a:accent5>
        <a:srgbClr val="DDD1C1"/>
      </a:accent5>
      <a:accent6>
        <a:srgbClr val="96897A"/>
      </a:accent6>
      <a:hlink>
        <a:srgbClr val="6D3321"/>
      </a:hlink>
      <a:folHlink>
        <a:srgbClr val="AF26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11682</TotalTime>
  <Words>420</Words>
  <Application>Microsoft Macintosh PowerPoint</Application>
  <PresentationFormat>On-screen Show (4:3)</PresentationFormat>
  <Paragraphs>57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Mental Health Minute</vt:lpstr>
      <vt:lpstr>Wellness Support</vt:lpstr>
      <vt:lpstr>Academic performance &amp; wellbeing</vt:lpstr>
      <vt:lpstr>Ways to reduce your stress</vt:lpstr>
      <vt:lpstr>Stay connected</vt:lpstr>
      <vt:lpstr>Exam time</vt:lpstr>
    </vt:vector>
  </TitlesOfParts>
  <Manager/>
  <Company>University of Calgary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Vishu Mahajan</dc:creator>
  <cp:keywords/>
  <dc:description/>
  <cp:lastModifiedBy>Nicola Waugh</cp:lastModifiedBy>
  <cp:revision>98</cp:revision>
  <dcterms:created xsi:type="dcterms:W3CDTF">2015-11-18T00:05:10Z</dcterms:created>
  <dcterms:modified xsi:type="dcterms:W3CDTF">2020-08-19T19:33:52Z</dcterms:modified>
  <cp:category/>
</cp:coreProperties>
</file>