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3" r:id="rId6"/>
    <p:sldId id="286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84" r:id="rId16"/>
    <p:sldId id="279" r:id="rId17"/>
    <p:sldId id="285" r:id="rId18"/>
    <p:sldId id="281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e Ann Aldridge" initials="RAA" lastIdx="4" clrIdx="0">
    <p:extLst>
      <p:ext uri="{19B8F6BF-5375-455C-9EA6-DF929625EA0E}">
        <p15:presenceInfo xmlns:p15="http://schemas.microsoft.com/office/powerpoint/2012/main" userId="S-1-5-21-1472220659-1464698413-3788999529-2888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388" autoAdjust="0"/>
  </p:normalViewPr>
  <p:slideViewPr>
    <p:cSldViewPr snapToGrid="0" snapToObjects="1"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C895-5309-416C-8580-CB534505B876}" type="datetime1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8D9-D5AC-4221-9B95-93BD7858F644}" type="datetime1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5064-057D-44A7-8A04-F39E25B39297}" type="datetime1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2D03-6F07-49BB-B753-674C4A183EC7}" type="datetime1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64B0-10F1-4BD0-9AC5-A0A654B4885F}" type="datetime1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ar@ucalgary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mergencymgmt@ucalgary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ucalgary.ca/risk/emergency-management/emergency-communication/mobile-ap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065" y="1936376"/>
            <a:ext cx="5735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Violence on Campus</a:t>
            </a:r>
          </a:p>
          <a:p>
            <a:pPr algn="ctr"/>
            <a:br>
              <a:rPr lang="en-US" sz="3600" b="1" dirty="0"/>
            </a:br>
            <a:r>
              <a:rPr lang="en-US" sz="3600" b="1" dirty="0"/>
              <a:t>Prevention &amp; Response</a:t>
            </a: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respond when police arrive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1312" indent="0">
              <a:buSzPct val="75000"/>
              <a:buNone/>
            </a:pPr>
            <a:r>
              <a:rPr lang="en-US" dirty="0"/>
              <a:t>How to respond: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Remain calm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Follow the direction of the police 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Put down any items in your hands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Keep hands visible at all times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Avoid quick movements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Be patient – clearing the area could take a long time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596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the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1312" indent="0">
              <a:buSzPct val="75000"/>
              <a:buNone/>
            </a:pPr>
            <a:r>
              <a:rPr lang="en-US" dirty="0"/>
              <a:t>What you should know post event:</a:t>
            </a:r>
            <a:endParaRPr lang="en-US" b="1" dirty="0"/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Entire area will be treated as a crime scene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After evacuating you will be directed to or taken to a holding area for:</a:t>
            </a:r>
          </a:p>
          <a:p>
            <a:pPr marL="1198562" lvl="1" indent="-457200">
              <a:buSzPct val="75000"/>
              <a:buFont typeface="Arial" panose="020B0604020202020204" pitchFamily="34" charset="0"/>
              <a:buChar char="•"/>
            </a:pPr>
            <a:r>
              <a:rPr lang="en-US" sz="2600" dirty="0"/>
              <a:t>medical care</a:t>
            </a:r>
          </a:p>
          <a:p>
            <a:pPr marL="1198562" lvl="1" indent="-457200">
              <a:buSzPct val="75000"/>
              <a:buFont typeface="Arial" panose="020B0604020202020204" pitchFamily="34" charset="0"/>
              <a:buChar char="•"/>
            </a:pPr>
            <a:r>
              <a:rPr lang="en-US" sz="2600" dirty="0"/>
              <a:t>counseling</a:t>
            </a:r>
          </a:p>
          <a:p>
            <a:pPr marL="1198562" lvl="1" indent="-457200">
              <a:buSzPct val="75000"/>
              <a:buFont typeface="Arial" panose="020B0604020202020204" pitchFamily="34" charset="0"/>
              <a:buChar char="•"/>
            </a:pPr>
            <a:r>
              <a:rPr lang="en-US" sz="2600" dirty="0"/>
              <a:t>interviewing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457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1312" indent="0">
              <a:spcAft>
                <a:spcPts val="300"/>
              </a:spcAft>
              <a:buSzPct val="75000"/>
              <a:buNone/>
            </a:pPr>
            <a:r>
              <a:rPr lang="en-US" dirty="0"/>
              <a:t>You should always:</a:t>
            </a:r>
          </a:p>
          <a:p>
            <a:pPr marL="798512" indent="-457200">
              <a:spcAft>
                <a:spcPts val="3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Be aware of your surroundings</a:t>
            </a:r>
          </a:p>
          <a:p>
            <a:pPr marL="798512" indent="-457200">
              <a:spcAft>
                <a:spcPts val="3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Plan ahead/share your plan </a:t>
            </a:r>
          </a:p>
          <a:p>
            <a:pPr marL="798512" indent="-457200">
              <a:spcAft>
                <a:spcPts val="3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Report concerns or incidents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09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Reporting concerns or incidents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1312" lvl="1" indent="0">
              <a:buClr>
                <a:srgbClr val="8B2332"/>
              </a:buClr>
              <a:buSzPct val="100000"/>
              <a:buNone/>
            </a:pPr>
            <a:r>
              <a:rPr lang="en-US" sz="2800" dirty="0"/>
              <a:t>Report when you see behavior or actions that are:</a:t>
            </a:r>
          </a:p>
          <a:p>
            <a:pPr marL="798512" lvl="1" indent="-457200">
              <a:buClr>
                <a:srgbClr val="8B233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Acting intimidating, threatening or angry</a:t>
            </a:r>
          </a:p>
          <a:p>
            <a:pPr marL="798512" lvl="1" indent="-457200">
              <a:buClr>
                <a:srgbClr val="8B233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Showing escalating panic or severe anxiety</a:t>
            </a:r>
          </a:p>
          <a:p>
            <a:pPr marL="798512" lvl="1" indent="-457200">
              <a:buClr>
                <a:srgbClr val="8B233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Disconnecting from reality – bizarre or irrational behavior</a:t>
            </a:r>
          </a:p>
          <a:p>
            <a:pPr marL="798512" lvl="1" indent="-457200">
              <a:buClr>
                <a:srgbClr val="8B233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Expressing despair or hopelessness</a:t>
            </a:r>
          </a:p>
          <a:p>
            <a:pPr marL="798512" lvl="1" indent="-457200">
              <a:buClr>
                <a:srgbClr val="8B233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Planning/sharing about getting revenge </a:t>
            </a:r>
          </a:p>
        </p:txBody>
      </p:sp>
    </p:spTree>
    <p:extLst>
      <p:ext uri="{BB962C8B-B14F-4D97-AF65-F5344CB8AC3E}">
        <p14:creationId xmlns:p14="http://schemas.microsoft.com/office/powerpoint/2010/main" val="244005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Everyone on campus holds the responsibility for keeping all of us safe. If you are concerned about someone's behavior, please call Campus Security at 220-5333.</a:t>
            </a:r>
          </a:p>
          <a:p>
            <a:endParaRPr lang="en-US" dirty="0"/>
          </a:p>
          <a:p>
            <a:r>
              <a:rPr lang="en-US" dirty="0"/>
              <a:t>Campus Security will ensure that you are connected to the right resources.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Support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604468"/>
            <a:ext cx="8229600" cy="4966078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Wellness Centre - </a:t>
            </a:r>
            <a:r>
              <a:rPr lang="en-US" sz="2400" b="1" dirty="0" err="1"/>
              <a:t>MacEwan</a:t>
            </a:r>
            <a:r>
              <a:rPr lang="en-US" sz="2400" b="1" dirty="0"/>
              <a:t> Student Centre room 370 </a:t>
            </a:r>
            <a:br>
              <a:rPr lang="en-US" sz="2400" b="1" dirty="0"/>
            </a:br>
            <a:r>
              <a:rPr lang="en-US" sz="2400" dirty="0"/>
              <a:t>403.210.9355 press option 2 for counselling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sar@ucalgary.ca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8:30 a.m. - 4:30 p.m. Monday to Friday</a:t>
            </a:r>
          </a:p>
          <a:p>
            <a:pPr marL="0" indent="0">
              <a:buNone/>
            </a:pPr>
            <a:endParaRPr lang="en-CA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Distress Centre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403.266.4357 – www.distresscentre.com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LifeWorks</a:t>
            </a:r>
            <a:r>
              <a:rPr lang="en-US" sz="2400" dirty="0"/>
              <a:t> – Employee &amp; Family Assistance – 1.877.207.8833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City of Calgary </a:t>
            </a:r>
            <a:r>
              <a:rPr lang="en-US" sz="2400" dirty="0"/>
              <a:t>– dial 211 to access a wide range of services</a:t>
            </a:r>
          </a:p>
          <a:p>
            <a:pPr marL="0" indent="0">
              <a:buNone/>
            </a:pPr>
            <a:r>
              <a:rPr lang="en-US" sz="2400" dirty="0"/>
              <a:t>     24 Hours x 7 Days Support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10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1700" dirty="0"/>
          </a:p>
          <a:p>
            <a:pPr marL="0" indent="0" algn="ctr">
              <a:buNone/>
            </a:pPr>
            <a:endParaRPr lang="en-CA" sz="1700" dirty="0"/>
          </a:p>
          <a:p>
            <a:pPr marL="0" indent="0">
              <a:buNone/>
            </a:pPr>
            <a:r>
              <a:rPr lang="en-US" dirty="0"/>
              <a:t>For any questions or concerns regarding this presentation, or any other matter regarding emergency management, please feel free to contact </a:t>
            </a:r>
            <a:r>
              <a:rPr lang="en-US" u="sng" dirty="0">
                <a:hlinkClick r:id="rId2"/>
              </a:rPr>
              <a:t>emergencymgmt@ucalgary.ca</a:t>
            </a:r>
            <a:r>
              <a:rPr lang="en-US" dirty="0"/>
              <a:t>. </a:t>
            </a:r>
            <a:endParaRPr lang="en-CA" dirty="0"/>
          </a:p>
          <a:p>
            <a:pPr marL="0" indent="0">
              <a:buSzPct val="75000"/>
              <a:buNone/>
            </a:pP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200" y="3079376"/>
            <a:ext cx="8125812" cy="180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buFont typeface="Arial"/>
              <a:buNone/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982135"/>
            <a:ext cx="8229600" cy="145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78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Active threat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254089"/>
            <a:ext cx="8229600" cy="4966078"/>
          </a:xfrm>
        </p:spPr>
        <p:txBody>
          <a:bodyPr anchor="ctr"/>
          <a:lstStyle/>
          <a:p>
            <a:pPr marL="341312" indent="0">
              <a:buSzPct val="75000"/>
              <a:buNone/>
            </a:pPr>
            <a:r>
              <a:rPr lang="en-US" dirty="0"/>
              <a:t>An active threat can be defined as: 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A person whose immediate activity can cause death and/or serious injury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An active threat can involve a firearm or another weapon</a:t>
            </a:r>
          </a:p>
          <a:p>
            <a:pPr marL="341312" indent="0">
              <a:buSzPct val="75000"/>
              <a:buNone/>
            </a:pPr>
            <a:br>
              <a:rPr lang="en-US" dirty="0"/>
            </a:br>
            <a:r>
              <a:rPr lang="en-US" dirty="0"/>
              <a:t>An active shooter is an active threat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753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UC Emergency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36589"/>
            <a:ext cx="8229600" cy="3664975"/>
          </a:xfrm>
        </p:spPr>
        <p:txBody>
          <a:bodyPr anchor="ctr">
            <a:normAutofit fontScale="92500" lnSpcReduction="20000"/>
          </a:bodyPr>
          <a:lstStyle/>
          <a:p>
            <a:pPr marL="341312" indent="0">
              <a:buSzPct val="75000"/>
              <a:buNone/>
            </a:pPr>
            <a:endParaRPr lang="en-US" sz="2100" dirty="0"/>
          </a:p>
          <a:p>
            <a:pPr marL="341312" indent="0">
              <a:buSzPct val="75000"/>
              <a:buNone/>
            </a:pPr>
            <a:endParaRPr lang="en-US" sz="2100" dirty="0"/>
          </a:p>
          <a:p>
            <a:pPr marL="341312" indent="0">
              <a:buSzPct val="75000"/>
              <a:buNone/>
            </a:pPr>
            <a:endParaRPr lang="en-US" sz="3000" dirty="0"/>
          </a:p>
          <a:p>
            <a:pPr marL="341312" indent="0">
              <a:buSzPct val="75000"/>
              <a:buNone/>
            </a:pPr>
            <a:r>
              <a:rPr lang="en-US" dirty="0"/>
              <a:t>The UC </a:t>
            </a:r>
            <a:r>
              <a:rPr lang="en-US" dirty="0" err="1"/>
              <a:t>Alertus</a:t>
            </a:r>
            <a:r>
              <a:rPr lang="en-US" dirty="0"/>
              <a:t> Emergency app delivers alerts and updates that can save lives and prevent injury. The app is one part of the university’s emergency management plan and a big part of creating a safe and healthy living and learning environment for everyone on campus. For more information and to get the app today, visit </a:t>
            </a:r>
            <a:r>
              <a:rPr lang="en-US" dirty="0">
                <a:hlinkClick r:id="rId2"/>
              </a:rPr>
              <a:t>https://www.ucalgary.ca/risk/emergency-management/emergency-communication/mobile-app</a:t>
            </a:r>
            <a:r>
              <a:rPr lang="en-US" dirty="0"/>
              <a:t>. </a:t>
            </a:r>
            <a:endParaRPr lang="en-CA" sz="2400" dirty="0"/>
          </a:p>
          <a:p>
            <a:pPr marL="341312" indent="0">
              <a:buSzPct val="75000"/>
              <a:buNone/>
            </a:pPr>
            <a:endParaRPr lang="en-CA" sz="2400" dirty="0"/>
          </a:p>
          <a:p>
            <a:pPr marL="341312" indent="0">
              <a:buSzPct val="75000"/>
              <a:buNone/>
            </a:pPr>
            <a:endParaRPr lang="en-CA" sz="2400" dirty="0"/>
          </a:p>
          <a:p>
            <a:pPr marL="855662" indent="-514350">
              <a:buSzPct val="7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A7C5C207-1CAD-4AF4-9200-B5E9935A9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2" y="4287823"/>
            <a:ext cx="1333583" cy="13322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4D20AB-098E-443C-9262-4B4478D5A95E}"/>
              </a:ext>
            </a:extLst>
          </p:cNvPr>
          <p:cNvSpPr txBox="1">
            <a:spLocks/>
          </p:cNvSpPr>
          <p:nvPr/>
        </p:nvSpPr>
        <p:spPr>
          <a:xfrm>
            <a:off x="659600" y="1288989"/>
            <a:ext cx="8229600" cy="366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5662" indent="-514350">
              <a:buSzPct val="7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1A881-DBEC-42F9-AE91-76CD47B92418}"/>
              </a:ext>
            </a:extLst>
          </p:cNvPr>
          <p:cNvSpPr txBox="1"/>
          <p:nvPr/>
        </p:nvSpPr>
        <p:spPr>
          <a:xfrm>
            <a:off x="2495006" y="5721411"/>
            <a:ext cx="415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Download UC </a:t>
            </a:r>
            <a:r>
              <a:rPr lang="en-CA" b="1" dirty="0" err="1"/>
              <a:t>Alertus</a:t>
            </a:r>
            <a:r>
              <a:rPr lang="en-CA" b="1" dirty="0"/>
              <a:t> Emergency App</a:t>
            </a:r>
          </a:p>
        </p:txBody>
      </p:sp>
    </p:spTree>
    <p:extLst>
      <p:ext uri="{BB962C8B-B14F-4D97-AF65-F5344CB8AC3E}">
        <p14:creationId xmlns:p14="http://schemas.microsoft.com/office/powerpoint/2010/main" val="6752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18" y="59823"/>
            <a:ext cx="7346763" cy="793750"/>
          </a:xfrm>
        </p:spPr>
        <p:txBody>
          <a:bodyPr/>
          <a:lstStyle/>
          <a:p>
            <a:r>
              <a:rPr lang="en-CA" dirty="0"/>
              <a:t>Being prepared to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1312" indent="0">
              <a:buSzPct val="75000"/>
              <a:buNone/>
            </a:pPr>
            <a:r>
              <a:rPr lang="en-US" dirty="0"/>
              <a:t>Important considerations: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Most incidents are over within minutes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They are unpredictable and evolve quickly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b="1" u="sng" dirty="0"/>
              <a:t>Everyone</a:t>
            </a:r>
            <a:r>
              <a:rPr lang="en-US" dirty="0"/>
              <a:t> must know what to do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You must </a:t>
            </a:r>
            <a:r>
              <a:rPr lang="en-US" b="1" dirty="0"/>
              <a:t>scan, assess </a:t>
            </a:r>
            <a:r>
              <a:rPr lang="en-US" dirty="0"/>
              <a:t>and </a:t>
            </a:r>
            <a:r>
              <a:rPr lang="en-US" b="1" dirty="0"/>
              <a:t>act </a:t>
            </a:r>
            <a:r>
              <a:rPr lang="en-US" dirty="0"/>
              <a:t>quickly</a:t>
            </a:r>
          </a:p>
          <a:p>
            <a:pPr marL="798512" indent="-457200"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Your actions will influence others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38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Active threat response</a:t>
            </a: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3979D93E-E25C-4F3F-B2F6-69835040C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17" y="1120136"/>
            <a:ext cx="6537965" cy="50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798512" lvl="2" indent="-457200" algn="ctr">
              <a:buClr>
                <a:srgbClr val="8B2332"/>
              </a:buClr>
              <a:buSzPct val="75000"/>
              <a:buNone/>
            </a:pPr>
            <a:r>
              <a:rPr lang="en-US" sz="3200" u="sng" dirty="0">
                <a:solidFill>
                  <a:srgbClr val="FF0000"/>
                </a:solidFill>
                <a:latin typeface="Arial Black" pitchFamily="34" charset="0"/>
              </a:rPr>
              <a:t>RUN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Take a safe accessible escape path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Leave belongings behind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Help others escape, if possible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Follow police instructions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Do not stop to move wounded people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Call 911 when you are safe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Warn others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679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37" y="1"/>
            <a:ext cx="7313076" cy="793750"/>
          </a:xfrm>
        </p:spPr>
        <p:txBody>
          <a:bodyPr/>
          <a:lstStyle/>
          <a:p>
            <a:r>
              <a:rPr lang="en-CA" dirty="0"/>
              <a:t>HIDE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798512" lvl="2" indent="-457200" algn="ctr">
              <a:buClr>
                <a:srgbClr val="8B2332"/>
              </a:buClr>
              <a:buSzPct val="75000"/>
              <a:buNone/>
            </a:pPr>
            <a:r>
              <a:rPr lang="en-US" sz="3200" u="sng" dirty="0">
                <a:solidFill>
                  <a:srgbClr val="FF0000"/>
                </a:solidFill>
                <a:latin typeface="Arial Black" pitchFamily="34" charset="0"/>
              </a:rPr>
              <a:t>HIDE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Lock and barricade your hiding place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Turn off lights, close blinds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Stay out of the shooter’s view and line of fire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Silence your cell phone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Remain calm and quiet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Do not respond to </a:t>
            </a:r>
            <a:r>
              <a:rPr lang="en-US" sz="2800" u="sng" dirty="0"/>
              <a:t>anyone</a:t>
            </a:r>
            <a:r>
              <a:rPr lang="en-US" sz="2800" dirty="0"/>
              <a:t> at the door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If the fire alarm sounds, do not leave your hiding place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527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36" y="-26125"/>
            <a:ext cx="7346763" cy="793750"/>
          </a:xfrm>
        </p:spPr>
        <p:txBody>
          <a:bodyPr/>
          <a:lstStyle/>
          <a:p>
            <a:r>
              <a:rPr lang="en-CA" dirty="0"/>
              <a:t>FIGHT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SzPct val="75000"/>
              <a:buNone/>
            </a:pPr>
            <a:r>
              <a:rPr lang="en-US" sz="3200" u="sng" dirty="0">
                <a:solidFill>
                  <a:srgbClr val="FF0000"/>
                </a:solidFill>
                <a:latin typeface="Arial Black" pitchFamily="34" charset="0"/>
              </a:rPr>
              <a:t>FIGHT</a:t>
            </a:r>
          </a:p>
          <a:p>
            <a:pPr marL="0" indent="0">
              <a:buSzPct val="75000"/>
              <a:buNone/>
            </a:pPr>
            <a:r>
              <a:rPr lang="en-US" b="1" i="1" dirty="0"/>
              <a:t>				As a last resort, fight for your life.</a:t>
            </a:r>
            <a:endParaRPr lang="en-US" sz="2600" b="1" dirty="0"/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If you can’t evacuate or safely hide, fight as your last resort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Act as aggressively as possible against him/her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Throw items and improvise weapons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Commit to your actions</a:t>
            </a:r>
          </a:p>
          <a:p>
            <a:pPr marL="798512" lvl="2" indent="-457200">
              <a:buClr>
                <a:srgbClr val="8B233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Stop the threat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475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Understand police response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84" y="1466274"/>
            <a:ext cx="60820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2" indent="-457200">
              <a:spcAft>
                <a:spcPts val="900"/>
              </a:spcAft>
              <a:buClr>
                <a:srgbClr val="FF0000"/>
              </a:buClr>
              <a:buSzPct val="75000"/>
            </a:pPr>
            <a:r>
              <a:rPr lang="en-US" sz="2200" dirty="0"/>
              <a:t>Upon arrival, the initial police responders </a:t>
            </a:r>
            <a:r>
              <a:rPr lang="en-US" sz="2200" i="1" dirty="0"/>
              <a:t>will</a:t>
            </a:r>
            <a:r>
              <a:rPr lang="en-US" sz="2200" dirty="0"/>
              <a:t>:</a:t>
            </a:r>
          </a:p>
          <a:p>
            <a:pPr marL="798512" indent="-457200">
              <a:spcAft>
                <a:spcPts val="900"/>
              </a:spcAft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Locate the threat</a:t>
            </a:r>
          </a:p>
          <a:p>
            <a:pPr marL="798512" indent="-457200">
              <a:spcAft>
                <a:spcPts val="900"/>
              </a:spcAft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Stop the threat</a:t>
            </a:r>
          </a:p>
          <a:p>
            <a:pPr marL="798512" indent="-457200">
              <a:spcAft>
                <a:spcPts val="900"/>
              </a:spcAft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Pass by victims</a:t>
            </a:r>
          </a:p>
          <a:p>
            <a:pPr marL="798512" indent="-457200">
              <a:spcAft>
                <a:spcPts val="900"/>
              </a:spcAft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Secure the scene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309" y="3959978"/>
            <a:ext cx="60820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2" indent="-457200">
              <a:spcAft>
                <a:spcPts val="900"/>
              </a:spcAft>
              <a:buClr>
                <a:srgbClr val="FF0000"/>
              </a:buClr>
              <a:buSzPct val="75000"/>
            </a:pPr>
            <a:r>
              <a:rPr lang="en-US" sz="2200" dirty="0"/>
              <a:t>Initial police responders </a:t>
            </a:r>
            <a:r>
              <a:rPr lang="en-US" sz="2200" i="1" dirty="0"/>
              <a:t>will not</a:t>
            </a:r>
            <a:r>
              <a:rPr lang="en-US" sz="2200" dirty="0"/>
              <a:t>:</a:t>
            </a:r>
          </a:p>
          <a:p>
            <a:pPr marL="798512" indent="-457200">
              <a:spcAft>
                <a:spcPts val="900"/>
              </a:spcAft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Render medical assistance to victims</a:t>
            </a:r>
          </a:p>
          <a:p>
            <a:pPr marL="798512" indent="-457200">
              <a:spcAft>
                <a:spcPts val="900"/>
              </a:spcAft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Answer question</a:t>
            </a:r>
          </a:p>
        </p:txBody>
      </p:sp>
    </p:spTree>
    <p:extLst>
      <p:ext uri="{BB962C8B-B14F-4D97-AF65-F5344CB8AC3E}">
        <p14:creationId xmlns:p14="http://schemas.microsoft.com/office/powerpoint/2010/main" val="58937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F63062D405C42B825211003E65501" ma:contentTypeVersion="0" ma:contentTypeDescription="Create a new document." ma:contentTypeScope="" ma:versionID="0ed5d2374e4c4da0eca17dd7b830b63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99DA1D-2EAD-41EC-8720-4F31784B2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ECFF35C-C91C-4451-9957-CA68A8F2B811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F82E04-2FF7-4743-B2AB-35EC47A720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13635</TotalTime>
  <Words>640</Words>
  <Application>Microsoft Office PowerPoint</Application>
  <PresentationFormat>On-screen Show (4:3)</PresentationFormat>
  <Paragraphs>102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Wingdings</vt:lpstr>
      <vt:lpstr>Office Theme</vt:lpstr>
      <vt:lpstr>PowerPoint Presentation</vt:lpstr>
      <vt:lpstr>Active threat defined</vt:lpstr>
      <vt:lpstr>UC Emergency app</vt:lpstr>
      <vt:lpstr>Being prepared to respond</vt:lpstr>
      <vt:lpstr>Active threat response</vt:lpstr>
      <vt:lpstr>RUN</vt:lpstr>
      <vt:lpstr>HIDE</vt:lpstr>
      <vt:lpstr>FIGHT</vt:lpstr>
      <vt:lpstr>Understand police response</vt:lpstr>
      <vt:lpstr>How to respond when police arrive</vt:lpstr>
      <vt:lpstr>After the event</vt:lpstr>
      <vt:lpstr>Summary</vt:lpstr>
      <vt:lpstr>Reporting concerns or incidents</vt:lpstr>
      <vt:lpstr>PowerPoint Presentation</vt:lpstr>
      <vt:lpstr>Support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Megan Fox</cp:lastModifiedBy>
  <cp:revision>274</cp:revision>
  <dcterms:created xsi:type="dcterms:W3CDTF">2013-07-31T17:26:06Z</dcterms:created>
  <dcterms:modified xsi:type="dcterms:W3CDTF">2022-10-28T20:39:29Z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0x0101003B1F63062D405C42B825211003E65501</vt:lpwstr>
  </property>
</Properties>
</file>