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sldIdLst>
    <p:sldId id="259" r:id="rId5"/>
    <p:sldId id="291" r:id="rId6"/>
    <p:sldId id="295" r:id="rId7"/>
    <p:sldId id="290" r:id="rId8"/>
    <p:sldId id="298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oin O'Grady" initials="EO" lastIdx="4" clrIdx="0">
    <p:extLst>
      <p:ext uri="{19B8F6BF-5375-455C-9EA6-DF929625EA0E}">
        <p15:presenceInfo xmlns:p15="http://schemas.microsoft.com/office/powerpoint/2012/main" userId="S-1-5-21-1472220659-1464698413-3788999529-2782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CC"/>
    <a:srgbClr val="8AC8D0"/>
    <a:srgbClr val="FFCD00"/>
    <a:srgbClr val="FBB031"/>
    <a:srgbClr val="E32726"/>
    <a:srgbClr val="D60057"/>
    <a:srgbClr val="8B857B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98" autoAdjust="0"/>
    <p:restoredTop sz="83688" autoAdjust="0"/>
  </p:normalViewPr>
  <p:slideViewPr>
    <p:cSldViewPr snapToGrid="0" snapToObjects="1" showGuides="1">
      <p:cViewPr varScale="1">
        <p:scale>
          <a:sx n="95" d="100"/>
          <a:sy n="95" d="100"/>
        </p:scale>
        <p:origin x="396" y="90"/>
      </p:cViewPr>
      <p:guideLst>
        <p:guide orient="horz" pos="413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CACE1-0839-DD4E-8A8D-815B08AED9A4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58301-8E47-694C-884E-80E9D526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2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8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25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61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78C2-47AD-C340-9456-D9F9B3D30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668" y="481913"/>
            <a:ext cx="7841294" cy="18844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5000"/>
              </a:lnSpc>
              <a:defRPr sz="48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038AA-9B5A-234E-B6E1-FE9722AB0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668" y="2366318"/>
            <a:ext cx="7841294" cy="9391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FD472B-32E4-8A46-90E5-97757DC24E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668" y="3305432"/>
            <a:ext cx="6367116" cy="118685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 / additional designations</a:t>
            </a:r>
            <a:br>
              <a:rPr lang="en-US" dirty="0"/>
            </a:br>
            <a:r>
              <a:rPr lang="en-US" dirty="0"/>
              <a:t>Faculty of / Department of / additional designations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E4B113-E638-B640-8F48-252058659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2668" y="4492291"/>
            <a:ext cx="3487991" cy="521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98029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4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83A0EC-D117-3A44-A056-CF7521187A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3864" y="1773021"/>
            <a:ext cx="3938587" cy="3938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2CEEFA-DEDA-3C4E-B209-94546CDD8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569" y="1773021"/>
            <a:ext cx="6013537" cy="393858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3C08-C8EC-DC49-84E7-B18774364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F4FC2F-942D-6942-8D5B-4C7E0E524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073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photo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83A0EC-D117-3A44-A056-CF7521187A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1358" y="1655241"/>
            <a:ext cx="3982602" cy="2222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2CEEFA-DEDA-3C4E-B209-94546CDD8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358" y="4202482"/>
            <a:ext cx="3995802" cy="18350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rgbClr val="FBB031"/>
              </a:buClr>
              <a:defRPr sz="1800"/>
            </a:lvl2pPr>
            <a:lvl3pPr>
              <a:buClr>
                <a:srgbClr val="8B857B"/>
              </a:buClr>
              <a:defRPr sz="1600"/>
            </a:lvl3pPr>
            <a:lvl4pPr>
              <a:buClr>
                <a:schemeClr val="accent3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873EC9B2-3D79-EB42-BD2D-94A59CE5C3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84841" y="1655241"/>
            <a:ext cx="3982602" cy="2222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1D7853A-8D09-4041-8FD1-E58DBA8A7F0F}"/>
              </a:ext>
            </a:extLst>
          </p:cNvPr>
          <p:cNvCxnSpPr/>
          <p:nvPr userDrawn="1"/>
        </p:nvCxnSpPr>
        <p:spPr>
          <a:xfrm>
            <a:off x="6096000" y="1551313"/>
            <a:ext cx="0" cy="465342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EF50DEA-27DF-7C4E-AD5F-60F66ED518A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984841" y="4202482"/>
            <a:ext cx="3995802" cy="18350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rgbClr val="FBB031"/>
              </a:buClr>
              <a:defRPr sz="1800"/>
            </a:lvl2pPr>
            <a:lvl3pPr>
              <a:buClr>
                <a:srgbClr val="8B857B"/>
              </a:buClr>
              <a:defRPr sz="1600"/>
            </a:lvl3pPr>
            <a:lvl4pPr>
              <a:buClr>
                <a:schemeClr val="accent3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4A5085-02C7-C249-93B0-AC3B6836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CF9A15B-E143-B248-AA59-A29370229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388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016D1F-0C29-D446-876E-DD6C096D73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9638" y="1118286"/>
            <a:ext cx="7271951" cy="477588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This slide is for one big, </a:t>
            </a:r>
            <a:br>
              <a:rPr lang="en-US" dirty="0"/>
            </a:br>
            <a:r>
              <a:rPr lang="en-US" dirty="0"/>
              <a:t>bold statement. Bullet </a:t>
            </a:r>
            <a:br>
              <a:rPr lang="en-US" dirty="0"/>
            </a:br>
            <a:r>
              <a:rPr lang="en-US" dirty="0"/>
              <a:t>points can’t compete! </a:t>
            </a:r>
          </a:p>
        </p:txBody>
      </p:sp>
    </p:spTree>
    <p:extLst>
      <p:ext uri="{BB962C8B-B14F-4D97-AF65-F5344CB8AC3E}">
        <p14:creationId xmlns:p14="http://schemas.microsoft.com/office/powerpoint/2010/main" val="399748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78C2-47AD-C340-9456-D9F9B3D300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306" y="259491"/>
            <a:ext cx="8115597" cy="19284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Thank you for attending! </a:t>
            </a:r>
            <a:br>
              <a:rPr lang="en-US" dirty="0"/>
            </a:br>
            <a:r>
              <a:rPr lang="en-US" dirty="0"/>
              <a:t>and/or other concluding message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038AA-9B5A-234E-B6E1-FE9722AB06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3306" y="2203160"/>
            <a:ext cx="8115597" cy="78099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For more information go to </a:t>
            </a:r>
            <a:r>
              <a:rPr lang="en-US" dirty="0" err="1"/>
              <a:t>ucalgary.ca</a:t>
            </a:r>
            <a:r>
              <a:rPr lang="en-US" dirty="0"/>
              <a:t>/</a:t>
            </a:r>
            <a:r>
              <a:rPr lang="en-US" dirty="0" err="1"/>
              <a:t>webaddress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FD472B-32E4-8A46-90E5-97757DC24E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3307" y="3002203"/>
            <a:ext cx="6478326" cy="146887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 err="1"/>
              <a:t>presentersemail@ucalgary.ca</a:t>
            </a:r>
            <a:br>
              <a:rPr lang="en-US" dirty="0"/>
            </a:br>
            <a:r>
              <a:rPr lang="en-US" dirty="0"/>
              <a:t>Phone number / Twitter handle / additional contact info</a:t>
            </a:r>
          </a:p>
        </p:txBody>
      </p:sp>
    </p:spTree>
    <p:extLst>
      <p:ext uri="{BB962C8B-B14F-4D97-AF65-F5344CB8AC3E}">
        <p14:creationId xmlns:p14="http://schemas.microsoft.com/office/powerpoint/2010/main" val="179591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83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  <p:sldLayoutId id="214748365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algary.ca/risk/emergency-management/plans-procedures/reacting-active-assailant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algary.ca/risk/emergency-management/emergency-communication/uc-emergency-mobil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433A7-5FAF-7E4C-B3D7-17132204F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663" y="3138630"/>
            <a:ext cx="6955472" cy="2288742"/>
          </a:xfrm>
        </p:spPr>
        <p:txBody>
          <a:bodyPr>
            <a:normAutofit fontScale="90000"/>
          </a:bodyPr>
          <a:lstStyle/>
          <a:p>
            <a:r>
              <a:rPr lang="en-US" dirty="0"/>
              <a:t>Active Assailant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2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938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6F85E-0FF9-B0CC-7128-1FA24B551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48" y="112337"/>
            <a:ext cx="9724372" cy="1033398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B023-6B2A-D131-4DBE-98B1B3B31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48" y="1192764"/>
            <a:ext cx="10865697" cy="5566787"/>
          </a:xfrm>
        </p:spPr>
        <p:txBody>
          <a:bodyPr/>
          <a:lstStyle/>
          <a:p>
            <a:r>
              <a:rPr lang="en-CA" sz="2200" b="0" i="0" u="none" strike="noStrike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October 25, there was an emergency incident on our main campus – an active assailant. </a:t>
            </a:r>
          </a:p>
          <a:p>
            <a:r>
              <a:rPr lang="en-CA" sz="2200" b="0" i="0" u="none" strike="noStrike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An individual with a knife confronted a student in Science Theatres and frightened many others. </a:t>
            </a:r>
          </a:p>
          <a:p>
            <a:r>
              <a:rPr lang="en-CA" sz="2200" dirty="0">
                <a:solidFill>
                  <a:srgbClr val="3D3D3D"/>
                </a:solidFill>
                <a:latin typeface="Arial" panose="020B0604020202020204" pitchFamily="34" charset="0"/>
              </a:rPr>
              <a:t>This</a:t>
            </a:r>
            <a:r>
              <a:rPr lang="en-CA" sz="2200" b="0" i="0" u="none" strike="noStrike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 was a serious and real incident that was a threat to the safety of our campus community. </a:t>
            </a:r>
          </a:p>
          <a:p>
            <a:r>
              <a:rPr lang="en-CA" sz="2200" b="0" i="0" u="none" strike="noStrike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Campus Security responded quickly to the threat to protect students, faculty and staff. </a:t>
            </a:r>
          </a:p>
          <a:p>
            <a:r>
              <a:rPr lang="en-CA" sz="2200" b="0" i="0" u="none" strike="noStrike" dirty="0">
                <a:solidFill>
                  <a:srgbClr val="3D3D3D"/>
                </a:solidFill>
                <a:effectLst/>
                <a:latin typeface="Arial" panose="020B0604020202020204" pitchFamily="34" charset="0"/>
              </a:rPr>
              <a:t>Campus was given an all-clear at 9:24 pm when it was confirmed the armed individual had left the university on LRT.</a:t>
            </a:r>
          </a:p>
          <a:p>
            <a:r>
              <a:rPr lang="en-CA" sz="2200" dirty="0">
                <a:solidFill>
                  <a:srgbClr val="3D3D3D"/>
                </a:solidFill>
                <a:latin typeface="Arial" panose="020B0604020202020204" pitchFamily="34" charset="0"/>
              </a:rPr>
              <a:t>There was a confusing initial public response by Calgary Police Service, who at first indicated that there was no actual evidence of an emergency/incident.</a:t>
            </a:r>
            <a:endParaRPr lang="en-US" sz="2200" dirty="0"/>
          </a:p>
          <a:p>
            <a:r>
              <a:rPr lang="en-CA" sz="2200" dirty="0">
                <a:solidFill>
                  <a:srgbClr val="3D3D3D"/>
                </a:solidFill>
                <a:latin typeface="Arial" panose="020B0604020202020204" pitchFamily="34" charset="0"/>
              </a:rPr>
              <a:t>Perpetrator was arrested on morning of October 27</a:t>
            </a:r>
            <a:r>
              <a:rPr lang="en-CA" sz="2200" baseline="30000" dirty="0">
                <a:solidFill>
                  <a:srgbClr val="3D3D3D"/>
                </a:solidFill>
                <a:latin typeface="Arial" panose="020B0604020202020204" pitchFamily="34" charset="0"/>
              </a:rPr>
              <a:t>th, </a:t>
            </a:r>
            <a:r>
              <a:rPr lang="en-CA" sz="2200" dirty="0">
                <a:solidFill>
                  <a:srgbClr val="3D3D3D"/>
                </a:solidFill>
                <a:latin typeface="Arial" panose="020B0604020202020204" pitchFamily="34" charset="0"/>
              </a:rPr>
              <a:t>as a result of evidence provided by </a:t>
            </a:r>
            <a:r>
              <a:rPr lang="en-CA" sz="2200" dirty="0" err="1">
                <a:solidFill>
                  <a:srgbClr val="3D3D3D"/>
                </a:solidFill>
                <a:latin typeface="Arial" panose="020B0604020202020204" pitchFamily="34" charset="0"/>
              </a:rPr>
              <a:t>UCalgary</a:t>
            </a:r>
            <a:r>
              <a:rPr lang="en-CA" sz="2200" dirty="0">
                <a:solidFill>
                  <a:srgbClr val="3D3D3D"/>
                </a:solidFill>
                <a:latin typeface="Arial" panose="020B0604020202020204" pitchFamily="34" charset="0"/>
              </a:rPr>
              <a:t> Campus Security.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6C6B4-0304-A683-8EF2-2BD81DEC2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92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A0FDD-491E-F123-2984-AE547187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34" y="112337"/>
            <a:ext cx="9724372" cy="1033398"/>
          </a:xfrm>
        </p:spPr>
        <p:txBody>
          <a:bodyPr/>
          <a:lstStyle/>
          <a:p>
            <a:r>
              <a:rPr lang="en-US" dirty="0"/>
              <a:t>Active Assailant training/practices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D180D-7407-A81E-D789-3F93E89D6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998" y="1201507"/>
            <a:ext cx="10596004" cy="4115669"/>
          </a:xfrm>
        </p:spPr>
        <p:txBody>
          <a:bodyPr/>
          <a:lstStyle/>
          <a:p>
            <a:r>
              <a:rPr lang="en-US" sz="2000" dirty="0" err="1"/>
              <a:t>UCalgary</a:t>
            </a:r>
            <a:r>
              <a:rPr lang="en-US" sz="2000" dirty="0"/>
              <a:t> has well established training and procedures on active assailants which are on our website.  </a:t>
            </a:r>
            <a:r>
              <a:rPr lang="en-US" sz="2000" dirty="0">
                <a:hlinkClick r:id="rId3"/>
              </a:rPr>
              <a:t>https://www.ucalgary.ca/risk/emergency-management/plans-procedures/reacting-active-assailant</a:t>
            </a:r>
            <a:r>
              <a:rPr lang="en-US" sz="2000" dirty="0"/>
              <a:t> </a:t>
            </a:r>
          </a:p>
          <a:p>
            <a:r>
              <a:rPr lang="en-US" sz="2000" dirty="0"/>
              <a:t>Run, Hide, Fight is the standard phrase in active assailant training in North America, which includes organizations such as the FBI, UBC, and the University of Waterloo. </a:t>
            </a:r>
            <a:r>
              <a:rPr lang="en-US" sz="2000" b="1" dirty="0">
                <a:solidFill>
                  <a:srgbClr val="0000FF"/>
                </a:solidFill>
              </a:rPr>
              <a:t>	      </a:t>
            </a:r>
            <a:r>
              <a:rPr lang="en-US" b="1" dirty="0">
                <a:solidFill>
                  <a:srgbClr val="0000FF"/>
                </a:solidFill>
              </a:rPr>
              <a:t>		 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3FF6A-1AB4-5D4B-C69D-B1AA7D8E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C8F83D-3BA2-5531-E449-3D1D5D6F3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802" y="3637917"/>
            <a:ext cx="2677222" cy="1349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A90ABE-2F0E-4F24-87C0-EC05E21B5BBA}"/>
              </a:ext>
            </a:extLst>
          </p:cNvPr>
          <p:cNvSpPr txBox="1"/>
          <p:nvPr/>
        </p:nvSpPr>
        <p:spPr>
          <a:xfrm>
            <a:off x="8855872" y="3242919"/>
            <a:ext cx="311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0000FF"/>
                </a:solidFill>
              </a:rPr>
              <a:t>University of Waterloo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4D1A7-8978-4F63-B470-D318E81BD6CF}"/>
              </a:ext>
            </a:extLst>
          </p:cNvPr>
          <p:cNvSpPr txBox="1"/>
          <p:nvPr/>
        </p:nvSpPr>
        <p:spPr>
          <a:xfrm>
            <a:off x="6729640" y="3244334"/>
            <a:ext cx="124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0000FF"/>
                </a:solidFill>
              </a:rPr>
              <a:t>UBC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C013B7-1252-46AB-B6C1-1BE7CA90018F}"/>
              </a:ext>
            </a:extLst>
          </p:cNvPr>
          <p:cNvSpPr txBox="1"/>
          <p:nvPr/>
        </p:nvSpPr>
        <p:spPr>
          <a:xfrm>
            <a:off x="3472051" y="3259341"/>
            <a:ext cx="233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0000FF"/>
                </a:solidFill>
              </a:rPr>
              <a:t>FBI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D5515F-467E-4257-B5EB-418260642D32}"/>
              </a:ext>
            </a:extLst>
          </p:cNvPr>
          <p:cNvSpPr txBox="1"/>
          <p:nvPr/>
        </p:nvSpPr>
        <p:spPr>
          <a:xfrm>
            <a:off x="772844" y="3245921"/>
            <a:ext cx="233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0000FF"/>
                </a:solidFill>
              </a:rPr>
              <a:t>UCalgary </a:t>
            </a:r>
          </a:p>
        </p:txBody>
      </p:sp>
      <p:pic>
        <p:nvPicPr>
          <p:cNvPr id="13" name="Picture 12" descr="Timeline&#10;&#10;Description automatically generated">
            <a:extLst>
              <a:ext uri="{FF2B5EF4-FFF2-40B4-BE49-F238E27FC236}">
                <a16:creationId xmlns:a16="http://schemas.microsoft.com/office/drawing/2014/main" id="{246388DE-955D-4323-B49B-0FCC8A126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725" y="3650768"/>
            <a:ext cx="2306070" cy="1781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E7E707-DDDD-4EF7-B72D-D56D2D9433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7393" y="3646471"/>
            <a:ext cx="2817422" cy="25984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D451490-18E5-45DA-9CC5-2DFD42B7A2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5165" y="3665107"/>
            <a:ext cx="2389187" cy="129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48280-592F-89E9-B78F-3F6EC68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6693195" cy="1033398"/>
          </a:xfrm>
        </p:spPr>
        <p:txBody>
          <a:bodyPr>
            <a:normAutofit fontScale="90000"/>
          </a:bodyPr>
          <a:lstStyle/>
          <a:p>
            <a:r>
              <a:rPr lang="en-US" dirty="0"/>
              <a:t>Many have still not downloaded </a:t>
            </a:r>
            <a:r>
              <a:rPr lang="en-US" dirty="0" err="1"/>
              <a:t>Alertus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9924B-FDC3-FEB3-6A1D-479E24CA9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7" y="1773195"/>
            <a:ext cx="5709586" cy="4313280"/>
          </a:xfrm>
        </p:spPr>
        <p:txBody>
          <a:bodyPr/>
          <a:lstStyle/>
          <a:p>
            <a:r>
              <a:rPr lang="en-US" dirty="0"/>
              <a:t>Please download the </a:t>
            </a:r>
            <a:r>
              <a:rPr lang="en-US" b="1" dirty="0" err="1">
                <a:solidFill>
                  <a:schemeClr val="accent1"/>
                </a:solidFill>
                <a:ea typeface="+mj-ea"/>
                <a:cs typeface="+mj-cs"/>
              </a:rPr>
              <a:t>Alertus</a:t>
            </a:r>
            <a:r>
              <a:rPr lang="en-US" b="1" dirty="0">
                <a:solidFill>
                  <a:schemeClr val="accent1"/>
                </a:solidFill>
                <a:ea typeface="+mj-ea"/>
                <a:cs typeface="+mj-cs"/>
              </a:rPr>
              <a:t> App</a:t>
            </a:r>
            <a:r>
              <a:rPr lang="en-US" dirty="0"/>
              <a:t>, to be notified of any </a:t>
            </a:r>
            <a:r>
              <a:rPr lang="en-US" dirty="0" err="1"/>
              <a:t>UCalgary</a:t>
            </a:r>
            <a:r>
              <a:rPr lang="en-US" dirty="0"/>
              <a:t> emergency situations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https://www.ucalgary.ca/risk/emergency-management/emergency-communication/uc-emergency-mobile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5481-7713-B4E7-6BF1-A813F103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9278AE1-0515-A1CF-9DC8-2FAD0D3F2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560" y="878681"/>
            <a:ext cx="2866559" cy="51006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909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E55CF-885D-33D9-4A8D-0F92F48B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Social Media channels as a backup</a:t>
            </a:r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30ADE8B-9447-BDD7-3884-94798CCF8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7277" y="1832761"/>
            <a:ext cx="2483960" cy="442174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A0DEB-EA6E-B3A8-BEB9-3E4143935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907BB49-3F6F-EC03-EA95-0F078F540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785" y="1832761"/>
            <a:ext cx="2483960" cy="441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76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PfvWOmko"/>
  <p:tag name="ARTICULATE_PROJECT_OPEN" val="0"/>
  <p:tag name="ARTICULATE_SLIDE_COUN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UCalgary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D6001C"/>
      </a:accent1>
      <a:accent2>
        <a:srgbClr val="FFA300"/>
      </a:accent2>
      <a:accent3>
        <a:srgbClr val="FF671F"/>
      </a:accent3>
      <a:accent4>
        <a:srgbClr val="B5BD00"/>
      </a:accent4>
      <a:accent5>
        <a:srgbClr val="CE0058"/>
      </a:accent5>
      <a:accent6>
        <a:srgbClr val="A6192E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8655A899DA54984C7C56BB87EE611" ma:contentTypeVersion="7" ma:contentTypeDescription="Create a new document." ma:contentTypeScope="" ma:versionID="28a45ff0aa678f4f1702a068349d466e">
  <xsd:schema xmlns:xsd="http://www.w3.org/2001/XMLSchema" xmlns:xs="http://www.w3.org/2001/XMLSchema" xmlns:p="http://schemas.microsoft.com/office/2006/metadata/properties" xmlns:ns2="7cf87894-ed20-404a-84d7-b47a530cf520" targetNamespace="http://schemas.microsoft.com/office/2006/metadata/properties" ma:root="true" ma:fieldsID="d8e32bc3f045c0066856de91b801f627" ns2:_="">
    <xsd:import namespace="7cf87894-ed20-404a-84d7-b47a530cf5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f87894-ed20-404a-84d7-b47a530cf5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53E1DA-7DB1-4193-A649-35540B7D3C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f87894-ed20-404a-84d7-b47a530cf5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B69980-CD41-4515-A097-85011A618E6D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cf87894-ed20-404a-84d7-b47a530cf520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4AA82FB-0435-40F9-AD7D-811146C840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23621</TotalTime>
  <Words>274</Words>
  <Application>Microsoft Office PowerPoint</Application>
  <PresentationFormat>Widescreen</PresentationFormat>
  <Paragraphs>28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Active Assailant    </vt:lpstr>
      <vt:lpstr>Summary</vt:lpstr>
      <vt:lpstr>Active Assailant training/practices</vt:lpstr>
      <vt:lpstr>Many have still not downloaded Alertus</vt:lpstr>
      <vt:lpstr>Use Social Media channels as a backup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EHS</dc:title>
  <dc:creator>Victor Falguera</dc:creator>
  <cp:lastModifiedBy>Megan Fox</cp:lastModifiedBy>
  <cp:revision>386</cp:revision>
  <cp:lastPrinted>2022-06-16T18:03:07Z</cp:lastPrinted>
  <dcterms:created xsi:type="dcterms:W3CDTF">2018-02-28T16:41:54Z</dcterms:created>
  <dcterms:modified xsi:type="dcterms:W3CDTF">2022-11-07T23:06:36Z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0x010100F368655A899DA54984C7C56BB87EE611</vt:lpwstr>
  </property>
  <property fmtid="{D5CDD505-2E9C-101B-9397-08002B2CF9AE}" pid="3" name="ArticulateGUID">
    <vt:lpwstr>5524315D-DBD5-4733-A3CA-4609325B281E</vt:lpwstr>
  </property>
  <property fmtid="{D5CDD505-2E9C-101B-9397-08002B2CF9AE}" pid="4" name="ArticulatePath">
    <vt:lpwstr>https://ecs.ucalgary.ca/sites/ecspilot/risk/ehs/Management/Wrap%20the%20Year%202020</vt:lpwstr>
  </property>
</Properties>
</file>