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9"/>
  </p:notesMasterIdLst>
  <p:sldIdLst>
    <p:sldId id="4191" r:id="rId5"/>
    <p:sldId id="256" r:id="rId6"/>
    <p:sldId id="4192" r:id="rId7"/>
    <p:sldId id="367" r:id="rId8"/>
    <p:sldId id="350" r:id="rId9"/>
    <p:sldId id="263" r:id="rId10"/>
    <p:sldId id="353" r:id="rId11"/>
    <p:sldId id="4188" r:id="rId12"/>
    <p:sldId id="4189" r:id="rId13"/>
    <p:sldId id="4190" r:id="rId14"/>
    <p:sldId id="351" r:id="rId15"/>
    <p:sldId id="364" r:id="rId16"/>
    <p:sldId id="365" r:id="rId17"/>
    <p:sldId id="300"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1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die Jeworski" initials="JJ" lastIdx="1" clrIdx="0">
    <p:extLst>
      <p:ext uri="{19B8F6BF-5375-455C-9EA6-DF929625EA0E}">
        <p15:presenceInfo xmlns:p15="http://schemas.microsoft.com/office/powerpoint/2012/main" userId="S::jodie.jeworski@ucalgary.ca::c7f0e929-aee7-462a-8bca-ccf6a9dc244b" providerId="AD"/>
      </p:ext>
    </p:extLst>
  </p:cmAuthor>
  <p:cmAuthor id="2" name="Elena Tyminski" initials="ET" lastIdx="2" clrIdx="1">
    <p:extLst>
      <p:ext uri="{19B8F6BF-5375-455C-9EA6-DF929625EA0E}">
        <p15:presenceInfo xmlns:p15="http://schemas.microsoft.com/office/powerpoint/2012/main" userId="S::etyminsk@ucalgary.ca::1c75b1ce-4065-45e6-a0c9-5f0601ff96c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30F4"/>
    <a:srgbClr val="FFCD00"/>
    <a:srgbClr val="FBB031"/>
    <a:srgbClr val="E32726"/>
    <a:srgbClr val="D60057"/>
    <a:srgbClr val="8B857B"/>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BF2A10-5A35-404F-80A9-58D77EEC0326}" v="52" dt="2021-06-23T15:21:38.551"/>
    <p1510:client id="{3D2A39A8-679C-4448-B6D8-77E14C1DB3CD}" v="24" dt="2021-06-22T21:57:24.866"/>
    <p1510:client id="{6263C6DC-ABEA-4348-BB26-FF62B7612CE4}" v="9" dt="2021-06-23T04:24:55.544"/>
    <p1510:client id="{807F6E76-C95A-4DE2-8679-D56701F530F9}" v="448" dt="2021-06-22T17:12:17.748"/>
    <p1510:client id="{9582649A-D25C-49D7-9110-71E53881861E}" v="36" dt="2021-06-23T16:06:07.955"/>
    <p1510:client id="{B0F06F7F-682C-407B-BA11-865103C58026}" v="1" dt="2021-06-22T19:26:30.130"/>
    <p1510:client id="{C5486DFC-9138-4F75-B20C-24CBF526D3FA}" v="14" dt="2021-06-23T16:16:38.076"/>
    <p1510:client id="{F202A6C1-F4F5-4DE1-BE74-DFBE348D5DFF}" v="59" dt="2021-06-23T01:19:41.2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411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die Jeworski" userId="S::jodie.jeworski@ucalgary.ca::c7f0e929-aee7-462a-8bca-ccf6a9dc244b" providerId="AD" clId="Web-{6263C6DC-ABEA-4348-BB26-FF62B7612CE4}"/>
    <pc:docChg chg="modSld">
      <pc:chgData name="Jodie Jeworski" userId="S::jodie.jeworski@ucalgary.ca::c7f0e929-aee7-462a-8bca-ccf6a9dc244b" providerId="AD" clId="Web-{6263C6DC-ABEA-4348-BB26-FF62B7612CE4}" dt="2021-06-23T04:24:55.544" v="8" actId="20577"/>
      <pc:docMkLst>
        <pc:docMk/>
      </pc:docMkLst>
      <pc:sldChg chg="modSp">
        <pc:chgData name="Jodie Jeworski" userId="S::jodie.jeworski@ucalgary.ca::c7f0e929-aee7-462a-8bca-ccf6a9dc244b" providerId="AD" clId="Web-{6263C6DC-ABEA-4348-BB26-FF62B7612CE4}" dt="2021-06-23T04:24:55.544" v="8" actId="20577"/>
        <pc:sldMkLst>
          <pc:docMk/>
          <pc:sldMk cId="3766805235" sldId="351"/>
        </pc:sldMkLst>
        <pc:spChg chg="mod">
          <ac:chgData name="Jodie Jeworski" userId="S::jodie.jeworski@ucalgary.ca::c7f0e929-aee7-462a-8bca-ccf6a9dc244b" providerId="AD" clId="Web-{6263C6DC-ABEA-4348-BB26-FF62B7612CE4}" dt="2021-06-23T04:24:55.544" v="8" actId="20577"/>
          <ac:spMkLst>
            <pc:docMk/>
            <pc:sldMk cId="3766805235" sldId="351"/>
            <ac:spMk id="3" creationId="{00000000-0000-0000-0000-000000000000}"/>
          </ac:spMkLst>
        </pc:spChg>
      </pc:sldChg>
      <pc:sldChg chg="modSp">
        <pc:chgData name="Jodie Jeworski" userId="S::jodie.jeworski@ucalgary.ca::c7f0e929-aee7-462a-8bca-ccf6a9dc244b" providerId="AD" clId="Web-{6263C6DC-ABEA-4348-BB26-FF62B7612CE4}" dt="2021-06-23T04:23:27.325" v="4" actId="20577"/>
        <pc:sldMkLst>
          <pc:docMk/>
          <pc:sldMk cId="524962376" sldId="353"/>
        </pc:sldMkLst>
        <pc:spChg chg="mod">
          <ac:chgData name="Jodie Jeworski" userId="S::jodie.jeworski@ucalgary.ca::c7f0e929-aee7-462a-8bca-ccf6a9dc244b" providerId="AD" clId="Web-{6263C6DC-ABEA-4348-BB26-FF62B7612CE4}" dt="2021-06-23T04:23:27.325" v="4" actId="20577"/>
          <ac:spMkLst>
            <pc:docMk/>
            <pc:sldMk cId="524962376" sldId="353"/>
            <ac:spMk id="3" creationId="{E65FF7C1-9F64-4AF3-88FA-C15894504335}"/>
          </ac:spMkLst>
        </pc:spChg>
      </pc:sldChg>
    </pc:docChg>
  </pc:docChgLst>
  <pc:docChgLst>
    <pc:chgData name="Jodie Jeworski" userId="S::jodie.jeworski@ucalgary.ca::c7f0e929-aee7-462a-8bca-ccf6a9dc244b" providerId="AD" clId="Web-{F202A6C1-F4F5-4DE1-BE74-DFBE348D5DFF}"/>
    <pc:docChg chg="modSld">
      <pc:chgData name="Jodie Jeworski" userId="S::jodie.jeworski@ucalgary.ca::c7f0e929-aee7-462a-8bca-ccf6a9dc244b" providerId="AD" clId="Web-{F202A6C1-F4F5-4DE1-BE74-DFBE348D5DFF}" dt="2021-06-23T01:22:09.611" v="249"/>
      <pc:docMkLst>
        <pc:docMk/>
      </pc:docMkLst>
      <pc:sldChg chg="modSp">
        <pc:chgData name="Jodie Jeworski" userId="S::jodie.jeworski@ucalgary.ca::c7f0e929-aee7-462a-8bca-ccf6a9dc244b" providerId="AD" clId="Web-{F202A6C1-F4F5-4DE1-BE74-DFBE348D5DFF}" dt="2021-06-23T01:14:42.344" v="18" actId="20577"/>
        <pc:sldMkLst>
          <pc:docMk/>
          <pc:sldMk cId="2115531864" sldId="263"/>
        </pc:sldMkLst>
        <pc:graphicFrameChg chg="modGraphic">
          <ac:chgData name="Jodie Jeworski" userId="S::jodie.jeworski@ucalgary.ca::c7f0e929-aee7-462a-8bca-ccf6a9dc244b" providerId="AD" clId="Web-{F202A6C1-F4F5-4DE1-BE74-DFBE348D5DFF}" dt="2021-06-23T01:14:42.344" v="18" actId="20577"/>
          <ac:graphicFrameMkLst>
            <pc:docMk/>
            <pc:sldMk cId="2115531864" sldId="263"/>
            <ac:graphicFrameMk id="4" creationId="{00000000-0000-0000-0000-000000000000}"/>
          </ac:graphicFrameMkLst>
        </pc:graphicFrameChg>
      </pc:sldChg>
      <pc:sldChg chg="modSp">
        <pc:chgData name="Jodie Jeworski" userId="S::jodie.jeworski@ucalgary.ca::c7f0e929-aee7-462a-8bca-ccf6a9dc244b" providerId="AD" clId="Web-{F202A6C1-F4F5-4DE1-BE74-DFBE348D5DFF}" dt="2021-06-23T01:18:20.407" v="41" actId="20577"/>
        <pc:sldMkLst>
          <pc:docMk/>
          <pc:sldMk cId="3766805235" sldId="351"/>
        </pc:sldMkLst>
        <pc:spChg chg="mod">
          <ac:chgData name="Jodie Jeworski" userId="S::jodie.jeworski@ucalgary.ca::c7f0e929-aee7-462a-8bca-ccf6a9dc244b" providerId="AD" clId="Web-{F202A6C1-F4F5-4DE1-BE74-DFBE348D5DFF}" dt="2021-06-23T01:18:20.407" v="41" actId="20577"/>
          <ac:spMkLst>
            <pc:docMk/>
            <pc:sldMk cId="3766805235" sldId="351"/>
            <ac:spMk id="3" creationId="{00000000-0000-0000-0000-000000000000}"/>
          </ac:spMkLst>
        </pc:spChg>
      </pc:sldChg>
      <pc:sldChg chg="modSp">
        <pc:chgData name="Jodie Jeworski" userId="S::jodie.jeworski@ucalgary.ca::c7f0e929-aee7-462a-8bca-ccf6a9dc244b" providerId="AD" clId="Web-{F202A6C1-F4F5-4DE1-BE74-DFBE348D5DFF}" dt="2021-06-23T01:18:33.579" v="42" actId="20577"/>
        <pc:sldMkLst>
          <pc:docMk/>
          <pc:sldMk cId="854680470" sldId="364"/>
        </pc:sldMkLst>
        <pc:spChg chg="mod">
          <ac:chgData name="Jodie Jeworski" userId="S::jodie.jeworski@ucalgary.ca::c7f0e929-aee7-462a-8bca-ccf6a9dc244b" providerId="AD" clId="Web-{F202A6C1-F4F5-4DE1-BE74-DFBE348D5DFF}" dt="2021-06-23T01:18:33.579" v="42" actId="20577"/>
          <ac:spMkLst>
            <pc:docMk/>
            <pc:sldMk cId="854680470" sldId="364"/>
            <ac:spMk id="3" creationId="{00000000-0000-0000-0000-000000000000}"/>
          </ac:spMkLst>
        </pc:spChg>
      </pc:sldChg>
      <pc:sldChg chg="modSp modNotes">
        <pc:chgData name="Jodie Jeworski" userId="S::jodie.jeworski@ucalgary.ca::c7f0e929-aee7-462a-8bca-ccf6a9dc244b" providerId="AD" clId="Web-{F202A6C1-F4F5-4DE1-BE74-DFBE348D5DFF}" dt="2021-06-23T01:22:09.611" v="249"/>
        <pc:sldMkLst>
          <pc:docMk/>
          <pc:sldMk cId="2121468104" sldId="365"/>
        </pc:sldMkLst>
        <pc:spChg chg="mod">
          <ac:chgData name="Jodie Jeworski" userId="S::jodie.jeworski@ucalgary.ca::c7f0e929-aee7-462a-8bca-ccf6a9dc244b" providerId="AD" clId="Web-{F202A6C1-F4F5-4DE1-BE74-DFBE348D5DFF}" dt="2021-06-23T01:19:41.282" v="93" actId="20577"/>
          <ac:spMkLst>
            <pc:docMk/>
            <pc:sldMk cId="2121468104" sldId="365"/>
            <ac:spMk id="3" creationId="{00000000-0000-0000-0000-000000000000}"/>
          </ac:spMkLst>
        </pc:spChg>
      </pc:sldChg>
      <pc:sldChg chg="modSp modNotes">
        <pc:chgData name="Jodie Jeworski" userId="S::jodie.jeworski@ucalgary.ca::c7f0e929-aee7-462a-8bca-ccf6a9dc244b" providerId="AD" clId="Web-{F202A6C1-F4F5-4DE1-BE74-DFBE348D5DFF}" dt="2021-06-23T01:15:30.344" v="21"/>
        <pc:sldMkLst>
          <pc:docMk/>
          <pc:sldMk cId="3017271409" sldId="4188"/>
        </pc:sldMkLst>
        <pc:spChg chg="mod">
          <ac:chgData name="Jodie Jeworski" userId="S::jodie.jeworski@ucalgary.ca::c7f0e929-aee7-462a-8bca-ccf6a9dc244b" providerId="AD" clId="Web-{F202A6C1-F4F5-4DE1-BE74-DFBE348D5DFF}" dt="2021-06-23T01:15:04.078" v="19" actId="20577"/>
          <ac:spMkLst>
            <pc:docMk/>
            <pc:sldMk cId="3017271409" sldId="4188"/>
            <ac:spMk id="3" creationId="{E65FF7C1-9F64-4AF3-88FA-C15894504335}"/>
          </ac:spMkLst>
        </pc:spChg>
      </pc:sldChg>
      <pc:sldChg chg="modSp modNotes">
        <pc:chgData name="Jodie Jeworski" userId="S::jodie.jeworski@ucalgary.ca::c7f0e929-aee7-462a-8bca-ccf6a9dc244b" providerId="AD" clId="Web-{F202A6C1-F4F5-4DE1-BE74-DFBE348D5DFF}" dt="2021-06-23T01:17:12.157" v="33"/>
        <pc:sldMkLst>
          <pc:docMk/>
          <pc:sldMk cId="1229288887" sldId="4189"/>
        </pc:sldMkLst>
        <pc:spChg chg="mod">
          <ac:chgData name="Jodie Jeworski" userId="S::jodie.jeworski@ucalgary.ca::c7f0e929-aee7-462a-8bca-ccf6a9dc244b" providerId="AD" clId="Web-{F202A6C1-F4F5-4DE1-BE74-DFBE348D5DFF}" dt="2021-06-23T01:17:00.594" v="31" actId="20577"/>
          <ac:spMkLst>
            <pc:docMk/>
            <pc:sldMk cId="1229288887" sldId="4189"/>
            <ac:spMk id="3" creationId="{E65FF7C1-9F64-4AF3-88FA-C15894504335}"/>
          </ac:spMkLst>
        </pc:spChg>
      </pc:sldChg>
      <pc:sldChg chg="modSp modNotes">
        <pc:chgData name="Jodie Jeworski" userId="S::jodie.jeworski@ucalgary.ca::c7f0e929-aee7-462a-8bca-ccf6a9dc244b" providerId="AD" clId="Web-{F202A6C1-F4F5-4DE1-BE74-DFBE348D5DFF}" dt="2021-06-23T01:17:30.391" v="35"/>
        <pc:sldMkLst>
          <pc:docMk/>
          <pc:sldMk cId="1421872480" sldId="4190"/>
        </pc:sldMkLst>
        <pc:spChg chg="mod">
          <ac:chgData name="Jodie Jeworski" userId="S::jodie.jeworski@ucalgary.ca::c7f0e929-aee7-462a-8bca-ccf6a9dc244b" providerId="AD" clId="Web-{F202A6C1-F4F5-4DE1-BE74-DFBE348D5DFF}" dt="2021-06-23T01:17:25.079" v="34" actId="20577"/>
          <ac:spMkLst>
            <pc:docMk/>
            <pc:sldMk cId="1421872480" sldId="4190"/>
            <ac:spMk id="3" creationId="{E65FF7C1-9F64-4AF3-88FA-C15894504335}"/>
          </ac:spMkLst>
        </pc:spChg>
      </pc:sldChg>
      <pc:sldChg chg="modSp">
        <pc:chgData name="Jodie Jeworski" userId="S::jodie.jeworski@ucalgary.ca::c7f0e929-aee7-462a-8bca-ccf6a9dc244b" providerId="AD" clId="Web-{F202A6C1-F4F5-4DE1-BE74-DFBE348D5DFF}" dt="2021-06-23T01:12:32.093" v="8" actId="20577"/>
        <pc:sldMkLst>
          <pc:docMk/>
          <pc:sldMk cId="62417266" sldId="4191"/>
        </pc:sldMkLst>
        <pc:spChg chg="mod">
          <ac:chgData name="Jodie Jeworski" userId="S::jodie.jeworski@ucalgary.ca::c7f0e929-aee7-462a-8bca-ccf6a9dc244b" providerId="AD" clId="Web-{F202A6C1-F4F5-4DE1-BE74-DFBE348D5DFF}" dt="2021-06-23T01:12:32.093" v="8" actId="20577"/>
          <ac:spMkLst>
            <pc:docMk/>
            <pc:sldMk cId="62417266" sldId="4191"/>
            <ac:spMk id="7" creationId="{7E69E2BD-31AF-4829-9FFF-40E1B4F6213B}"/>
          </ac:spMkLst>
        </pc:spChg>
      </pc:sldChg>
    </pc:docChg>
  </pc:docChgLst>
  <pc:docChgLst>
    <pc:chgData name="Jodie Jeworski" userId="S::jodie.jeworski@ucalgary.ca::c7f0e929-aee7-462a-8bca-ccf6a9dc244b" providerId="AD" clId="Web-{C5486DFC-9138-4F75-B20C-24CBF526D3FA}"/>
    <pc:docChg chg="modSld">
      <pc:chgData name="Jodie Jeworski" userId="S::jodie.jeworski@ucalgary.ca::c7f0e929-aee7-462a-8bca-ccf6a9dc244b" providerId="AD" clId="Web-{C5486DFC-9138-4F75-B20C-24CBF526D3FA}" dt="2021-06-23T16:16:38.076" v="43" actId="1076"/>
      <pc:docMkLst>
        <pc:docMk/>
      </pc:docMkLst>
      <pc:sldChg chg="modNotes">
        <pc:chgData name="Jodie Jeworski" userId="S::jodie.jeworski@ucalgary.ca::c7f0e929-aee7-462a-8bca-ccf6a9dc244b" providerId="AD" clId="Web-{C5486DFC-9138-4F75-B20C-24CBF526D3FA}" dt="2021-06-23T16:14:42.325" v="12"/>
        <pc:sldMkLst>
          <pc:docMk/>
          <pc:sldMk cId="2115531864" sldId="263"/>
        </pc:sldMkLst>
      </pc:sldChg>
      <pc:sldChg chg="modSp modNotes">
        <pc:chgData name="Jodie Jeworski" userId="S::jodie.jeworski@ucalgary.ca::c7f0e929-aee7-462a-8bca-ccf6a9dc244b" providerId="AD" clId="Web-{C5486DFC-9138-4F75-B20C-24CBF526D3FA}" dt="2021-06-23T16:16:26.060" v="42"/>
        <pc:sldMkLst>
          <pc:docMk/>
          <pc:sldMk cId="3766805235" sldId="351"/>
        </pc:sldMkLst>
        <pc:spChg chg="mod">
          <ac:chgData name="Jodie Jeworski" userId="S::jodie.jeworski@ucalgary.ca::c7f0e929-aee7-462a-8bca-ccf6a9dc244b" providerId="AD" clId="Web-{C5486DFC-9138-4F75-B20C-24CBF526D3FA}" dt="2021-06-23T16:15:50.341" v="19" actId="20577"/>
          <ac:spMkLst>
            <pc:docMk/>
            <pc:sldMk cId="3766805235" sldId="351"/>
            <ac:spMk id="3" creationId="{00000000-0000-0000-0000-000000000000}"/>
          </ac:spMkLst>
        </pc:spChg>
      </pc:sldChg>
      <pc:sldChg chg="modNotes">
        <pc:chgData name="Jodie Jeworski" userId="S::jodie.jeworski@ucalgary.ca::c7f0e929-aee7-462a-8bca-ccf6a9dc244b" providerId="AD" clId="Web-{C5486DFC-9138-4F75-B20C-24CBF526D3FA}" dt="2021-06-23T16:14:52.091" v="16"/>
        <pc:sldMkLst>
          <pc:docMk/>
          <pc:sldMk cId="524962376" sldId="353"/>
        </pc:sldMkLst>
      </pc:sldChg>
      <pc:sldChg chg="modSp">
        <pc:chgData name="Jodie Jeworski" userId="S::jodie.jeworski@ucalgary.ca::c7f0e929-aee7-462a-8bca-ccf6a9dc244b" providerId="AD" clId="Web-{C5486DFC-9138-4F75-B20C-24CBF526D3FA}" dt="2021-06-23T16:16:38.076" v="43" actId="1076"/>
        <pc:sldMkLst>
          <pc:docMk/>
          <pc:sldMk cId="2121468104" sldId="365"/>
        </pc:sldMkLst>
        <pc:spChg chg="mod">
          <ac:chgData name="Jodie Jeworski" userId="S::jodie.jeworski@ucalgary.ca::c7f0e929-aee7-462a-8bca-ccf6a9dc244b" providerId="AD" clId="Web-{C5486DFC-9138-4F75-B20C-24CBF526D3FA}" dt="2021-06-23T16:16:38.076" v="43" actId="1076"/>
          <ac:spMkLst>
            <pc:docMk/>
            <pc:sldMk cId="2121468104" sldId="365"/>
            <ac:spMk id="3" creationId="{00000000-0000-0000-0000-000000000000}"/>
          </ac:spMkLst>
        </pc:spChg>
      </pc:sldChg>
    </pc:docChg>
  </pc:docChgLst>
  <pc:docChgLst>
    <pc:chgData name="Jodie Jeworski" userId="S::jodie.jeworski@ucalgary.ca::c7f0e929-aee7-462a-8bca-ccf6a9dc244b" providerId="AD" clId="Web-{9582649A-D25C-49D7-9110-71E53881861E}"/>
    <pc:docChg chg="modSld">
      <pc:chgData name="Jodie Jeworski" userId="S::jodie.jeworski@ucalgary.ca::c7f0e929-aee7-462a-8bca-ccf6a9dc244b" providerId="AD" clId="Web-{9582649A-D25C-49D7-9110-71E53881861E}" dt="2021-06-23T16:06:07.955" v="35" actId="20577"/>
      <pc:docMkLst>
        <pc:docMk/>
      </pc:docMkLst>
      <pc:sldChg chg="modSp">
        <pc:chgData name="Jodie Jeworski" userId="S::jodie.jeworski@ucalgary.ca::c7f0e929-aee7-462a-8bca-ccf6a9dc244b" providerId="AD" clId="Web-{9582649A-D25C-49D7-9110-71E53881861E}" dt="2021-06-23T16:06:07.955" v="35" actId="20577"/>
        <pc:sldMkLst>
          <pc:docMk/>
          <pc:sldMk cId="2121468104" sldId="365"/>
        </pc:sldMkLst>
        <pc:spChg chg="mod">
          <ac:chgData name="Jodie Jeworski" userId="S::jodie.jeworski@ucalgary.ca::c7f0e929-aee7-462a-8bca-ccf6a9dc244b" providerId="AD" clId="Web-{9582649A-D25C-49D7-9110-71E53881861E}" dt="2021-06-23T16:06:07.955" v="35" actId="20577"/>
          <ac:spMkLst>
            <pc:docMk/>
            <pc:sldMk cId="2121468104" sldId="365"/>
            <ac:spMk id="3" creationId="{00000000-0000-0000-0000-000000000000}"/>
          </ac:spMkLst>
        </pc:spChg>
      </pc:sldChg>
    </pc:docChg>
  </pc:docChgLst>
  <pc:docChgLst>
    <pc:chgData name="Jodie Jeworski" userId="S::jodie.jeworski@ucalgary.ca::c7f0e929-aee7-462a-8bca-ccf6a9dc244b" providerId="AD" clId="Web-{3D2A39A8-679C-4448-B6D8-77E14C1DB3CD}"/>
    <pc:docChg chg="modSld">
      <pc:chgData name="Jodie Jeworski" userId="S::jodie.jeworski@ucalgary.ca::c7f0e929-aee7-462a-8bca-ccf6a9dc244b" providerId="AD" clId="Web-{3D2A39A8-679C-4448-B6D8-77E14C1DB3CD}" dt="2021-06-22T21:57:58.555" v="20"/>
      <pc:docMkLst>
        <pc:docMk/>
      </pc:docMkLst>
      <pc:sldChg chg="modSp modNotes">
        <pc:chgData name="Jodie Jeworski" userId="S::jodie.jeworski@ucalgary.ca::c7f0e929-aee7-462a-8bca-ccf6a9dc244b" providerId="AD" clId="Web-{3D2A39A8-679C-4448-B6D8-77E14C1DB3CD}" dt="2021-06-22T21:57:58.555" v="20"/>
        <pc:sldMkLst>
          <pc:docMk/>
          <pc:sldMk cId="3766805235" sldId="351"/>
        </pc:sldMkLst>
        <pc:spChg chg="mod">
          <ac:chgData name="Jodie Jeworski" userId="S::jodie.jeworski@ucalgary.ca::c7f0e929-aee7-462a-8bca-ccf6a9dc244b" providerId="AD" clId="Web-{3D2A39A8-679C-4448-B6D8-77E14C1DB3CD}" dt="2021-06-22T21:57:24.866" v="16" actId="20577"/>
          <ac:spMkLst>
            <pc:docMk/>
            <pc:sldMk cId="3766805235" sldId="351"/>
            <ac:spMk id="3" creationId="{00000000-0000-0000-0000-000000000000}"/>
          </ac:spMkLst>
        </pc:spChg>
      </pc:sldChg>
      <pc:sldChg chg="modSp">
        <pc:chgData name="Jodie Jeworski" userId="S::jodie.jeworski@ucalgary.ca::c7f0e929-aee7-462a-8bca-ccf6a9dc244b" providerId="AD" clId="Web-{3D2A39A8-679C-4448-B6D8-77E14C1DB3CD}" dt="2021-06-22T21:53:38.807" v="1" actId="20577"/>
        <pc:sldMkLst>
          <pc:docMk/>
          <pc:sldMk cId="1255414003" sldId="366"/>
        </pc:sldMkLst>
        <pc:spChg chg="mod">
          <ac:chgData name="Jodie Jeworski" userId="S::jodie.jeworski@ucalgary.ca::c7f0e929-aee7-462a-8bca-ccf6a9dc244b" providerId="AD" clId="Web-{3D2A39A8-679C-4448-B6D8-77E14C1DB3CD}" dt="2021-06-22T21:53:38.807" v="1" actId="20577"/>
          <ac:spMkLst>
            <pc:docMk/>
            <pc:sldMk cId="1255414003" sldId="366"/>
            <ac:spMk id="2" creationId="{1449A1BB-7E8B-4F1C-A86E-29AEAAA0C594}"/>
          </ac:spMkLst>
        </pc:spChg>
      </pc:sldChg>
      <pc:sldChg chg="modSp">
        <pc:chgData name="Jodie Jeworski" userId="S::jodie.jeworski@ucalgary.ca::c7f0e929-aee7-462a-8bca-ccf6a9dc244b" providerId="AD" clId="Web-{3D2A39A8-679C-4448-B6D8-77E14C1DB3CD}" dt="2021-06-22T21:55:05.374" v="8" actId="20577"/>
        <pc:sldMkLst>
          <pc:docMk/>
          <pc:sldMk cId="3847073516" sldId="368"/>
        </pc:sldMkLst>
        <pc:spChg chg="mod">
          <ac:chgData name="Jodie Jeworski" userId="S::jodie.jeworski@ucalgary.ca::c7f0e929-aee7-462a-8bca-ccf6a9dc244b" providerId="AD" clId="Web-{3D2A39A8-679C-4448-B6D8-77E14C1DB3CD}" dt="2021-06-22T21:53:44.604" v="5" actId="20577"/>
          <ac:spMkLst>
            <pc:docMk/>
            <pc:sldMk cId="3847073516" sldId="368"/>
            <ac:spMk id="2" creationId="{10DC5BA5-0441-4BA4-A24E-3E68C8400262}"/>
          </ac:spMkLst>
        </pc:spChg>
        <pc:spChg chg="mod">
          <ac:chgData name="Jodie Jeworski" userId="S::jodie.jeworski@ucalgary.ca::c7f0e929-aee7-462a-8bca-ccf6a9dc244b" providerId="AD" clId="Web-{3D2A39A8-679C-4448-B6D8-77E14C1DB3CD}" dt="2021-06-22T21:55:05.374" v="8" actId="20577"/>
          <ac:spMkLst>
            <pc:docMk/>
            <pc:sldMk cId="3847073516" sldId="368"/>
            <ac:spMk id="3" creationId="{E4407CD1-8CE8-4B15-8A73-D8CE4877AAD9}"/>
          </ac:spMkLst>
        </pc:spChg>
      </pc:sldChg>
      <pc:sldChg chg="modSp">
        <pc:chgData name="Jodie Jeworski" userId="S::jodie.jeworski@ucalgary.ca::c7f0e929-aee7-462a-8bca-ccf6a9dc244b" providerId="AD" clId="Web-{3D2A39A8-679C-4448-B6D8-77E14C1DB3CD}" dt="2021-06-22T21:52:37.336" v="0" actId="20577"/>
        <pc:sldMkLst>
          <pc:docMk/>
          <pc:sldMk cId="62417266" sldId="4191"/>
        </pc:sldMkLst>
        <pc:spChg chg="mod">
          <ac:chgData name="Jodie Jeworski" userId="S::jodie.jeworski@ucalgary.ca::c7f0e929-aee7-462a-8bca-ccf6a9dc244b" providerId="AD" clId="Web-{3D2A39A8-679C-4448-B6D8-77E14C1DB3CD}" dt="2021-06-22T21:52:37.336" v="0" actId="20577"/>
          <ac:spMkLst>
            <pc:docMk/>
            <pc:sldMk cId="62417266" sldId="4191"/>
            <ac:spMk id="7" creationId="{7E69E2BD-31AF-4829-9FFF-40E1B4F6213B}"/>
          </ac:spMkLst>
        </pc:spChg>
      </pc:sldChg>
    </pc:docChg>
  </pc:docChgLst>
  <pc:docChgLst>
    <pc:chgData name="Jodie Jeworski" userId="S::jodie.jeworski@ucalgary.ca::c7f0e929-aee7-462a-8bca-ccf6a9dc244b" providerId="AD" clId="Web-{B0F06F7F-682C-407B-BA11-865103C58026}"/>
    <pc:docChg chg="">
      <pc:chgData name="Jodie Jeworski" userId="S::jodie.jeworski@ucalgary.ca::c7f0e929-aee7-462a-8bca-ccf6a9dc244b" providerId="AD" clId="Web-{B0F06F7F-682C-407B-BA11-865103C58026}" dt="2021-06-22T19:26:30.130" v="0"/>
      <pc:docMkLst>
        <pc:docMk/>
      </pc:docMkLst>
      <pc:sldChg chg="delCm">
        <pc:chgData name="Jodie Jeworski" userId="S::jodie.jeworski@ucalgary.ca::c7f0e929-aee7-462a-8bca-ccf6a9dc244b" providerId="AD" clId="Web-{B0F06F7F-682C-407B-BA11-865103C58026}" dt="2021-06-22T19:26:30.130" v="0"/>
        <pc:sldMkLst>
          <pc:docMk/>
          <pc:sldMk cId="2341394731" sldId="256"/>
        </pc:sldMkLst>
      </pc:sldChg>
    </pc:docChg>
  </pc:docChgLst>
  <pc:docChgLst>
    <pc:chgData name="Jodie Jeworski" userId="S::jodie.jeworski@ucalgary.ca::c7f0e929-aee7-462a-8bca-ccf6a9dc244b" providerId="AD" clId="Web-{27BF2A10-5A35-404F-80A9-58D77EEC0326}"/>
    <pc:docChg chg="modSld">
      <pc:chgData name="Jodie Jeworski" userId="S::jodie.jeworski@ucalgary.ca::c7f0e929-aee7-462a-8bca-ccf6a9dc244b" providerId="AD" clId="Web-{27BF2A10-5A35-404F-80A9-58D77EEC0326}" dt="2021-06-23T15:21:37.739" v="50" actId="20577"/>
      <pc:docMkLst>
        <pc:docMk/>
      </pc:docMkLst>
      <pc:sldChg chg="modSp">
        <pc:chgData name="Jodie Jeworski" userId="S::jodie.jeworski@ucalgary.ca::c7f0e929-aee7-462a-8bca-ccf6a9dc244b" providerId="AD" clId="Web-{27BF2A10-5A35-404F-80A9-58D77EEC0326}" dt="2021-06-23T15:21:37.739" v="50" actId="20577"/>
        <pc:sldMkLst>
          <pc:docMk/>
          <pc:sldMk cId="1233264566" sldId="4192"/>
        </pc:sldMkLst>
        <pc:graphicFrameChg chg="modGraphic">
          <ac:chgData name="Jodie Jeworski" userId="S::jodie.jeworski@ucalgary.ca::c7f0e929-aee7-462a-8bca-ccf6a9dc244b" providerId="AD" clId="Web-{27BF2A10-5A35-404F-80A9-58D77EEC0326}" dt="2021-06-23T15:21:37.739" v="50" actId="20577"/>
          <ac:graphicFrameMkLst>
            <pc:docMk/>
            <pc:sldMk cId="1233264566" sldId="4192"/>
            <ac:graphicFrameMk id="6" creationId="{10B9595F-BA31-42FE-994D-B8C3F58E99D3}"/>
          </ac:graphicFrameMkLst>
        </pc:graphicFrameChg>
      </pc:sldChg>
    </pc:docChg>
  </pc:docChgLst>
  <pc:docChgLst>
    <pc:chgData name="Jodie Jeworski" userId="S::jodie.jeworski@ucalgary.ca::c7f0e929-aee7-462a-8bca-ccf6a9dc244b" providerId="AD" clId="Web-{807F6E76-C95A-4DE2-8679-D56701F530F9}"/>
    <pc:docChg chg="modSld">
      <pc:chgData name="Jodie Jeworski" userId="S::jodie.jeworski@ucalgary.ca::c7f0e929-aee7-462a-8bca-ccf6a9dc244b" providerId="AD" clId="Web-{807F6E76-C95A-4DE2-8679-D56701F530F9}" dt="2021-06-22T17:12:59.281" v="1885"/>
      <pc:docMkLst>
        <pc:docMk/>
      </pc:docMkLst>
      <pc:sldChg chg="delSp modSp modNotes">
        <pc:chgData name="Jodie Jeworski" userId="S::jodie.jeworski@ucalgary.ca::c7f0e929-aee7-462a-8bca-ccf6a9dc244b" providerId="AD" clId="Web-{807F6E76-C95A-4DE2-8679-D56701F530F9}" dt="2021-06-22T16:59:32.166" v="1475" actId="20577"/>
        <pc:sldMkLst>
          <pc:docMk/>
          <pc:sldMk cId="3766805235" sldId="351"/>
        </pc:sldMkLst>
        <pc:spChg chg="mod">
          <ac:chgData name="Jodie Jeworski" userId="S::jodie.jeworski@ucalgary.ca::c7f0e929-aee7-462a-8bca-ccf6a9dc244b" providerId="AD" clId="Web-{807F6E76-C95A-4DE2-8679-D56701F530F9}" dt="2021-06-22T16:59:32.166" v="1475" actId="20577"/>
          <ac:spMkLst>
            <pc:docMk/>
            <pc:sldMk cId="3766805235" sldId="351"/>
            <ac:spMk id="3" creationId="{00000000-0000-0000-0000-000000000000}"/>
          </ac:spMkLst>
        </pc:spChg>
        <pc:spChg chg="del mod">
          <ac:chgData name="Jodie Jeworski" userId="S::jodie.jeworski@ucalgary.ca::c7f0e929-aee7-462a-8bca-ccf6a9dc244b" providerId="AD" clId="Web-{807F6E76-C95A-4DE2-8679-D56701F530F9}" dt="2021-06-22T16:48:57.293" v="988"/>
          <ac:spMkLst>
            <pc:docMk/>
            <pc:sldMk cId="3766805235" sldId="351"/>
            <ac:spMk id="5" creationId="{884B435D-88E5-4D75-895A-4033C1D5F44D}"/>
          </ac:spMkLst>
        </pc:spChg>
      </pc:sldChg>
      <pc:sldChg chg="modNotes">
        <pc:chgData name="Jodie Jeworski" userId="S::jodie.jeworski@ucalgary.ca::c7f0e929-aee7-462a-8bca-ccf6a9dc244b" providerId="AD" clId="Web-{807F6E76-C95A-4DE2-8679-D56701F530F9}" dt="2021-06-22T17:11:18.354" v="1879"/>
        <pc:sldMkLst>
          <pc:docMk/>
          <pc:sldMk cId="524962376" sldId="353"/>
        </pc:sldMkLst>
      </pc:sldChg>
      <pc:sldChg chg="modSp">
        <pc:chgData name="Jodie Jeworski" userId="S::jodie.jeworski@ucalgary.ca::c7f0e929-aee7-462a-8bca-ccf6a9dc244b" providerId="AD" clId="Web-{807F6E76-C95A-4DE2-8679-D56701F530F9}" dt="2021-06-22T17:12:17.091" v="1881" actId="20577"/>
        <pc:sldMkLst>
          <pc:docMk/>
          <pc:sldMk cId="854680470" sldId="364"/>
        </pc:sldMkLst>
        <pc:spChg chg="mod">
          <ac:chgData name="Jodie Jeworski" userId="S::jodie.jeworski@ucalgary.ca::c7f0e929-aee7-462a-8bca-ccf6a9dc244b" providerId="AD" clId="Web-{807F6E76-C95A-4DE2-8679-D56701F530F9}" dt="2021-06-22T17:12:17.091" v="1881" actId="20577"/>
          <ac:spMkLst>
            <pc:docMk/>
            <pc:sldMk cId="854680470" sldId="364"/>
            <ac:spMk id="2" creationId="{00000000-0000-0000-0000-000000000000}"/>
          </ac:spMkLst>
        </pc:spChg>
      </pc:sldChg>
      <pc:sldChg chg="modSp modNotes">
        <pc:chgData name="Jodie Jeworski" userId="S::jodie.jeworski@ucalgary.ca::c7f0e929-aee7-462a-8bca-ccf6a9dc244b" providerId="AD" clId="Web-{807F6E76-C95A-4DE2-8679-D56701F530F9}" dt="2021-06-22T17:12:59.281" v="1885"/>
        <pc:sldMkLst>
          <pc:docMk/>
          <pc:sldMk cId="2121468104" sldId="365"/>
        </pc:sldMkLst>
        <pc:spChg chg="mod">
          <ac:chgData name="Jodie Jeworski" userId="S::jodie.jeworski@ucalgary.ca::c7f0e929-aee7-462a-8bca-ccf6a9dc244b" providerId="AD" clId="Web-{807F6E76-C95A-4DE2-8679-D56701F530F9}" dt="2021-06-22T16:32:12.795" v="24" actId="20577"/>
          <ac:spMkLst>
            <pc:docMk/>
            <pc:sldMk cId="2121468104" sldId="365"/>
            <ac:spMk id="3" creationId="{00000000-0000-0000-0000-000000000000}"/>
          </ac:spMkLst>
        </pc:spChg>
      </pc:sldChg>
      <pc:sldChg chg="modSp modNotes">
        <pc:chgData name="Jodie Jeworski" userId="S::jodie.jeworski@ucalgary.ca::c7f0e929-aee7-462a-8bca-ccf6a9dc244b" providerId="AD" clId="Web-{807F6E76-C95A-4DE2-8679-D56701F530F9}" dt="2021-06-22T17:01:23.921" v="1500" actId="20577"/>
        <pc:sldMkLst>
          <pc:docMk/>
          <pc:sldMk cId="1255414003" sldId="366"/>
        </pc:sldMkLst>
        <pc:spChg chg="mod">
          <ac:chgData name="Jodie Jeworski" userId="S::jodie.jeworski@ucalgary.ca::c7f0e929-aee7-462a-8bca-ccf6a9dc244b" providerId="AD" clId="Web-{807F6E76-C95A-4DE2-8679-D56701F530F9}" dt="2021-06-22T17:01:23.921" v="1500" actId="20577"/>
          <ac:spMkLst>
            <pc:docMk/>
            <pc:sldMk cId="1255414003" sldId="366"/>
            <ac:spMk id="3" creationId="{32581D3D-4599-42EC-96BE-404FBDCC71AF}"/>
          </ac:spMkLst>
        </pc:spChg>
      </pc:sldChg>
      <pc:sldChg chg="modSp">
        <pc:chgData name="Jodie Jeworski" userId="S::jodie.jeworski@ucalgary.ca::c7f0e929-aee7-462a-8bca-ccf6a9dc244b" providerId="AD" clId="Web-{807F6E76-C95A-4DE2-8679-D56701F530F9}" dt="2021-06-22T17:02:57.956" v="1512" actId="20577"/>
        <pc:sldMkLst>
          <pc:docMk/>
          <pc:sldMk cId="3847073516" sldId="368"/>
        </pc:sldMkLst>
        <pc:spChg chg="mod">
          <ac:chgData name="Jodie Jeworski" userId="S::jodie.jeworski@ucalgary.ca::c7f0e929-aee7-462a-8bca-ccf6a9dc244b" providerId="AD" clId="Web-{807F6E76-C95A-4DE2-8679-D56701F530F9}" dt="2021-06-22T17:02:57.956" v="1512" actId="20577"/>
          <ac:spMkLst>
            <pc:docMk/>
            <pc:sldMk cId="3847073516" sldId="368"/>
            <ac:spMk id="3" creationId="{E4407CD1-8CE8-4B15-8A73-D8CE4877AAD9}"/>
          </ac:spMkLst>
        </pc:spChg>
      </pc:sldChg>
      <pc:sldChg chg="modSp">
        <pc:chgData name="Jodie Jeworski" userId="S::jodie.jeworski@ucalgary.ca::c7f0e929-aee7-462a-8bca-ccf6a9dc244b" providerId="AD" clId="Web-{807F6E76-C95A-4DE2-8679-D56701F530F9}" dt="2021-06-22T17:00:07.824" v="1477" actId="20577"/>
        <pc:sldMkLst>
          <pc:docMk/>
          <pc:sldMk cId="62417266" sldId="4191"/>
        </pc:sldMkLst>
        <pc:spChg chg="mod">
          <ac:chgData name="Jodie Jeworski" userId="S::jodie.jeworski@ucalgary.ca::c7f0e929-aee7-462a-8bca-ccf6a9dc244b" providerId="AD" clId="Web-{807F6E76-C95A-4DE2-8679-D56701F530F9}" dt="2021-06-22T17:00:07.824" v="1477" actId="20577"/>
          <ac:spMkLst>
            <pc:docMk/>
            <pc:sldMk cId="62417266" sldId="4191"/>
            <ac:spMk id="7" creationId="{7E69E2BD-31AF-4829-9FFF-40E1B4F6213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C5E63B-8713-4D70-87A2-204EB47A8C5C}"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649AF929-9C42-4CDB-8C22-CA823A1F1841}">
      <dgm:prSet/>
      <dgm:spPr/>
      <dgm:t>
        <a:bodyPr/>
        <a:lstStyle/>
        <a:p>
          <a:pPr rtl="0"/>
          <a:r>
            <a:rPr lang="en-CA"/>
            <a:t>The fall is a transition period,</a:t>
          </a:r>
          <a:r>
            <a:rPr lang="en-CA">
              <a:latin typeface="Calibri Light" panose="020F0302020204030204"/>
            </a:rPr>
            <a:t> </a:t>
          </a:r>
          <a:r>
            <a:rPr lang="en-CA"/>
            <a:t>not the long-term approach</a:t>
          </a:r>
          <a:r>
            <a:rPr lang="en-CA">
              <a:latin typeface="Calibri Light" panose="020F0302020204030204"/>
            </a:rPr>
            <a:t>. </a:t>
          </a:r>
          <a:r>
            <a:rPr lang="en-CA"/>
            <a:t> ​</a:t>
          </a:r>
          <a:endParaRPr lang="en-US"/>
        </a:p>
      </dgm:t>
    </dgm:pt>
    <dgm:pt modelId="{7BDF87F1-A264-46B0-AE2B-2ACB145BBE2D}" type="parTrans" cxnId="{89D44A88-D1F2-4F17-AA9E-BB08F559777B}">
      <dgm:prSet/>
      <dgm:spPr/>
      <dgm:t>
        <a:bodyPr/>
        <a:lstStyle/>
        <a:p>
          <a:endParaRPr lang="en-US"/>
        </a:p>
      </dgm:t>
    </dgm:pt>
    <dgm:pt modelId="{CAC939D8-53F5-4A34-9EB9-61DD9B804BC5}" type="sibTrans" cxnId="{89D44A88-D1F2-4F17-AA9E-BB08F559777B}">
      <dgm:prSet/>
      <dgm:spPr/>
      <dgm:t>
        <a:bodyPr/>
        <a:lstStyle/>
        <a:p>
          <a:endParaRPr lang="en-US"/>
        </a:p>
      </dgm:t>
    </dgm:pt>
    <dgm:pt modelId="{50366A2B-4F7C-43CE-AE42-37D82881372C}">
      <dgm:prSet/>
      <dgm:spPr/>
      <dgm:t>
        <a:bodyPr/>
        <a:lstStyle/>
        <a:p>
          <a:pPr rtl="0"/>
          <a:r>
            <a:rPr lang="en-CA"/>
            <a:t>Most faculty and staff have proven </a:t>
          </a:r>
          <a:r>
            <a:rPr lang="en-CA">
              <a:latin typeface="Calibri Light" panose="020F0302020204030204"/>
            </a:rPr>
            <a:t>they </a:t>
          </a:r>
          <a:r>
            <a:rPr lang="en-CA"/>
            <a:t>can work effectively from anywhere</a:t>
          </a:r>
          <a:r>
            <a:rPr lang="en-CA">
              <a:latin typeface="Calibri Light" panose="020F0302020204030204"/>
            </a:rPr>
            <a:t>. </a:t>
          </a:r>
          <a:r>
            <a:rPr lang="en-CA"/>
            <a:t> ​</a:t>
          </a:r>
          <a:endParaRPr lang="en-US"/>
        </a:p>
      </dgm:t>
    </dgm:pt>
    <dgm:pt modelId="{72EB7998-C958-42EE-BEC6-40C5097C36D5}" type="parTrans" cxnId="{21CBD95C-A134-451A-89D1-F7E96487A64E}">
      <dgm:prSet/>
      <dgm:spPr/>
      <dgm:t>
        <a:bodyPr/>
        <a:lstStyle/>
        <a:p>
          <a:endParaRPr lang="en-US"/>
        </a:p>
      </dgm:t>
    </dgm:pt>
    <dgm:pt modelId="{41BF62FF-1743-4D99-9A63-0E1CDA0B4C50}" type="sibTrans" cxnId="{21CBD95C-A134-451A-89D1-F7E96487A64E}">
      <dgm:prSet/>
      <dgm:spPr/>
      <dgm:t>
        <a:bodyPr/>
        <a:lstStyle/>
        <a:p>
          <a:endParaRPr lang="en-US"/>
        </a:p>
      </dgm:t>
    </dgm:pt>
    <dgm:pt modelId="{D7AE097D-4F95-4C05-ADBB-20D0FFDFD1AF}">
      <dgm:prSet/>
      <dgm:spPr/>
      <dgm:t>
        <a:bodyPr/>
        <a:lstStyle/>
        <a:p>
          <a:pPr rtl="0"/>
          <a:r>
            <a:rPr lang="en-CA"/>
            <a:t>Many have enjoyed remote working and would prefer ongoing flexibility;</a:t>
          </a:r>
          <a:r>
            <a:rPr lang="en-CA">
              <a:latin typeface="Calibri Light" panose="020F0302020204030204"/>
            </a:rPr>
            <a:t> </a:t>
          </a:r>
          <a:r>
            <a:rPr lang="en-CA"/>
            <a:t> there are benefits to the employee and the employer​</a:t>
          </a:r>
          <a:r>
            <a:rPr lang="en-CA">
              <a:latin typeface="Calibri Light" panose="020F0302020204030204"/>
            </a:rPr>
            <a:t>.</a:t>
          </a:r>
          <a:endParaRPr lang="en-US"/>
        </a:p>
      </dgm:t>
    </dgm:pt>
    <dgm:pt modelId="{C41F46AD-2822-4557-8768-3E656AC2BD88}" type="parTrans" cxnId="{3F023EDC-D68D-4A72-AB74-45D8A85E07E8}">
      <dgm:prSet/>
      <dgm:spPr/>
      <dgm:t>
        <a:bodyPr/>
        <a:lstStyle/>
        <a:p>
          <a:endParaRPr lang="en-US"/>
        </a:p>
      </dgm:t>
    </dgm:pt>
    <dgm:pt modelId="{580F3FD7-E91F-450F-9BBF-51B1BC6A55F6}" type="sibTrans" cxnId="{3F023EDC-D68D-4A72-AB74-45D8A85E07E8}">
      <dgm:prSet/>
      <dgm:spPr/>
      <dgm:t>
        <a:bodyPr/>
        <a:lstStyle/>
        <a:p>
          <a:endParaRPr lang="en-US"/>
        </a:p>
      </dgm:t>
    </dgm:pt>
    <dgm:pt modelId="{7FE5D9FF-3F4A-4F74-9330-DDA9E5338493}">
      <dgm:prSet/>
      <dgm:spPr/>
      <dgm:t>
        <a:bodyPr/>
        <a:lstStyle/>
        <a:p>
          <a:pPr rtl="0"/>
          <a:r>
            <a:rPr lang="en-CA"/>
            <a:t>There are benefits to working together in person that </a:t>
          </a:r>
          <a:r>
            <a:rPr lang="en-CA">
              <a:latin typeface="Calibri Light" panose="020F0302020204030204"/>
            </a:rPr>
            <a:t>we have</a:t>
          </a:r>
          <a:r>
            <a:rPr lang="en-CA"/>
            <a:t> been missing (team dynamics, work relationships, culture, informal interactions, social contact</a:t>
          </a:r>
          <a:r>
            <a:rPr lang="en-CA">
              <a:latin typeface="Calibri Light" panose="020F0302020204030204"/>
            </a:rPr>
            <a:t>). </a:t>
          </a:r>
          <a:r>
            <a:rPr lang="en-CA"/>
            <a:t> ​</a:t>
          </a:r>
          <a:endParaRPr lang="en-US"/>
        </a:p>
      </dgm:t>
    </dgm:pt>
    <dgm:pt modelId="{E03A5989-84B3-4F88-82E5-CBB40E45E3BE}" type="parTrans" cxnId="{6C853908-AC70-4072-A508-87F0FB40F6E5}">
      <dgm:prSet/>
      <dgm:spPr/>
      <dgm:t>
        <a:bodyPr/>
        <a:lstStyle/>
        <a:p>
          <a:endParaRPr lang="en-US"/>
        </a:p>
      </dgm:t>
    </dgm:pt>
    <dgm:pt modelId="{078D42E7-7C18-4267-9C98-550473330F2E}" type="sibTrans" cxnId="{6C853908-AC70-4072-A508-87F0FB40F6E5}">
      <dgm:prSet/>
      <dgm:spPr/>
      <dgm:t>
        <a:bodyPr/>
        <a:lstStyle/>
        <a:p>
          <a:endParaRPr lang="en-US"/>
        </a:p>
      </dgm:t>
    </dgm:pt>
    <dgm:pt modelId="{0D5D439A-2D0D-4861-994B-BE3ABEB27994}">
      <dgm:prSet/>
      <dgm:spPr/>
      <dgm:t>
        <a:bodyPr/>
        <a:lstStyle/>
        <a:p>
          <a:pPr rtl="0"/>
          <a:r>
            <a:rPr lang="en-CA"/>
            <a:t>Most will have the opportunity to continue some remote working </a:t>
          </a:r>
          <a:r>
            <a:rPr lang="en-CA">
              <a:latin typeface="Calibri Light" panose="020F0302020204030204"/>
            </a:rPr>
            <a:t>in some capacity</a:t>
          </a:r>
          <a:r>
            <a:rPr lang="en-CA"/>
            <a:t>, provided their role can be effectively performed remotely</a:t>
          </a:r>
          <a:r>
            <a:rPr lang="en-CA">
              <a:latin typeface="Calibri Light" panose="020F0302020204030204"/>
            </a:rPr>
            <a:t>.</a:t>
          </a:r>
          <a:r>
            <a:rPr lang="en-CA"/>
            <a:t> ​</a:t>
          </a:r>
          <a:endParaRPr lang="en-US"/>
        </a:p>
      </dgm:t>
    </dgm:pt>
    <dgm:pt modelId="{2AF4FCE9-0E03-4313-809C-589B5FBD837A}" type="parTrans" cxnId="{F6147344-04CA-4C32-9248-8769CDDC427D}">
      <dgm:prSet/>
      <dgm:spPr/>
      <dgm:t>
        <a:bodyPr/>
        <a:lstStyle/>
        <a:p>
          <a:endParaRPr lang="en-US"/>
        </a:p>
      </dgm:t>
    </dgm:pt>
    <dgm:pt modelId="{57206C57-83F6-4D27-9144-B7F833C69382}" type="sibTrans" cxnId="{F6147344-04CA-4C32-9248-8769CDDC427D}">
      <dgm:prSet/>
      <dgm:spPr/>
      <dgm:t>
        <a:bodyPr/>
        <a:lstStyle/>
        <a:p>
          <a:endParaRPr lang="en-US"/>
        </a:p>
      </dgm:t>
    </dgm:pt>
    <dgm:pt modelId="{2736BC36-6A4E-49C1-BD23-6133F673F6F7}">
      <dgm:prSet/>
      <dgm:spPr/>
      <dgm:t>
        <a:bodyPr/>
        <a:lstStyle/>
        <a:p>
          <a:r>
            <a:rPr lang="en-CA"/>
            <a:t>By early September, we expect faculty and staff will return to campus in some capacity, appropriate for the nature of their work and position</a:t>
          </a:r>
          <a:r>
            <a:rPr lang="en-CA">
              <a:latin typeface="Calibri Light" panose="020F0302020204030204"/>
            </a:rPr>
            <a:t>.</a:t>
          </a:r>
          <a:endParaRPr lang="en-US"/>
        </a:p>
      </dgm:t>
    </dgm:pt>
    <dgm:pt modelId="{ADA3B57C-9F3E-4A57-AD32-D3FE0BE9BDB0}" type="parTrans" cxnId="{E014A21D-2019-41EF-A0F7-699126E3058C}">
      <dgm:prSet/>
      <dgm:spPr/>
      <dgm:t>
        <a:bodyPr/>
        <a:lstStyle/>
        <a:p>
          <a:endParaRPr lang="en-US"/>
        </a:p>
      </dgm:t>
    </dgm:pt>
    <dgm:pt modelId="{4753D575-CA2D-4716-8FBC-3352F236ACA9}" type="sibTrans" cxnId="{E014A21D-2019-41EF-A0F7-699126E3058C}">
      <dgm:prSet/>
      <dgm:spPr/>
      <dgm:t>
        <a:bodyPr/>
        <a:lstStyle/>
        <a:p>
          <a:endParaRPr lang="en-US"/>
        </a:p>
      </dgm:t>
    </dgm:pt>
    <dgm:pt modelId="{7E676B28-77A0-484A-A229-70965D7C15E4}">
      <dgm:prSet/>
      <dgm:spPr/>
      <dgm:t>
        <a:bodyPr/>
        <a:lstStyle/>
        <a:p>
          <a:pPr rtl="0"/>
          <a:r>
            <a:rPr lang="en-US"/>
            <a:t>Remote working will look different as the pandemic eases</a:t>
          </a:r>
          <a:r>
            <a:rPr lang="en-US">
              <a:latin typeface="Calibri Light" panose="020F0302020204030204"/>
            </a:rPr>
            <a:t>.</a:t>
          </a:r>
          <a:r>
            <a:rPr lang="en-US"/>
            <a:t> </a:t>
          </a:r>
          <a:r>
            <a:rPr lang="en-US">
              <a:latin typeface="Calibri Light" panose="020F0302020204030204"/>
            </a:rPr>
            <a:t>Make sure to secure arrangements for family care (</a:t>
          </a:r>
          <a:r>
            <a:rPr lang="en-US"/>
            <a:t>e.g</a:t>
          </a:r>
          <a:r>
            <a:rPr lang="en-US">
              <a:latin typeface="Calibri Light" panose="020F0302020204030204"/>
            </a:rPr>
            <a:t>. children, aging parents, pets).</a:t>
          </a:r>
          <a:endParaRPr lang="en-US"/>
        </a:p>
      </dgm:t>
    </dgm:pt>
    <dgm:pt modelId="{23B893F6-177E-430C-80EC-8703F15F0574}" type="parTrans" cxnId="{999DABD3-DE13-4A95-9DDF-AD2094A4A3C4}">
      <dgm:prSet/>
      <dgm:spPr/>
      <dgm:t>
        <a:bodyPr/>
        <a:lstStyle/>
        <a:p>
          <a:endParaRPr lang="en-CA"/>
        </a:p>
      </dgm:t>
    </dgm:pt>
    <dgm:pt modelId="{2F65A91F-DF91-4A11-84F7-0177AB7B3794}" type="sibTrans" cxnId="{999DABD3-DE13-4A95-9DDF-AD2094A4A3C4}">
      <dgm:prSet/>
      <dgm:spPr/>
      <dgm:t>
        <a:bodyPr/>
        <a:lstStyle/>
        <a:p>
          <a:endParaRPr lang="en-CA"/>
        </a:p>
      </dgm:t>
    </dgm:pt>
    <dgm:pt modelId="{270DDF32-85A4-493C-A71E-5F6D2E9B5E30}">
      <dgm:prSet/>
      <dgm:spPr/>
      <dgm:t>
        <a:bodyPr/>
        <a:lstStyle/>
        <a:p>
          <a:r>
            <a:rPr lang="en-US"/>
            <a:t>Decisions around continued work from home requests will be based upon nature of the work and the job</a:t>
          </a:r>
          <a:r>
            <a:rPr lang="en-US">
              <a:latin typeface="Calibri Light" panose="020F0302020204030204"/>
            </a:rPr>
            <a:t>.</a:t>
          </a:r>
          <a:endParaRPr lang="en-US"/>
        </a:p>
      </dgm:t>
    </dgm:pt>
    <dgm:pt modelId="{F1297AB7-554C-41FC-A7BA-1696649EAC23}" type="parTrans" cxnId="{9246324B-E0F5-4F03-A74E-F1EA45FC418C}">
      <dgm:prSet/>
      <dgm:spPr/>
      <dgm:t>
        <a:bodyPr/>
        <a:lstStyle/>
        <a:p>
          <a:endParaRPr lang="en-CA"/>
        </a:p>
      </dgm:t>
    </dgm:pt>
    <dgm:pt modelId="{37FFFC50-966A-4B2D-B9BA-3D9D6A486CFC}" type="sibTrans" cxnId="{9246324B-E0F5-4F03-A74E-F1EA45FC418C}">
      <dgm:prSet/>
      <dgm:spPr/>
      <dgm:t>
        <a:bodyPr/>
        <a:lstStyle/>
        <a:p>
          <a:endParaRPr lang="en-CA"/>
        </a:p>
      </dgm:t>
    </dgm:pt>
    <dgm:pt modelId="{86138645-D772-4179-8E18-3E55C2CDC5F3}">
      <dgm:prSet/>
      <dgm:spPr/>
      <dgm:t>
        <a:bodyPr/>
        <a:lstStyle/>
        <a:p>
          <a:pPr rtl="0"/>
          <a:r>
            <a:rPr lang="en-US"/>
            <a:t>Directors/Managers define further parameters and</a:t>
          </a:r>
          <a:r>
            <a:rPr lang="en-US">
              <a:latin typeface="Calibri Light" panose="020F0302020204030204"/>
            </a:rPr>
            <a:t> </a:t>
          </a:r>
          <a:r>
            <a:rPr lang="en-US"/>
            <a:t>expectations with their </a:t>
          </a:r>
          <a:r>
            <a:rPr lang="en-US">
              <a:latin typeface="Calibri Light" panose="020F0302020204030204"/>
            </a:rPr>
            <a:t>team(s).</a:t>
          </a:r>
          <a:endParaRPr lang="en-US"/>
        </a:p>
      </dgm:t>
    </dgm:pt>
    <dgm:pt modelId="{6BBCA27A-A4E0-4444-A026-65A91BF80C3D}" type="parTrans" cxnId="{1350B612-C047-4E91-B6DD-BCDAA2EEC823}">
      <dgm:prSet/>
      <dgm:spPr/>
      <dgm:t>
        <a:bodyPr/>
        <a:lstStyle/>
        <a:p>
          <a:endParaRPr lang="en-CA"/>
        </a:p>
      </dgm:t>
    </dgm:pt>
    <dgm:pt modelId="{D01ED842-1A67-4618-BFBC-51C7ADA6872F}" type="sibTrans" cxnId="{1350B612-C047-4E91-B6DD-BCDAA2EEC823}">
      <dgm:prSet/>
      <dgm:spPr/>
      <dgm:t>
        <a:bodyPr/>
        <a:lstStyle/>
        <a:p>
          <a:endParaRPr lang="en-CA"/>
        </a:p>
      </dgm:t>
    </dgm:pt>
    <dgm:pt modelId="{D5322CEA-5D77-4375-9DE9-D695C7C1B2E0}">
      <dgm:prSet/>
      <dgm:spPr/>
      <dgm:t>
        <a:bodyPr/>
        <a:lstStyle/>
        <a:p>
          <a:r>
            <a:rPr lang="en-CA"/>
            <a:t>Safety remains our top priority; Our decision to move forward with returning to campus this fall is grounded in the latest health guidelines and scientific research</a:t>
          </a:r>
          <a:r>
            <a:rPr lang="en-CA">
              <a:latin typeface="Calibri Light" panose="020F0302020204030204"/>
            </a:rPr>
            <a:t>.</a:t>
          </a:r>
          <a:endParaRPr lang="en-CA"/>
        </a:p>
        <a:p>
          <a:endParaRPr lang="en-CA"/>
        </a:p>
      </dgm:t>
    </dgm:pt>
    <dgm:pt modelId="{9D195361-30F5-432A-8617-BE6A4392B482}" type="parTrans" cxnId="{64670B84-CCE6-43AF-99F8-0C43FBC0E7E9}">
      <dgm:prSet/>
      <dgm:spPr/>
      <dgm:t>
        <a:bodyPr/>
        <a:lstStyle/>
        <a:p>
          <a:endParaRPr lang="en-CA"/>
        </a:p>
      </dgm:t>
    </dgm:pt>
    <dgm:pt modelId="{F5A3BFF8-C5EE-4580-BADA-F11A00B05A30}" type="sibTrans" cxnId="{64670B84-CCE6-43AF-99F8-0C43FBC0E7E9}">
      <dgm:prSet/>
      <dgm:spPr/>
      <dgm:t>
        <a:bodyPr/>
        <a:lstStyle/>
        <a:p>
          <a:endParaRPr lang="en-CA"/>
        </a:p>
      </dgm:t>
    </dgm:pt>
    <dgm:pt modelId="{B80B4D57-93CB-45CB-967A-BDEDB4361088}">
      <dgm:prSet/>
      <dgm:spPr/>
      <dgm:t>
        <a:bodyPr/>
        <a:lstStyle/>
        <a:p>
          <a:r>
            <a:rPr lang="en-CA"/>
            <a:t>The university experience is often tied to the vitality of the campus</a:t>
          </a:r>
          <a:r>
            <a:rPr lang="en-CA">
              <a:latin typeface="Calibri Light" panose="020F0302020204030204"/>
            </a:rPr>
            <a:t>.</a:t>
          </a:r>
          <a:endParaRPr lang="en-US"/>
        </a:p>
      </dgm:t>
    </dgm:pt>
    <dgm:pt modelId="{703FC9A9-3AF7-4F5C-A759-73C2534D43DC}" type="parTrans" cxnId="{36843917-1B82-4742-9182-F0D89410C0DA}">
      <dgm:prSet/>
      <dgm:spPr/>
      <dgm:t>
        <a:bodyPr/>
        <a:lstStyle/>
        <a:p>
          <a:endParaRPr lang="en-CA"/>
        </a:p>
      </dgm:t>
    </dgm:pt>
    <dgm:pt modelId="{60B20BEC-09EA-4033-AAAF-E80CC0B1E2BA}" type="sibTrans" cxnId="{36843917-1B82-4742-9182-F0D89410C0DA}">
      <dgm:prSet/>
      <dgm:spPr/>
      <dgm:t>
        <a:bodyPr/>
        <a:lstStyle/>
        <a:p>
          <a:endParaRPr lang="en-CA"/>
        </a:p>
      </dgm:t>
    </dgm:pt>
    <dgm:pt modelId="{E05F5DA6-79C5-4E9A-A66E-CC0D3B3F8058}">
      <dgm:prSet/>
      <dgm:spPr/>
      <dgm:t>
        <a:bodyPr/>
        <a:lstStyle/>
        <a:p>
          <a:pPr rtl="0"/>
          <a:r>
            <a:rPr lang="en-CA">
              <a:latin typeface="Calibri Light" panose="020F0302020204030204"/>
            </a:rPr>
            <a:t> </a:t>
          </a:r>
          <a:r>
            <a:rPr lang="en-CA"/>
            <a:t>Vaccinations are critical to enabling us to resume in-person operations.</a:t>
          </a:r>
        </a:p>
      </dgm:t>
    </dgm:pt>
    <dgm:pt modelId="{33156376-26B4-4801-9D6F-B5389B4DE2A9}" type="parTrans" cxnId="{7F94378F-27C8-47E1-9F43-048A0F1617A3}">
      <dgm:prSet/>
      <dgm:spPr/>
      <dgm:t>
        <a:bodyPr/>
        <a:lstStyle/>
        <a:p>
          <a:endParaRPr lang="en-CA"/>
        </a:p>
      </dgm:t>
    </dgm:pt>
    <dgm:pt modelId="{6C7B8681-A400-479B-AF02-353FD79F08DD}" type="sibTrans" cxnId="{7F94378F-27C8-47E1-9F43-048A0F1617A3}">
      <dgm:prSet/>
      <dgm:spPr/>
      <dgm:t>
        <a:bodyPr/>
        <a:lstStyle/>
        <a:p>
          <a:endParaRPr lang="en-CA"/>
        </a:p>
      </dgm:t>
    </dgm:pt>
    <dgm:pt modelId="{FCC0DB22-79E8-4737-970F-E02687166542}" type="pres">
      <dgm:prSet presAssocID="{46C5E63B-8713-4D70-87A2-204EB47A8C5C}" presName="diagram" presStyleCnt="0">
        <dgm:presLayoutVars>
          <dgm:dir/>
          <dgm:resizeHandles val="exact"/>
        </dgm:presLayoutVars>
      </dgm:prSet>
      <dgm:spPr/>
    </dgm:pt>
    <dgm:pt modelId="{40B3C8F3-5840-4833-B673-BEBB5923E668}" type="pres">
      <dgm:prSet presAssocID="{D5322CEA-5D77-4375-9DE9-D695C7C1B2E0}" presName="node" presStyleLbl="node1" presStyleIdx="0" presStyleCnt="12">
        <dgm:presLayoutVars>
          <dgm:bulletEnabled val="1"/>
        </dgm:presLayoutVars>
      </dgm:prSet>
      <dgm:spPr/>
    </dgm:pt>
    <dgm:pt modelId="{6ABC173D-9885-4D14-AAB5-D92456259D8E}" type="pres">
      <dgm:prSet presAssocID="{F5A3BFF8-C5EE-4580-BADA-F11A00B05A30}" presName="sibTrans" presStyleCnt="0"/>
      <dgm:spPr/>
    </dgm:pt>
    <dgm:pt modelId="{EF9D94E0-0A05-4898-ADD5-FD899CD586D6}" type="pres">
      <dgm:prSet presAssocID="{E05F5DA6-79C5-4E9A-A66E-CC0D3B3F8058}" presName="node" presStyleLbl="node1" presStyleIdx="1" presStyleCnt="12">
        <dgm:presLayoutVars>
          <dgm:bulletEnabled val="1"/>
        </dgm:presLayoutVars>
      </dgm:prSet>
      <dgm:spPr/>
    </dgm:pt>
    <dgm:pt modelId="{7A5AE9C5-1CFD-4663-804A-F46FB1EC46AC}" type="pres">
      <dgm:prSet presAssocID="{6C7B8681-A400-479B-AF02-353FD79F08DD}" presName="sibTrans" presStyleCnt="0"/>
      <dgm:spPr/>
    </dgm:pt>
    <dgm:pt modelId="{6D39F96E-BB9B-4855-9520-06A4156305C8}" type="pres">
      <dgm:prSet presAssocID="{B80B4D57-93CB-45CB-967A-BDEDB4361088}" presName="node" presStyleLbl="node1" presStyleIdx="2" presStyleCnt="12">
        <dgm:presLayoutVars>
          <dgm:bulletEnabled val="1"/>
        </dgm:presLayoutVars>
      </dgm:prSet>
      <dgm:spPr/>
    </dgm:pt>
    <dgm:pt modelId="{EA4BB130-058F-4D1E-93DE-D22991337332}" type="pres">
      <dgm:prSet presAssocID="{60B20BEC-09EA-4033-AAAF-E80CC0B1E2BA}" presName="sibTrans" presStyleCnt="0"/>
      <dgm:spPr/>
    </dgm:pt>
    <dgm:pt modelId="{3863C434-95BC-4D1D-B078-F985F148CC00}" type="pres">
      <dgm:prSet presAssocID="{649AF929-9C42-4CDB-8C22-CA823A1F1841}" presName="node" presStyleLbl="node1" presStyleIdx="3" presStyleCnt="12">
        <dgm:presLayoutVars>
          <dgm:bulletEnabled val="1"/>
        </dgm:presLayoutVars>
      </dgm:prSet>
      <dgm:spPr/>
    </dgm:pt>
    <dgm:pt modelId="{4842B8B7-A1DA-4BA7-864A-4285158C85AA}" type="pres">
      <dgm:prSet presAssocID="{CAC939D8-53F5-4A34-9EB9-61DD9B804BC5}" presName="sibTrans" presStyleCnt="0"/>
      <dgm:spPr/>
    </dgm:pt>
    <dgm:pt modelId="{6EAC2311-E3BB-4145-BC9C-0F5B595CCD86}" type="pres">
      <dgm:prSet presAssocID="{50366A2B-4F7C-43CE-AE42-37D82881372C}" presName="node" presStyleLbl="node1" presStyleIdx="4" presStyleCnt="12">
        <dgm:presLayoutVars>
          <dgm:bulletEnabled val="1"/>
        </dgm:presLayoutVars>
      </dgm:prSet>
      <dgm:spPr/>
    </dgm:pt>
    <dgm:pt modelId="{6357E3AF-EF61-4596-992E-6364968C43B5}" type="pres">
      <dgm:prSet presAssocID="{41BF62FF-1743-4D99-9A63-0E1CDA0B4C50}" presName="sibTrans" presStyleCnt="0"/>
      <dgm:spPr/>
    </dgm:pt>
    <dgm:pt modelId="{AD8E8F28-9160-4645-8AE8-DB49C6BC711E}" type="pres">
      <dgm:prSet presAssocID="{D7AE097D-4F95-4C05-ADBB-20D0FFDFD1AF}" presName="node" presStyleLbl="node1" presStyleIdx="5" presStyleCnt="12">
        <dgm:presLayoutVars>
          <dgm:bulletEnabled val="1"/>
        </dgm:presLayoutVars>
      </dgm:prSet>
      <dgm:spPr/>
    </dgm:pt>
    <dgm:pt modelId="{BFFE200E-6202-49A4-94DB-4E02F8AD70D8}" type="pres">
      <dgm:prSet presAssocID="{580F3FD7-E91F-450F-9BBF-51B1BC6A55F6}" presName="sibTrans" presStyleCnt="0"/>
      <dgm:spPr/>
    </dgm:pt>
    <dgm:pt modelId="{A09B91E5-61B7-43D3-951C-BC7E13678C7C}" type="pres">
      <dgm:prSet presAssocID="{7FE5D9FF-3F4A-4F74-9330-DDA9E5338493}" presName="node" presStyleLbl="node1" presStyleIdx="6" presStyleCnt="12">
        <dgm:presLayoutVars>
          <dgm:bulletEnabled val="1"/>
        </dgm:presLayoutVars>
      </dgm:prSet>
      <dgm:spPr/>
    </dgm:pt>
    <dgm:pt modelId="{DC28DD42-58BC-45B3-904A-F3516D01310C}" type="pres">
      <dgm:prSet presAssocID="{078D42E7-7C18-4267-9C98-550473330F2E}" presName="sibTrans" presStyleCnt="0"/>
      <dgm:spPr/>
    </dgm:pt>
    <dgm:pt modelId="{B21EB593-1F4A-408B-8287-CD55B1B55EA8}" type="pres">
      <dgm:prSet presAssocID="{0D5D439A-2D0D-4861-994B-BE3ABEB27994}" presName="node" presStyleLbl="node1" presStyleIdx="7" presStyleCnt="12">
        <dgm:presLayoutVars>
          <dgm:bulletEnabled val="1"/>
        </dgm:presLayoutVars>
      </dgm:prSet>
      <dgm:spPr/>
    </dgm:pt>
    <dgm:pt modelId="{38A1AA64-6535-48F7-9D3C-9E2B66769B80}" type="pres">
      <dgm:prSet presAssocID="{57206C57-83F6-4D27-9144-B7F833C69382}" presName="sibTrans" presStyleCnt="0"/>
      <dgm:spPr/>
    </dgm:pt>
    <dgm:pt modelId="{D78F74D0-4CA2-4AA7-81E6-1F3058DF6BEB}" type="pres">
      <dgm:prSet presAssocID="{2736BC36-6A4E-49C1-BD23-6133F673F6F7}" presName="node" presStyleLbl="node1" presStyleIdx="8" presStyleCnt="12">
        <dgm:presLayoutVars>
          <dgm:bulletEnabled val="1"/>
        </dgm:presLayoutVars>
      </dgm:prSet>
      <dgm:spPr/>
    </dgm:pt>
    <dgm:pt modelId="{11650CAA-4553-44F0-8B2F-F0A6C9AC3474}" type="pres">
      <dgm:prSet presAssocID="{4753D575-CA2D-4716-8FBC-3352F236ACA9}" presName="sibTrans" presStyleCnt="0"/>
      <dgm:spPr/>
    </dgm:pt>
    <dgm:pt modelId="{4A161C48-A8DF-4F9E-9B5A-3F0D7E63EC23}" type="pres">
      <dgm:prSet presAssocID="{7E676B28-77A0-484A-A229-70965D7C15E4}" presName="node" presStyleLbl="node1" presStyleIdx="9" presStyleCnt="12">
        <dgm:presLayoutVars>
          <dgm:bulletEnabled val="1"/>
        </dgm:presLayoutVars>
      </dgm:prSet>
      <dgm:spPr/>
    </dgm:pt>
    <dgm:pt modelId="{BBCADE24-0844-43E4-9EF0-648713AF508A}" type="pres">
      <dgm:prSet presAssocID="{2F65A91F-DF91-4A11-84F7-0177AB7B3794}" presName="sibTrans" presStyleCnt="0"/>
      <dgm:spPr/>
    </dgm:pt>
    <dgm:pt modelId="{2D27647B-1612-466C-B03C-14BC3624652C}" type="pres">
      <dgm:prSet presAssocID="{270DDF32-85A4-493C-A71E-5F6D2E9B5E30}" presName="node" presStyleLbl="node1" presStyleIdx="10" presStyleCnt="12">
        <dgm:presLayoutVars>
          <dgm:bulletEnabled val="1"/>
        </dgm:presLayoutVars>
      </dgm:prSet>
      <dgm:spPr/>
    </dgm:pt>
    <dgm:pt modelId="{B94900C0-F0C5-4D91-84EC-12338D6A10FF}" type="pres">
      <dgm:prSet presAssocID="{37FFFC50-966A-4B2D-B9BA-3D9D6A486CFC}" presName="sibTrans" presStyleCnt="0"/>
      <dgm:spPr/>
    </dgm:pt>
    <dgm:pt modelId="{9ED767F7-48C1-40BE-A74C-5E2336A912B8}" type="pres">
      <dgm:prSet presAssocID="{86138645-D772-4179-8E18-3E55C2CDC5F3}" presName="node" presStyleLbl="node1" presStyleIdx="11" presStyleCnt="12">
        <dgm:presLayoutVars>
          <dgm:bulletEnabled val="1"/>
        </dgm:presLayoutVars>
      </dgm:prSet>
      <dgm:spPr/>
    </dgm:pt>
  </dgm:ptLst>
  <dgm:cxnLst>
    <dgm:cxn modelId="{6C853908-AC70-4072-A508-87F0FB40F6E5}" srcId="{46C5E63B-8713-4D70-87A2-204EB47A8C5C}" destId="{7FE5D9FF-3F4A-4F74-9330-DDA9E5338493}" srcOrd="6" destOrd="0" parTransId="{E03A5989-84B3-4F88-82E5-CBB40E45E3BE}" sibTransId="{078D42E7-7C18-4267-9C98-550473330F2E}"/>
    <dgm:cxn modelId="{1350B612-C047-4E91-B6DD-BCDAA2EEC823}" srcId="{46C5E63B-8713-4D70-87A2-204EB47A8C5C}" destId="{86138645-D772-4179-8E18-3E55C2CDC5F3}" srcOrd="11" destOrd="0" parTransId="{6BBCA27A-A4E0-4444-A026-65A91BF80C3D}" sibTransId="{D01ED842-1A67-4618-BFBC-51C7ADA6872F}"/>
    <dgm:cxn modelId="{57C9C216-6B77-4237-9284-08FF8AA46E92}" type="presOf" srcId="{D5322CEA-5D77-4375-9DE9-D695C7C1B2E0}" destId="{40B3C8F3-5840-4833-B673-BEBB5923E668}" srcOrd="0" destOrd="0" presId="urn:microsoft.com/office/officeart/2005/8/layout/default"/>
    <dgm:cxn modelId="{36843917-1B82-4742-9182-F0D89410C0DA}" srcId="{46C5E63B-8713-4D70-87A2-204EB47A8C5C}" destId="{B80B4D57-93CB-45CB-967A-BDEDB4361088}" srcOrd="2" destOrd="0" parTransId="{703FC9A9-3AF7-4F5C-A759-73C2534D43DC}" sibTransId="{60B20BEC-09EA-4033-AAAF-E80CC0B1E2BA}"/>
    <dgm:cxn modelId="{CD278B1C-98AE-4EA0-9F9B-DFD35CC1588C}" type="presOf" srcId="{B80B4D57-93CB-45CB-967A-BDEDB4361088}" destId="{6D39F96E-BB9B-4855-9520-06A4156305C8}" srcOrd="0" destOrd="0" presId="urn:microsoft.com/office/officeart/2005/8/layout/default"/>
    <dgm:cxn modelId="{E014A21D-2019-41EF-A0F7-699126E3058C}" srcId="{46C5E63B-8713-4D70-87A2-204EB47A8C5C}" destId="{2736BC36-6A4E-49C1-BD23-6133F673F6F7}" srcOrd="8" destOrd="0" parTransId="{ADA3B57C-9F3E-4A57-AD32-D3FE0BE9BDB0}" sibTransId="{4753D575-CA2D-4716-8FBC-3352F236ACA9}"/>
    <dgm:cxn modelId="{EC8CA322-B011-4864-8EBF-A0586DA7F016}" type="presOf" srcId="{7FE5D9FF-3F4A-4F74-9330-DDA9E5338493}" destId="{A09B91E5-61B7-43D3-951C-BC7E13678C7C}" srcOrd="0" destOrd="0" presId="urn:microsoft.com/office/officeart/2005/8/layout/default"/>
    <dgm:cxn modelId="{747D0829-AD5B-45A4-9E14-4CC8CA7ADA1F}" type="presOf" srcId="{2736BC36-6A4E-49C1-BD23-6133F673F6F7}" destId="{D78F74D0-4CA2-4AA7-81E6-1F3058DF6BEB}" srcOrd="0" destOrd="0" presId="urn:microsoft.com/office/officeart/2005/8/layout/default"/>
    <dgm:cxn modelId="{21CBD95C-A134-451A-89D1-F7E96487A64E}" srcId="{46C5E63B-8713-4D70-87A2-204EB47A8C5C}" destId="{50366A2B-4F7C-43CE-AE42-37D82881372C}" srcOrd="4" destOrd="0" parTransId="{72EB7998-C958-42EE-BEC6-40C5097C36D5}" sibTransId="{41BF62FF-1743-4D99-9A63-0E1CDA0B4C50}"/>
    <dgm:cxn modelId="{4FA93944-4941-4C86-A9B2-A38F0CDA6FD0}" type="presOf" srcId="{50366A2B-4F7C-43CE-AE42-37D82881372C}" destId="{6EAC2311-E3BB-4145-BC9C-0F5B595CCD86}" srcOrd="0" destOrd="0" presId="urn:microsoft.com/office/officeart/2005/8/layout/default"/>
    <dgm:cxn modelId="{F6147344-04CA-4C32-9248-8769CDDC427D}" srcId="{46C5E63B-8713-4D70-87A2-204EB47A8C5C}" destId="{0D5D439A-2D0D-4861-994B-BE3ABEB27994}" srcOrd="7" destOrd="0" parTransId="{2AF4FCE9-0E03-4313-809C-589B5FBD837A}" sibTransId="{57206C57-83F6-4D27-9144-B7F833C69382}"/>
    <dgm:cxn modelId="{9246324B-E0F5-4F03-A74E-F1EA45FC418C}" srcId="{46C5E63B-8713-4D70-87A2-204EB47A8C5C}" destId="{270DDF32-85A4-493C-A71E-5F6D2E9B5E30}" srcOrd="10" destOrd="0" parTransId="{F1297AB7-554C-41FC-A7BA-1696649EAC23}" sibTransId="{37FFFC50-966A-4B2D-B9BA-3D9D6A486CFC}"/>
    <dgm:cxn modelId="{F2DE506F-B5C6-4644-8833-53B478A0B026}" type="presOf" srcId="{0D5D439A-2D0D-4861-994B-BE3ABEB27994}" destId="{B21EB593-1F4A-408B-8287-CD55B1B55EA8}" srcOrd="0" destOrd="0" presId="urn:microsoft.com/office/officeart/2005/8/layout/default"/>
    <dgm:cxn modelId="{F9685554-ACB5-49D5-BDBC-1EB16890CE08}" type="presOf" srcId="{649AF929-9C42-4CDB-8C22-CA823A1F1841}" destId="{3863C434-95BC-4D1D-B078-F985F148CC00}" srcOrd="0" destOrd="0" presId="urn:microsoft.com/office/officeart/2005/8/layout/default"/>
    <dgm:cxn modelId="{64670B84-CCE6-43AF-99F8-0C43FBC0E7E9}" srcId="{46C5E63B-8713-4D70-87A2-204EB47A8C5C}" destId="{D5322CEA-5D77-4375-9DE9-D695C7C1B2E0}" srcOrd="0" destOrd="0" parTransId="{9D195361-30F5-432A-8617-BE6A4392B482}" sibTransId="{F5A3BFF8-C5EE-4580-BADA-F11A00B05A30}"/>
    <dgm:cxn modelId="{89D44A88-D1F2-4F17-AA9E-BB08F559777B}" srcId="{46C5E63B-8713-4D70-87A2-204EB47A8C5C}" destId="{649AF929-9C42-4CDB-8C22-CA823A1F1841}" srcOrd="3" destOrd="0" parTransId="{7BDF87F1-A264-46B0-AE2B-2ACB145BBE2D}" sibTransId="{CAC939D8-53F5-4A34-9EB9-61DD9B804BC5}"/>
    <dgm:cxn modelId="{7F94378F-27C8-47E1-9F43-048A0F1617A3}" srcId="{46C5E63B-8713-4D70-87A2-204EB47A8C5C}" destId="{E05F5DA6-79C5-4E9A-A66E-CC0D3B3F8058}" srcOrd="1" destOrd="0" parTransId="{33156376-26B4-4801-9D6F-B5389B4DE2A9}" sibTransId="{6C7B8681-A400-479B-AF02-353FD79F08DD}"/>
    <dgm:cxn modelId="{497E8DA5-0CAF-42C6-B8AD-E0B3A7352453}" type="presOf" srcId="{86138645-D772-4179-8E18-3E55C2CDC5F3}" destId="{9ED767F7-48C1-40BE-A74C-5E2336A912B8}" srcOrd="0" destOrd="0" presId="urn:microsoft.com/office/officeart/2005/8/layout/default"/>
    <dgm:cxn modelId="{E87767B6-D11E-4038-AF56-D640BDA92142}" type="presOf" srcId="{D7AE097D-4F95-4C05-ADBB-20D0FFDFD1AF}" destId="{AD8E8F28-9160-4645-8AE8-DB49C6BC711E}" srcOrd="0" destOrd="0" presId="urn:microsoft.com/office/officeart/2005/8/layout/default"/>
    <dgm:cxn modelId="{F365F0BC-E8C9-4F3B-BD7D-2528623EAA28}" type="presOf" srcId="{46C5E63B-8713-4D70-87A2-204EB47A8C5C}" destId="{FCC0DB22-79E8-4737-970F-E02687166542}" srcOrd="0" destOrd="0" presId="urn:microsoft.com/office/officeart/2005/8/layout/default"/>
    <dgm:cxn modelId="{2B277BC4-BE1C-44AC-ACC4-A5AFF05D48E4}" type="presOf" srcId="{7E676B28-77A0-484A-A229-70965D7C15E4}" destId="{4A161C48-A8DF-4F9E-9B5A-3F0D7E63EC23}" srcOrd="0" destOrd="0" presId="urn:microsoft.com/office/officeart/2005/8/layout/default"/>
    <dgm:cxn modelId="{9263D4CC-DC61-4555-B689-0F4ABCB93075}" type="presOf" srcId="{E05F5DA6-79C5-4E9A-A66E-CC0D3B3F8058}" destId="{EF9D94E0-0A05-4898-ADD5-FD899CD586D6}" srcOrd="0" destOrd="0" presId="urn:microsoft.com/office/officeart/2005/8/layout/default"/>
    <dgm:cxn modelId="{999DABD3-DE13-4A95-9DDF-AD2094A4A3C4}" srcId="{46C5E63B-8713-4D70-87A2-204EB47A8C5C}" destId="{7E676B28-77A0-484A-A229-70965D7C15E4}" srcOrd="9" destOrd="0" parTransId="{23B893F6-177E-430C-80EC-8703F15F0574}" sibTransId="{2F65A91F-DF91-4A11-84F7-0177AB7B3794}"/>
    <dgm:cxn modelId="{3F023EDC-D68D-4A72-AB74-45D8A85E07E8}" srcId="{46C5E63B-8713-4D70-87A2-204EB47A8C5C}" destId="{D7AE097D-4F95-4C05-ADBB-20D0FFDFD1AF}" srcOrd="5" destOrd="0" parTransId="{C41F46AD-2822-4557-8768-3E656AC2BD88}" sibTransId="{580F3FD7-E91F-450F-9BBF-51B1BC6A55F6}"/>
    <dgm:cxn modelId="{ECB8E6F6-D236-4393-9134-AEC06925E796}" type="presOf" srcId="{270DDF32-85A4-493C-A71E-5F6D2E9B5E30}" destId="{2D27647B-1612-466C-B03C-14BC3624652C}" srcOrd="0" destOrd="0" presId="urn:microsoft.com/office/officeart/2005/8/layout/default"/>
    <dgm:cxn modelId="{A6C0FA93-3A49-46EE-BD30-11CDF0FA2F39}" type="presParOf" srcId="{FCC0DB22-79E8-4737-970F-E02687166542}" destId="{40B3C8F3-5840-4833-B673-BEBB5923E668}" srcOrd="0" destOrd="0" presId="urn:microsoft.com/office/officeart/2005/8/layout/default"/>
    <dgm:cxn modelId="{9E18FAC8-C33E-4A1C-BE44-23365B7D2491}" type="presParOf" srcId="{FCC0DB22-79E8-4737-970F-E02687166542}" destId="{6ABC173D-9885-4D14-AAB5-D92456259D8E}" srcOrd="1" destOrd="0" presId="urn:microsoft.com/office/officeart/2005/8/layout/default"/>
    <dgm:cxn modelId="{FED8947D-B7A4-4CBD-B035-8E0C14668ECD}" type="presParOf" srcId="{FCC0DB22-79E8-4737-970F-E02687166542}" destId="{EF9D94E0-0A05-4898-ADD5-FD899CD586D6}" srcOrd="2" destOrd="0" presId="urn:microsoft.com/office/officeart/2005/8/layout/default"/>
    <dgm:cxn modelId="{11346F8D-A2D9-42B2-BE1E-4991E1A99039}" type="presParOf" srcId="{FCC0DB22-79E8-4737-970F-E02687166542}" destId="{7A5AE9C5-1CFD-4663-804A-F46FB1EC46AC}" srcOrd="3" destOrd="0" presId="urn:microsoft.com/office/officeart/2005/8/layout/default"/>
    <dgm:cxn modelId="{4F52AB5B-E45B-4399-AF86-F35771A3E208}" type="presParOf" srcId="{FCC0DB22-79E8-4737-970F-E02687166542}" destId="{6D39F96E-BB9B-4855-9520-06A4156305C8}" srcOrd="4" destOrd="0" presId="urn:microsoft.com/office/officeart/2005/8/layout/default"/>
    <dgm:cxn modelId="{EA009BB2-D814-4FB9-B83D-FD018F27E9AE}" type="presParOf" srcId="{FCC0DB22-79E8-4737-970F-E02687166542}" destId="{EA4BB130-058F-4D1E-93DE-D22991337332}" srcOrd="5" destOrd="0" presId="urn:microsoft.com/office/officeart/2005/8/layout/default"/>
    <dgm:cxn modelId="{7259A864-3696-4592-BE4E-C9BB8CF66D23}" type="presParOf" srcId="{FCC0DB22-79E8-4737-970F-E02687166542}" destId="{3863C434-95BC-4D1D-B078-F985F148CC00}" srcOrd="6" destOrd="0" presId="urn:microsoft.com/office/officeart/2005/8/layout/default"/>
    <dgm:cxn modelId="{09D1213C-9B93-4B5A-A5BC-8A09477BD099}" type="presParOf" srcId="{FCC0DB22-79E8-4737-970F-E02687166542}" destId="{4842B8B7-A1DA-4BA7-864A-4285158C85AA}" srcOrd="7" destOrd="0" presId="urn:microsoft.com/office/officeart/2005/8/layout/default"/>
    <dgm:cxn modelId="{E5C039D0-E33B-44C2-A0ED-DA39AE2BE43A}" type="presParOf" srcId="{FCC0DB22-79E8-4737-970F-E02687166542}" destId="{6EAC2311-E3BB-4145-BC9C-0F5B595CCD86}" srcOrd="8" destOrd="0" presId="urn:microsoft.com/office/officeart/2005/8/layout/default"/>
    <dgm:cxn modelId="{10162385-79C6-4C67-9792-4FC624AADEA0}" type="presParOf" srcId="{FCC0DB22-79E8-4737-970F-E02687166542}" destId="{6357E3AF-EF61-4596-992E-6364968C43B5}" srcOrd="9" destOrd="0" presId="urn:microsoft.com/office/officeart/2005/8/layout/default"/>
    <dgm:cxn modelId="{840C3869-B5EC-478C-8EEE-2FB1FCF34658}" type="presParOf" srcId="{FCC0DB22-79E8-4737-970F-E02687166542}" destId="{AD8E8F28-9160-4645-8AE8-DB49C6BC711E}" srcOrd="10" destOrd="0" presId="urn:microsoft.com/office/officeart/2005/8/layout/default"/>
    <dgm:cxn modelId="{54E73AEB-9AE1-455C-823E-E82247E79938}" type="presParOf" srcId="{FCC0DB22-79E8-4737-970F-E02687166542}" destId="{BFFE200E-6202-49A4-94DB-4E02F8AD70D8}" srcOrd="11" destOrd="0" presId="urn:microsoft.com/office/officeart/2005/8/layout/default"/>
    <dgm:cxn modelId="{3E697CA5-B458-4E2C-BA03-337FA0945E22}" type="presParOf" srcId="{FCC0DB22-79E8-4737-970F-E02687166542}" destId="{A09B91E5-61B7-43D3-951C-BC7E13678C7C}" srcOrd="12" destOrd="0" presId="urn:microsoft.com/office/officeart/2005/8/layout/default"/>
    <dgm:cxn modelId="{E1D067C8-94C8-4958-8493-447AF7747F61}" type="presParOf" srcId="{FCC0DB22-79E8-4737-970F-E02687166542}" destId="{DC28DD42-58BC-45B3-904A-F3516D01310C}" srcOrd="13" destOrd="0" presId="urn:microsoft.com/office/officeart/2005/8/layout/default"/>
    <dgm:cxn modelId="{16547F6B-0356-457E-884C-6488D6A6C0CA}" type="presParOf" srcId="{FCC0DB22-79E8-4737-970F-E02687166542}" destId="{B21EB593-1F4A-408B-8287-CD55B1B55EA8}" srcOrd="14" destOrd="0" presId="urn:microsoft.com/office/officeart/2005/8/layout/default"/>
    <dgm:cxn modelId="{2652E802-D02F-4D92-8E94-38A059C18FB2}" type="presParOf" srcId="{FCC0DB22-79E8-4737-970F-E02687166542}" destId="{38A1AA64-6535-48F7-9D3C-9E2B66769B80}" srcOrd="15" destOrd="0" presId="urn:microsoft.com/office/officeart/2005/8/layout/default"/>
    <dgm:cxn modelId="{7FF9B7C5-FB63-4BAD-99CE-9902C560F877}" type="presParOf" srcId="{FCC0DB22-79E8-4737-970F-E02687166542}" destId="{D78F74D0-4CA2-4AA7-81E6-1F3058DF6BEB}" srcOrd="16" destOrd="0" presId="urn:microsoft.com/office/officeart/2005/8/layout/default"/>
    <dgm:cxn modelId="{E24B1FA5-58BE-4FD3-8DA9-89CE53CD4EEB}" type="presParOf" srcId="{FCC0DB22-79E8-4737-970F-E02687166542}" destId="{11650CAA-4553-44F0-8B2F-F0A6C9AC3474}" srcOrd="17" destOrd="0" presId="urn:microsoft.com/office/officeart/2005/8/layout/default"/>
    <dgm:cxn modelId="{48441775-D992-433F-9EAA-C7FE6E52B355}" type="presParOf" srcId="{FCC0DB22-79E8-4737-970F-E02687166542}" destId="{4A161C48-A8DF-4F9E-9B5A-3F0D7E63EC23}" srcOrd="18" destOrd="0" presId="urn:microsoft.com/office/officeart/2005/8/layout/default"/>
    <dgm:cxn modelId="{8A49D577-1226-4578-B7D2-1B10A9D6FC77}" type="presParOf" srcId="{FCC0DB22-79E8-4737-970F-E02687166542}" destId="{BBCADE24-0844-43E4-9EF0-648713AF508A}" srcOrd="19" destOrd="0" presId="urn:microsoft.com/office/officeart/2005/8/layout/default"/>
    <dgm:cxn modelId="{0D64D76B-93B5-4226-93E8-AF6FBB3C881C}" type="presParOf" srcId="{FCC0DB22-79E8-4737-970F-E02687166542}" destId="{2D27647B-1612-466C-B03C-14BC3624652C}" srcOrd="20" destOrd="0" presId="urn:microsoft.com/office/officeart/2005/8/layout/default"/>
    <dgm:cxn modelId="{4A9E04C1-7D5E-4F0F-9C95-729BAD803D2E}" type="presParOf" srcId="{FCC0DB22-79E8-4737-970F-E02687166542}" destId="{B94900C0-F0C5-4D91-84EC-12338D6A10FF}" srcOrd="21" destOrd="0" presId="urn:microsoft.com/office/officeart/2005/8/layout/default"/>
    <dgm:cxn modelId="{65897C5B-7A3D-44FA-9E31-BFC9265130EB}" type="presParOf" srcId="{FCC0DB22-79E8-4737-970F-E02687166542}" destId="{9ED767F7-48C1-40BE-A74C-5E2336A912B8}"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06CC7F-33EB-4984-84D4-15850B52C7B7}"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A7309999-6614-4ABC-A465-076A1B9C2302}">
      <dgm:prSet phldrT="[Text]"/>
      <dgm:spPr/>
      <dgm:t>
        <a:bodyPr/>
        <a:lstStyle/>
        <a:p>
          <a:r>
            <a:rPr lang="en-US"/>
            <a:t>What are you looking forward to the most about being back on campus</a:t>
          </a:r>
          <a:r>
            <a:rPr lang="en-US">
              <a:latin typeface="Calibri Light" panose="020F0302020204030204"/>
            </a:rPr>
            <a:t>?</a:t>
          </a:r>
          <a:endParaRPr lang="en-US"/>
        </a:p>
      </dgm:t>
    </dgm:pt>
    <dgm:pt modelId="{34185B3B-D906-4C67-8186-884F12D50404}" type="parTrans" cxnId="{7E911FAC-71E9-475D-8BBC-86C82D9D7F97}">
      <dgm:prSet/>
      <dgm:spPr/>
      <dgm:t>
        <a:bodyPr/>
        <a:lstStyle/>
        <a:p>
          <a:endParaRPr lang="en-US"/>
        </a:p>
      </dgm:t>
    </dgm:pt>
    <dgm:pt modelId="{AA7DB937-84E2-43D4-929A-119BE8C9C13C}" type="sibTrans" cxnId="{7E911FAC-71E9-475D-8BBC-86C82D9D7F97}">
      <dgm:prSet/>
      <dgm:spPr/>
      <dgm:t>
        <a:bodyPr/>
        <a:lstStyle/>
        <a:p>
          <a:endParaRPr lang="en-US"/>
        </a:p>
      </dgm:t>
    </dgm:pt>
    <dgm:pt modelId="{C2DEEDE9-E162-49BD-A469-9C972CE88B19}">
      <dgm:prSet phldrT="[Text]"/>
      <dgm:spPr/>
      <dgm:t>
        <a:bodyPr/>
        <a:lstStyle/>
        <a:p>
          <a:pPr rtl="0"/>
          <a:r>
            <a:rPr lang="en-US" b="0">
              <a:latin typeface="Calibri"/>
              <a:cs typeface="Calibri"/>
            </a:rPr>
            <a:t>Do you have concerns related to returning to campus?</a:t>
          </a:r>
        </a:p>
      </dgm:t>
    </dgm:pt>
    <dgm:pt modelId="{E0F01665-CCB2-4918-A82B-56F99D905C3C}" type="parTrans" cxnId="{48539AE6-91C5-4E1D-A757-6E9F665D1585}">
      <dgm:prSet/>
      <dgm:spPr/>
      <dgm:t>
        <a:bodyPr/>
        <a:lstStyle/>
        <a:p>
          <a:endParaRPr lang="en-US"/>
        </a:p>
      </dgm:t>
    </dgm:pt>
    <dgm:pt modelId="{27B00DAD-274C-4D68-96BC-EE37A524677E}" type="sibTrans" cxnId="{48539AE6-91C5-4E1D-A757-6E9F665D1585}">
      <dgm:prSet/>
      <dgm:spPr/>
      <dgm:t>
        <a:bodyPr/>
        <a:lstStyle/>
        <a:p>
          <a:endParaRPr lang="en-US"/>
        </a:p>
      </dgm:t>
    </dgm:pt>
    <dgm:pt modelId="{EB0B8988-9B4E-4CBF-BB3E-BCDAF04B9BBE}">
      <dgm:prSet/>
      <dgm:spPr/>
      <dgm:t>
        <a:bodyPr/>
        <a:lstStyle/>
        <a:p>
          <a:r>
            <a:rPr lang="en-US" strike="noStrike"/>
            <a:t>What excites you about remote working</a:t>
          </a:r>
          <a:r>
            <a:rPr lang="en-US" b="0" strike="noStrike">
              <a:latin typeface="Calibri Light" panose="020F0302020204030204"/>
            </a:rPr>
            <a:t>?</a:t>
          </a:r>
          <a:endParaRPr lang="en-US" b="1" strike="noStrike"/>
        </a:p>
      </dgm:t>
    </dgm:pt>
    <dgm:pt modelId="{F15BD5E3-CDEC-4A26-9F52-DCB16327A5CC}" type="parTrans" cxnId="{A1FE406D-ED70-4CE5-8938-4A64CDFB23FA}">
      <dgm:prSet/>
      <dgm:spPr/>
      <dgm:t>
        <a:bodyPr/>
        <a:lstStyle/>
        <a:p>
          <a:endParaRPr lang="en-US"/>
        </a:p>
      </dgm:t>
    </dgm:pt>
    <dgm:pt modelId="{46926685-7CEC-4874-BE37-B9BF34198AA5}" type="sibTrans" cxnId="{A1FE406D-ED70-4CE5-8938-4A64CDFB23FA}">
      <dgm:prSet/>
      <dgm:spPr/>
      <dgm:t>
        <a:bodyPr/>
        <a:lstStyle/>
        <a:p>
          <a:endParaRPr lang="en-US"/>
        </a:p>
      </dgm:t>
    </dgm:pt>
    <dgm:pt modelId="{66C41768-A404-456D-90E6-965DD1867852}">
      <dgm:prSet phldrT="[Text]"/>
      <dgm:spPr/>
      <dgm:t>
        <a:bodyPr/>
        <a:lstStyle/>
        <a:p>
          <a:r>
            <a:rPr lang="en-US" strike="noStrike"/>
            <a:t>What concerns do you have about remote working</a:t>
          </a:r>
          <a:r>
            <a:rPr lang="en-US" strike="noStrike">
              <a:latin typeface="Calibri Light" panose="020F0302020204030204"/>
            </a:rPr>
            <a:t>?</a:t>
          </a:r>
          <a:endParaRPr lang="en-US" strike="noStrike"/>
        </a:p>
      </dgm:t>
    </dgm:pt>
    <dgm:pt modelId="{3D3E6AF6-1648-4CFA-82C3-40C051C191BC}" type="parTrans" cxnId="{BBB6FFBA-9758-46A5-BC5B-9495D0FEB652}">
      <dgm:prSet/>
      <dgm:spPr/>
      <dgm:t>
        <a:bodyPr/>
        <a:lstStyle/>
        <a:p>
          <a:endParaRPr lang="en-US"/>
        </a:p>
      </dgm:t>
    </dgm:pt>
    <dgm:pt modelId="{EF911689-BD84-4022-9BBC-68F086890C45}" type="sibTrans" cxnId="{BBB6FFBA-9758-46A5-BC5B-9495D0FEB652}">
      <dgm:prSet/>
      <dgm:spPr/>
      <dgm:t>
        <a:bodyPr/>
        <a:lstStyle/>
        <a:p>
          <a:endParaRPr lang="en-US"/>
        </a:p>
      </dgm:t>
    </dgm:pt>
    <dgm:pt modelId="{C3A5F2B1-BBDC-469F-826F-01CE931BB1CA}" type="pres">
      <dgm:prSet presAssocID="{B206CC7F-33EB-4984-84D4-15850B52C7B7}" presName="Name0" presStyleCnt="0">
        <dgm:presLayoutVars>
          <dgm:dir/>
          <dgm:resizeHandles val="exact"/>
        </dgm:presLayoutVars>
      </dgm:prSet>
      <dgm:spPr/>
    </dgm:pt>
    <dgm:pt modelId="{C385B542-70BE-411E-BAB7-A14FEF13516F}" type="pres">
      <dgm:prSet presAssocID="{A7309999-6614-4ABC-A465-076A1B9C2302}" presName="Name5" presStyleLbl="vennNode1" presStyleIdx="0" presStyleCnt="4">
        <dgm:presLayoutVars>
          <dgm:bulletEnabled val="1"/>
        </dgm:presLayoutVars>
      </dgm:prSet>
      <dgm:spPr/>
    </dgm:pt>
    <dgm:pt modelId="{91B3AFB7-ADE7-4776-88EA-90C7AA940FBB}" type="pres">
      <dgm:prSet presAssocID="{AA7DB937-84E2-43D4-929A-119BE8C9C13C}" presName="space" presStyleCnt="0"/>
      <dgm:spPr/>
    </dgm:pt>
    <dgm:pt modelId="{5713FC6A-BA0F-458E-9CD8-261976A7F7F7}" type="pres">
      <dgm:prSet presAssocID="{C2DEEDE9-E162-49BD-A469-9C972CE88B19}" presName="Name5" presStyleLbl="vennNode1" presStyleIdx="1" presStyleCnt="4">
        <dgm:presLayoutVars>
          <dgm:bulletEnabled val="1"/>
        </dgm:presLayoutVars>
      </dgm:prSet>
      <dgm:spPr/>
    </dgm:pt>
    <dgm:pt modelId="{B281FCB6-1D58-4E51-9664-2C462004E052}" type="pres">
      <dgm:prSet presAssocID="{27B00DAD-274C-4D68-96BC-EE37A524677E}" presName="space" presStyleCnt="0"/>
      <dgm:spPr/>
    </dgm:pt>
    <dgm:pt modelId="{4B9E5FEA-3663-46FA-9EF1-D0172E5104C1}" type="pres">
      <dgm:prSet presAssocID="{EB0B8988-9B4E-4CBF-BB3E-BCDAF04B9BBE}" presName="Name5" presStyleLbl="vennNode1" presStyleIdx="2" presStyleCnt="4">
        <dgm:presLayoutVars>
          <dgm:bulletEnabled val="1"/>
        </dgm:presLayoutVars>
      </dgm:prSet>
      <dgm:spPr/>
    </dgm:pt>
    <dgm:pt modelId="{D972A9D0-C474-49F8-8D61-CFB39F61C77D}" type="pres">
      <dgm:prSet presAssocID="{46926685-7CEC-4874-BE37-B9BF34198AA5}" presName="space" presStyleCnt="0"/>
      <dgm:spPr/>
    </dgm:pt>
    <dgm:pt modelId="{6EE130C0-4CBB-421E-8611-F9B88E500515}" type="pres">
      <dgm:prSet presAssocID="{66C41768-A404-456D-90E6-965DD1867852}" presName="Name5" presStyleLbl="vennNode1" presStyleIdx="3" presStyleCnt="4">
        <dgm:presLayoutVars>
          <dgm:bulletEnabled val="1"/>
        </dgm:presLayoutVars>
      </dgm:prSet>
      <dgm:spPr/>
    </dgm:pt>
  </dgm:ptLst>
  <dgm:cxnLst>
    <dgm:cxn modelId="{E995AA21-B0A7-452F-BF0F-F304BE8040CA}" type="presOf" srcId="{B206CC7F-33EB-4984-84D4-15850B52C7B7}" destId="{C3A5F2B1-BBDC-469F-826F-01CE931BB1CA}" srcOrd="0" destOrd="0" presId="urn:microsoft.com/office/officeart/2005/8/layout/venn3"/>
    <dgm:cxn modelId="{4C03F329-D1F6-499A-8CD7-49612B9DB47E}" type="presOf" srcId="{66C41768-A404-456D-90E6-965DD1867852}" destId="{6EE130C0-4CBB-421E-8611-F9B88E500515}" srcOrd="0" destOrd="0" presId="urn:microsoft.com/office/officeart/2005/8/layout/venn3"/>
    <dgm:cxn modelId="{46DA7B31-DED4-4E4D-99B2-A6B9F99AD426}" type="presOf" srcId="{EB0B8988-9B4E-4CBF-BB3E-BCDAF04B9BBE}" destId="{4B9E5FEA-3663-46FA-9EF1-D0172E5104C1}" srcOrd="0" destOrd="0" presId="urn:microsoft.com/office/officeart/2005/8/layout/venn3"/>
    <dgm:cxn modelId="{A1FE406D-ED70-4CE5-8938-4A64CDFB23FA}" srcId="{B206CC7F-33EB-4984-84D4-15850B52C7B7}" destId="{EB0B8988-9B4E-4CBF-BB3E-BCDAF04B9BBE}" srcOrd="2" destOrd="0" parTransId="{F15BD5E3-CDEC-4A26-9F52-DCB16327A5CC}" sibTransId="{46926685-7CEC-4874-BE37-B9BF34198AA5}"/>
    <dgm:cxn modelId="{7E911FAC-71E9-475D-8BBC-86C82D9D7F97}" srcId="{B206CC7F-33EB-4984-84D4-15850B52C7B7}" destId="{A7309999-6614-4ABC-A465-076A1B9C2302}" srcOrd="0" destOrd="0" parTransId="{34185B3B-D906-4C67-8186-884F12D50404}" sibTransId="{AA7DB937-84E2-43D4-929A-119BE8C9C13C}"/>
    <dgm:cxn modelId="{BBB6FFBA-9758-46A5-BC5B-9495D0FEB652}" srcId="{B206CC7F-33EB-4984-84D4-15850B52C7B7}" destId="{66C41768-A404-456D-90E6-965DD1867852}" srcOrd="3" destOrd="0" parTransId="{3D3E6AF6-1648-4CFA-82C3-40C051C191BC}" sibTransId="{EF911689-BD84-4022-9BBC-68F086890C45}"/>
    <dgm:cxn modelId="{5C1397C2-30A4-465A-AB66-009E4048AB59}" type="presOf" srcId="{C2DEEDE9-E162-49BD-A469-9C972CE88B19}" destId="{5713FC6A-BA0F-458E-9CD8-261976A7F7F7}" srcOrd="0" destOrd="0" presId="urn:microsoft.com/office/officeart/2005/8/layout/venn3"/>
    <dgm:cxn modelId="{589427C3-2C7D-4F0A-B2C8-B9DA4AE72E63}" type="presOf" srcId="{A7309999-6614-4ABC-A465-076A1B9C2302}" destId="{C385B542-70BE-411E-BAB7-A14FEF13516F}" srcOrd="0" destOrd="0" presId="urn:microsoft.com/office/officeart/2005/8/layout/venn3"/>
    <dgm:cxn modelId="{48539AE6-91C5-4E1D-A757-6E9F665D1585}" srcId="{B206CC7F-33EB-4984-84D4-15850B52C7B7}" destId="{C2DEEDE9-E162-49BD-A469-9C972CE88B19}" srcOrd="1" destOrd="0" parTransId="{E0F01665-CCB2-4918-A82B-56F99D905C3C}" sibTransId="{27B00DAD-274C-4D68-96BC-EE37A524677E}"/>
    <dgm:cxn modelId="{A15D6C4A-3454-433E-9985-1F06E750E053}" type="presParOf" srcId="{C3A5F2B1-BBDC-469F-826F-01CE931BB1CA}" destId="{C385B542-70BE-411E-BAB7-A14FEF13516F}" srcOrd="0" destOrd="0" presId="urn:microsoft.com/office/officeart/2005/8/layout/venn3"/>
    <dgm:cxn modelId="{FE93EEBB-D183-4464-AB9F-990269EEC616}" type="presParOf" srcId="{C3A5F2B1-BBDC-469F-826F-01CE931BB1CA}" destId="{91B3AFB7-ADE7-4776-88EA-90C7AA940FBB}" srcOrd="1" destOrd="0" presId="urn:microsoft.com/office/officeart/2005/8/layout/venn3"/>
    <dgm:cxn modelId="{FB7FB58D-0524-4FFF-A777-50A5B829B6E2}" type="presParOf" srcId="{C3A5F2B1-BBDC-469F-826F-01CE931BB1CA}" destId="{5713FC6A-BA0F-458E-9CD8-261976A7F7F7}" srcOrd="2" destOrd="0" presId="urn:microsoft.com/office/officeart/2005/8/layout/venn3"/>
    <dgm:cxn modelId="{C4DC2F37-D828-40A3-9ED0-DCCDD7D50C5D}" type="presParOf" srcId="{C3A5F2B1-BBDC-469F-826F-01CE931BB1CA}" destId="{B281FCB6-1D58-4E51-9664-2C462004E052}" srcOrd="3" destOrd="0" presId="urn:microsoft.com/office/officeart/2005/8/layout/venn3"/>
    <dgm:cxn modelId="{A3421E3D-00D2-4D4E-8823-CDF2B0A11C9E}" type="presParOf" srcId="{C3A5F2B1-BBDC-469F-826F-01CE931BB1CA}" destId="{4B9E5FEA-3663-46FA-9EF1-D0172E5104C1}" srcOrd="4" destOrd="0" presId="urn:microsoft.com/office/officeart/2005/8/layout/venn3"/>
    <dgm:cxn modelId="{20DD2767-39A4-4CF4-B08D-A6C8F9DE77BB}" type="presParOf" srcId="{C3A5F2B1-BBDC-469F-826F-01CE931BB1CA}" destId="{D972A9D0-C474-49F8-8D61-CFB39F61C77D}" srcOrd="5" destOrd="0" presId="urn:microsoft.com/office/officeart/2005/8/layout/venn3"/>
    <dgm:cxn modelId="{B5CD62AA-82A3-4A3F-B537-F7E7C58A2537}" type="presParOf" srcId="{C3A5F2B1-BBDC-469F-826F-01CE931BB1CA}" destId="{6EE130C0-4CBB-421E-8611-F9B88E500515}"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3C8F3-5840-4833-B673-BEBB5923E668}">
      <dsp:nvSpPr>
        <dsp:cNvPr id="0" name=""/>
        <dsp:cNvSpPr/>
      </dsp:nvSpPr>
      <dsp:spPr>
        <a:xfrm>
          <a:off x="1027258" y="559"/>
          <a:ext cx="2175109" cy="130506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200" kern="1200"/>
            <a:t>Safety remains our top priority; Our decision to move forward with returning to campus this fall is grounded in the latest health guidelines and scientific research</a:t>
          </a:r>
          <a:r>
            <a:rPr lang="en-CA" sz="1200" kern="1200">
              <a:latin typeface="Calibri Light" panose="020F0302020204030204"/>
            </a:rPr>
            <a:t>.</a:t>
          </a:r>
          <a:endParaRPr lang="en-CA" sz="1200" kern="1200"/>
        </a:p>
        <a:p>
          <a:pPr marL="0" lvl="0" indent="0" algn="ctr" defTabSz="533400">
            <a:lnSpc>
              <a:spcPct val="90000"/>
            </a:lnSpc>
            <a:spcBef>
              <a:spcPct val="0"/>
            </a:spcBef>
            <a:spcAft>
              <a:spcPct val="35000"/>
            </a:spcAft>
            <a:buNone/>
          </a:pPr>
          <a:endParaRPr lang="en-CA" sz="1200" kern="1200"/>
        </a:p>
      </dsp:txBody>
      <dsp:txXfrm>
        <a:off x="1027258" y="559"/>
        <a:ext cx="2175109" cy="1305065"/>
      </dsp:txXfrm>
    </dsp:sp>
    <dsp:sp modelId="{EF9D94E0-0A05-4898-ADD5-FD899CD586D6}">
      <dsp:nvSpPr>
        <dsp:cNvPr id="0" name=""/>
        <dsp:cNvSpPr/>
      </dsp:nvSpPr>
      <dsp:spPr>
        <a:xfrm>
          <a:off x="3419878" y="559"/>
          <a:ext cx="2175109" cy="130506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CA" sz="1200" kern="1200">
              <a:latin typeface="Calibri Light" panose="020F0302020204030204"/>
            </a:rPr>
            <a:t> </a:t>
          </a:r>
          <a:r>
            <a:rPr lang="en-CA" sz="1200" kern="1200"/>
            <a:t>Vaccinations are critical to enabling us to resume in-person operations.</a:t>
          </a:r>
        </a:p>
      </dsp:txBody>
      <dsp:txXfrm>
        <a:off x="3419878" y="559"/>
        <a:ext cx="2175109" cy="1305065"/>
      </dsp:txXfrm>
    </dsp:sp>
    <dsp:sp modelId="{6D39F96E-BB9B-4855-9520-06A4156305C8}">
      <dsp:nvSpPr>
        <dsp:cNvPr id="0" name=""/>
        <dsp:cNvSpPr/>
      </dsp:nvSpPr>
      <dsp:spPr>
        <a:xfrm>
          <a:off x="5812498" y="559"/>
          <a:ext cx="2175109" cy="130506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200" kern="1200"/>
            <a:t>The university experience is often tied to the vitality of the campus</a:t>
          </a:r>
          <a:r>
            <a:rPr lang="en-CA" sz="1200" kern="1200">
              <a:latin typeface="Calibri Light" panose="020F0302020204030204"/>
            </a:rPr>
            <a:t>.</a:t>
          </a:r>
          <a:endParaRPr lang="en-US" sz="1200" kern="1200"/>
        </a:p>
      </dsp:txBody>
      <dsp:txXfrm>
        <a:off x="5812498" y="559"/>
        <a:ext cx="2175109" cy="1305065"/>
      </dsp:txXfrm>
    </dsp:sp>
    <dsp:sp modelId="{3863C434-95BC-4D1D-B078-F985F148CC00}">
      <dsp:nvSpPr>
        <dsp:cNvPr id="0" name=""/>
        <dsp:cNvSpPr/>
      </dsp:nvSpPr>
      <dsp:spPr>
        <a:xfrm>
          <a:off x="8205119" y="559"/>
          <a:ext cx="2175109" cy="130506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CA" sz="1200" kern="1200"/>
            <a:t>The fall is a transition period,</a:t>
          </a:r>
          <a:r>
            <a:rPr lang="en-CA" sz="1200" kern="1200">
              <a:latin typeface="Calibri Light" panose="020F0302020204030204"/>
            </a:rPr>
            <a:t> </a:t>
          </a:r>
          <a:r>
            <a:rPr lang="en-CA" sz="1200" kern="1200"/>
            <a:t>not the long-term approach</a:t>
          </a:r>
          <a:r>
            <a:rPr lang="en-CA" sz="1200" kern="1200">
              <a:latin typeface="Calibri Light" panose="020F0302020204030204"/>
            </a:rPr>
            <a:t>. </a:t>
          </a:r>
          <a:r>
            <a:rPr lang="en-CA" sz="1200" kern="1200"/>
            <a:t> ​</a:t>
          </a:r>
          <a:endParaRPr lang="en-US" sz="1200" kern="1200"/>
        </a:p>
      </dsp:txBody>
      <dsp:txXfrm>
        <a:off x="8205119" y="559"/>
        <a:ext cx="2175109" cy="1305065"/>
      </dsp:txXfrm>
    </dsp:sp>
    <dsp:sp modelId="{6EAC2311-E3BB-4145-BC9C-0F5B595CCD86}">
      <dsp:nvSpPr>
        <dsp:cNvPr id="0" name=""/>
        <dsp:cNvSpPr/>
      </dsp:nvSpPr>
      <dsp:spPr>
        <a:xfrm>
          <a:off x="1027258" y="1523136"/>
          <a:ext cx="2175109" cy="130506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CA" sz="1200" kern="1200"/>
            <a:t>Most faculty and staff have proven </a:t>
          </a:r>
          <a:r>
            <a:rPr lang="en-CA" sz="1200" kern="1200">
              <a:latin typeface="Calibri Light" panose="020F0302020204030204"/>
            </a:rPr>
            <a:t>they </a:t>
          </a:r>
          <a:r>
            <a:rPr lang="en-CA" sz="1200" kern="1200"/>
            <a:t>can work effectively from anywhere</a:t>
          </a:r>
          <a:r>
            <a:rPr lang="en-CA" sz="1200" kern="1200">
              <a:latin typeface="Calibri Light" panose="020F0302020204030204"/>
            </a:rPr>
            <a:t>. </a:t>
          </a:r>
          <a:r>
            <a:rPr lang="en-CA" sz="1200" kern="1200"/>
            <a:t> ​</a:t>
          </a:r>
          <a:endParaRPr lang="en-US" sz="1200" kern="1200"/>
        </a:p>
      </dsp:txBody>
      <dsp:txXfrm>
        <a:off x="1027258" y="1523136"/>
        <a:ext cx="2175109" cy="1305065"/>
      </dsp:txXfrm>
    </dsp:sp>
    <dsp:sp modelId="{AD8E8F28-9160-4645-8AE8-DB49C6BC711E}">
      <dsp:nvSpPr>
        <dsp:cNvPr id="0" name=""/>
        <dsp:cNvSpPr/>
      </dsp:nvSpPr>
      <dsp:spPr>
        <a:xfrm>
          <a:off x="3419878" y="1523136"/>
          <a:ext cx="2175109" cy="130506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CA" sz="1200" kern="1200"/>
            <a:t>Many have enjoyed remote working and would prefer ongoing flexibility;</a:t>
          </a:r>
          <a:r>
            <a:rPr lang="en-CA" sz="1200" kern="1200">
              <a:latin typeface="Calibri Light" panose="020F0302020204030204"/>
            </a:rPr>
            <a:t> </a:t>
          </a:r>
          <a:r>
            <a:rPr lang="en-CA" sz="1200" kern="1200"/>
            <a:t> there are benefits to the employee and the employer​</a:t>
          </a:r>
          <a:r>
            <a:rPr lang="en-CA" sz="1200" kern="1200">
              <a:latin typeface="Calibri Light" panose="020F0302020204030204"/>
            </a:rPr>
            <a:t>.</a:t>
          </a:r>
          <a:endParaRPr lang="en-US" sz="1200" kern="1200"/>
        </a:p>
      </dsp:txBody>
      <dsp:txXfrm>
        <a:off x="3419878" y="1523136"/>
        <a:ext cx="2175109" cy="1305065"/>
      </dsp:txXfrm>
    </dsp:sp>
    <dsp:sp modelId="{A09B91E5-61B7-43D3-951C-BC7E13678C7C}">
      <dsp:nvSpPr>
        <dsp:cNvPr id="0" name=""/>
        <dsp:cNvSpPr/>
      </dsp:nvSpPr>
      <dsp:spPr>
        <a:xfrm>
          <a:off x="5812498" y="1523136"/>
          <a:ext cx="2175109" cy="130506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CA" sz="1200" kern="1200"/>
            <a:t>There are benefits to working together in person that </a:t>
          </a:r>
          <a:r>
            <a:rPr lang="en-CA" sz="1200" kern="1200">
              <a:latin typeface="Calibri Light" panose="020F0302020204030204"/>
            </a:rPr>
            <a:t>we have</a:t>
          </a:r>
          <a:r>
            <a:rPr lang="en-CA" sz="1200" kern="1200"/>
            <a:t> been missing (team dynamics, work relationships, culture, informal interactions, social contact</a:t>
          </a:r>
          <a:r>
            <a:rPr lang="en-CA" sz="1200" kern="1200">
              <a:latin typeface="Calibri Light" panose="020F0302020204030204"/>
            </a:rPr>
            <a:t>). </a:t>
          </a:r>
          <a:r>
            <a:rPr lang="en-CA" sz="1200" kern="1200"/>
            <a:t> ​</a:t>
          </a:r>
          <a:endParaRPr lang="en-US" sz="1200" kern="1200"/>
        </a:p>
      </dsp:txBody>
      <dsp:txXfrm>
        <a:off x="5812498" y="1523136"/>
        <a:ext cx="2175109" cy="1305065"/>
      </dsp:txXfrm>
    </dsp:sp>
    <dsp:sp modelId="{B21EB593-1F4A-408B-8287-CD55B1B55EA8}">
      <dsp:nvSpPr>
        <dsp:cNvPr id="0" name=""/>
        <dsp:cNvSpPr/>
      </dsp:nvSpPr>
      <dsp:spPr>
        <a:xfrm>
          <a:off x="8205119" y="1523136"/>
          <a:ext cx="2175109" cy="130506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CA" sz="1200" kern="1200"/>
            <a:t>Most will have the opportunity to continue some remote working </a:t>
          </a:r>
          <a:r>
            <a:rPr lang="en-CA" sz="1200" kern="1200">
              <a:latin typeface="Calibri Light" panose="020F0302020204030204"/>
            </a:rPr>
            <a:t>in some capacity</a:t>
          </a:r>
          <a:r>
            <a:rPr lang="en-CA" sz="1200" kern="1200"/>
            <a:t>, provided their role can be effectively performed remotely</a:t>
          </a:r>
          <a:r>
            <a:rPr lang="en-CA" sz="1200" kern="1200">
              <a:latin typeface="Calibri Light" panose="020F0302020204030204"/>
            </a:rPr>
            <a:t>.</a:t>
          </a:r>
          <a:r>
            <a:rPr lang="en-CA" sz="1200" kern="1200"/>
            <a:t> ​</a:t>
          </a:r>
          <a:endParaRPr lang="en-US" sz="1200" kern="1200"/>
        </a:p>
      </dsp:txBody>
      <dsp:txXfrm>
        <a:off x="8205119" y="1523136"/>
        <a:ext cx="2175109" cy="1305065"/>
      </dsp:txXfrm>
    </dsp:sp>
    <dsp:sp modelId="{D78F74D0-4CA2-4AA7-81E6-1F3058DF6BEB}">
      <dsp:nvSpPr>
        <dsp:cNvPr id="0" name=""/>
        <dsp:cNvSpPr/>
      </dsp:nvSpPr>
      <dsp:spPr>
        <a:xfrm>
          <a:off x="1027258" y="3045712"/>
          <a:ext cx="2175109" cy="130506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200" kern="1200"/>
            <a:t>By early September, we expect faculty and staff will return to campus in some capacity, appropriate for the nature of their work and position</a:t>
          </a:r>
          <a:r>
            <a:rPr lang="en-CA" sz="1200" kern="1200">
              <a:latin typeface="Calibri Light" panose="020F0302020204030204"/>
            </a:rPr>
            <a:t>.</a:t>
          </a:r>
          <a:endParaRPr lang="en-US" sz="1200" kern="1200"/>
        </a:p>
      </dsp:txBody>
      <dsp:txXfrm>
        <a:off x="1027258" y="3045712"/>
        <a:ext cx="2175109" cy="1305065"/>
      </dsp:txXfrm>
    </dsp:sp>
    <dsp:sp modelId="{4A161C48-A8DF-4F9E-9B5A-3F0D7E63EC23}">
      <dsp:nvSpPr>
        <dsp:cNvPr id="0" name=""/>
        <dsp:cNvSpPr/>
      </dsp:nvSpPr>
      <dsp:spPr>
        <a:xfrm>
          <a:off x="3419878" y="3045712"/>
          <a:ext cx="2175109" cy="130506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US" sz="1200" kern="1200"/>
            <a:t>Remote working will look different as the pandemic eases</a:t>
          </a:r>
          <a:r>
            <a:rPr lang="en-US" sz="1200" kern="1200">
              <a:latin typeface="Calibri Light" panose="020F0302020204030204"/>
            </a:rPr>
            <a:t>.</a:t>
          </a:r>
          <a:r>
            <a:rPr lang="en-US" sz="1200" kern="1200"/>
            <a:t> </a:t>
          </a:r>
          <a:r>
            <a:rPr lang="en-US" sz="1200" kern="1200">
              <a:latin typeface="Calibri Light" panose="020F0302020204030204"/>
            </a:rPr>
            <a:t>Make sure to secure arrangements for family care (</a:t>
          </a:r>
          <a:r>
            <a:rPr lang="en-US" sz="1200" kern="1200"/>
            <a:t>e.g</a:t>
          </a:r>
          <a:r>
            <a:rPr lang="en-US" sz="1200" kern="1200">
              <a:latin typeface="Calibri Light" panose="020F0302020204030204"/>
            </a:rPr>
            <a:t>. children, aging parents, pets).</a:t>
          </a:r>
          <a:endParaRPr lang="en-US" sz="1200" kern="1200"/>
        </a:p>
      </dsp:txBody>
      <dsp:txXfrm>
        <a:off x="3419878" y="3045712"/>
        <a:ext cx="2175109" cy="1305065"/>
      </dsp:txXfrm>
    </dsp:sp>
    <dsp:sp modelId="{2D27647B-1612-466C-B03C-14BC3624652C}">
      <dsp:nvSpPr>
        <dsp:cNvPr id="0" name=""/>
        <dsp:cNvSpPr/>
      </dsp:nvSpPr>
      <dsp:spPr>
        <a:xfrm>
          <a:off x="5812498" y="3045712"/>
          <a:ext cx="2175109" cy="130506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Decisions around continued work from home requests will be based upon nature of the work and the job</a:t>
          </a:r>
          <a:r>
            <a:rPr lang="en-US" sz="1200" kern="1200">
              <a:latin typeface="Calibri Light" panose="020F0302020204030204"/>
            </a:rPr>
            <a:t>.</a:t>
          </a:r>
          <a:endParaRPr lang="en-US" sz="1200" kern="1200"/>
        </a:p>
      </dsp:txBody>
      <dsp:txXfrm>
        <a:off x="5812498" y="3045712"/>
        <a:ext cx="2175109" cy="1305065"/>
      </dsp:txXfrm>
    </dsp:sp>
    <dsp:sp modelId="{9ED767F7-48C1-40BE-A74C-5E2336A912B8}">
      <dsp:nvSpPr>
        <dsp:cNvPr id="0" name=""/>
        <dsp:cNvSpPr/>
      </dsp:nvSpPr>
      <dsp:spPr>
        <a:xfrm>
          <a:off x="8205119" y="3045712"/>
          <a:ext cx="2175109" cy="130506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US" sz="1200" kern="1200"/>
            <a:t>Directors/Managers define further parameters and</a:t>
          </a:r>
          <a:r>
            <a:rPr lang="en-US" sz="1200" kern="1200">
              <a:latin typeface="Calibri Light" panose="020F0302020204030204"/>
            </a:rPr>
            <a:t> </a:t>
          </a:r>
          <a:r>
            <a:rPr lang="en-US" sz="1200" kern="1200"/>
            <a:t>expectations with their </a:t>
          </a:r>
          <a:r>
            <a:rPr lang="en-US" sz="1200" kern="1200">
              <a:latin typeface="Calibri Light" panose="020F0302020204030204"/>
            </a:rPr>
            <a:t>team(s).</a:t>
          </a:r>
          <a:endParaRPr lang="en-US" sz="1200" kern="1200"/>
        </a:p>
      </dsp:txBody>
      <dsp:txXfrm>
        <a:off x="8205119" y="3045712"/>
        <a:ext cx="2175109" cy="13050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85B542-70BE-411E-BAB7-A14FEF13516F}">
      <dsp:nvSpPr>
        <dsp:cNvPr id="0" name=""/>
        <dsp:cNvSpPr/>
      </dsp:nvSpPr>
      <dsp:spPr>
        <a:xfrm>
          <a:off x="2585" y="411129"/>
          <a:ext cx="2594041" cy="259404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2759" tIns="25400" rIns="142759" bIns="25400" numCol="1" spcCol="1270" anchor="ctr" anchorCtr="0">
          <a:noAutofit/>
        </a:bodyPr>
        <a:lstStyle/>
        <a:p>
          <a:pPr marL="0" lvl="0" indent="0" algn="ctr" defTabSz="889000">
            <a:lnSpc>
              <a:spcPct val="90000"/>
            </a:lnSpc>
            <a:spcBef>
              <a:spcPct val="0"/>
            </a:spcBef>
            <a:spcAft>
              <a:spcPct val="35000"/>
            </a:spcAft>
            <a:buNone/>
          </a:pPr>
          <a:r>
            <a:rPr lang="en-US" sz="2000" kern="1200"/>
            <a:t>What are you looking forward to the most about being back on campus</a:t>
          </a:r>
          <a:r>
            <a:rPr lang="en-US" sz="2000" kern="1200">
              <a:latin typeface="Calibri Light" panose="020F0302020204030204"/>
            </a:rPr>
            <a:t>?</a:t>
          </a:r>
          <a:endParaRPr lang="en-US" sz="2000" kern="1200"/>
        </a:p>
      </dsp:txBody>
      <dsp:txXfrm>
        <a:off x="382474" y="791018"/>
        <a:ext cx="1834263" cy="1834263"/>
      </dsp:txXfrm>
    </dsp:sp>
    <dsp:sp modelId="{5713FC6A-BA0F-458E-9CD8-261976A7F7F7}">
      <dsp:nvSpPr>
        <dsp:cNvPr id="0" name=""/>
        <dsp:cNvSpPr/>
      </dsp:nvSpPr>
      <dsp:spPr>
        <a:xfrm>
          <a:off x="2077818" y="411129"/>
          <a:ext cx="2594041" cy="259404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2759" tIns="25400" rIns="142759" bIns="25400" numCol="1" spcCol="1270" anchor="ctr" anchorCtr="0">
          <a:noAutofit/>
        </a:bodyPr>
        <a:lstStyle/>
        <a:p>
          <a:pPr marL="0" lvl="0" indent="0" algn="ctr" defTabSz="889000" rtl="0">
            <a:lnSpc>
              <a:spcPct val="90000"/>
            </a:lnSpc>
            <a:spcBef>
              <a:spcPct val="0"/>
            </a:spcBef>
            <a:spcAft>
              <a:spcPct val="35000"/>
            </a:spcAft>
            <a:buNone/>
          </a:pPr>
          <a:r>
            <a:rPr lang="en-US" sz="2000" b="0" kern="1200">
              <a:latin typeface="Calibri"/>
              <a:cs typeface="Calibri"/>
            </a:rPr>
            <a:t>Do you have concerns related to returning to campus?</a:t>
          </a:r>
        </a:p>
      </dsp:txBody>
      <dsp:txXfrm>
        <a:off x="2457707" y="791018"/>
        <a:ext cx="1834263" cy="1834263"/>
      </dsp:txXfrm>
    </dsp:sp>
    <dsp:sp modelId="{4B9E5FEA-3663-46FA-9EF1-D0172E5104C1}">
      <dsp:nvSpPr>
        <dsp:cNvPr id="0" name=""/>
        <dsp:cNvSpPr/>
      </dsp:nvSpPr>
      <dsp:spPr>
        <a:xfrm>
          <a:off x="4153052" y="411129"/>
          <a:ext cx="2594041" cy="259404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2759" tIns="25400" rIns="142759" bIns="25400" numCol="1" spcCol="1270" anchor="ctr" anchorCtr="0">
          <a:noAutofit/>
        </a:bodyPr>
        <a:lstStyle/>
        <a:p>
          <a:pPr marL="0" lvl="0" indent="0" algn="ctr" defTabSz="889000">
            <a:lnSpc>
              <a:spcPct val="90000"/>
            </a:lnSpc>
            <a:spcBef>
              <a:spcPct val="0"/>
            </a:spcBef>
            <a:spcAft>
              <a:spcPct val="35000"/>
            </a:spcAft>
            <a:buNone/>
          </a:pPr>
          <a:r>
            <a:rPr lang="en-US" sz="2000" strike="noStrike" kern="1200"/>
            <a:t>What excites you about remote working</a:t>
          </a:r>
          <a:r>
            <a:rPr lang="en-US" sz="2000" b="0" strike="noStrike" kern="1200">
              <a:latin typeface="Calibri Light" panose="020F0302020204030204"/>
            </a:rPr>
            <a:t>?</a:t>
          </a:r>
          <a:endParaRPr lang="en-US" sz="2000" b="1" strike="noStrike" kern="1200"/>
        </a:p>
      </dsp:txBody>
      <dsp:txXfrm>
        <a:off x="4532941" y="791018"/>
        <a:ext cx="1834263" cy="1834263"/>
      </dsp:txXfrm>
    </dsp:sp>
    <dsp:sp modelId="{6EE130C0-4CBB-421E-8611-F9B88E500515}">
      <dsp:nvSpPr>
        <dsp:cNvPr id="0" name=""/>
        <dsp:cNvSpPr/>
      </dsp:nvSpPr>
      <dsp:spPr>
        <a:xfrm>
          <a:off x="6228285" y="411129"/>
          <a:ext cx="2594041" cy="259404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42759" tIns="25400" rIns="142759" bIns="25400" numCol="1" spcCol="1270" anchor="ctr" anchorCtr="0">
          <a:noAutofit/>
        </a:bodyPr>
        <a:lstStyle/>
        <a:p>
          <a:pPr marL="0" lvl="0" indent="0" algn="ctr" defTabSz="889000">
            <a:lnSpc>
              <a:spcPct val="90000"/>
            </a:lnSpc>
            <a:spcBef>
              <a:spcPct val="0"/>
            </a:spcBef>
            <a:spcAft>
              <a:spcPct val="35000"/>
            </a:spcAft>
            <a:buNone/>
          </a:pPr>
          <a:r>
            <a:rPr lang="en-US" sz="2000" strike="noStrike" kern="1200"/>
            <a:t>What concerns do you have about remote working</a:t>
          </a:r>
          <a:r>
            <a:rPr lang="en-US" sz="2000" strike="noStrike" kern="1200">
              <a:latin typeface="Calibri Light" panose="020F0302020204030204"/>
            </a:rPr>
            <a:t>?</a:t>
          </a:r>
          <a:endParaRPr lang="en-US" sz="2000" strike="noStrike" kern="1200"/>
        </a:p>
      </dsp:txBody>
      <dsp:txXfrm>
        <a:off x="6608174" y="791018"/>
        <a:ext cx="1834263" cy="18342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B2CACE1-0839-DD4E-8A8D-815B08AED9A4}" type="datetimeFigureOut">
              <a:rPr lang="en-US" smtClean="0"/>
              <a:t>6/23/2021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B58301-8E47-694C-884E-80E9D5260CC5}" type="slidenum">
              <a:rPr lang="en-US" smtClean="0"/>
              <a:t>‹#›</a:t>
            </a:fld>
            <a:endParaRPr lang="en-US"/>
          </a:p>
        </p:txBody>
      </p:sp>
    </p:spTree>
    <p:extLst>
      <p:ext uri="{BB962C8B-B14F-4D97-AF65-F5344CB8AC3E}">
        <p14:creationId xmlns:p14="http://schemas.microsoft.com/office/powerpoint/2010/main" val="2137921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baseline="0"/>
              <a:t>Say:  </a:t>
            </a:r>
            <a:r>
              <a:rPr lang="en-CA" baseline="0"/>
              <a:t>Welcome everyone, thank you for taking time out of your day to have what I believe is a very important discussion.  With our return to campus happening over the next few months, I wanted to get together to discuss how we are all feeling about the return to campus  I also want to discuss what a return to campus might look like for our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CA" b="1" baseline="0"/>
              <a:t>Say:  </a:t>
            </a:r>
            <a:r>
              <a:rPr lang="en-CA" baseline="0"/>
              <a:t>This is a safe space and I want to hear all opinions and perspectives; positive, negative, and otherwise.  That said, I want to remind everyone to be open-minded and respectful of o</a:t>
            </a:r>
            <a:r>
              <a:rPr lang="en-CA" i="0" baseline="0"/>
              <a:t>ne another.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CA" b="1" i="0" baseline="0"/>
              <a:t>Say:  </a:t>
            </a:r>
            <a:r>
              <a:rPr lang="en-CA" b="0" i="0" baseline="0"/>
              <a:t>Many members of our team have been </a:t>
            </a:r>
            <a:r>
              <a:rPr lang="en-CA" i="0" baseline="0"/>
              <a:t>working remotely for an extended period.  While we are all ‘weathering the same storm,’ we are doing it in ‘different boats.’  As we return to campus, everyone will be feeling different about the change.  For some, it will be exciting and for others it will be stressful.  It is important to know that YOUR reaction is YOUR reaction.  We are having normal reactions to an abnormal situation.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CA" b="1" i="0" baseline="0"/>
              <a:t>Say:  </a:t>
            </a:r>
            <a:r>
              <a:rPr lang="en-CA" i="0" baseline="0"/>
              <a:t>As your leader, I am eager to be together again physically, on the basis that we can do so safely; I miss the energy of the campus, as well as being able to see you regularly.  I am looking forward to re-connecting at team events, seeing colleagues across campus, and helping to support the return of students to campus learning.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CA" b="1" i="0" baseline="0"/>
              <a:t>Say:  </a:t>
            </a:r>
            <a:r>
              <a:rPr lang="en-CA" i="0" baseline="0"/>
              <a:t>Following the discussion today, if you have any questions or concerns that you want to discuss with me, please let me know and I will make time to meet.  This is an incredibly important step in the return to campus and our post-pandemic work world, so I want to hear from you.</a:t>
            </a:r>
          </a:p>
        </p:txBody>
      </p:sp>
      <p:sp>
        <p:nvSpPr>
          <p:cNvPr id="4" name="Slide Number Placeholder 3"/>
          <p:cNvSpPr>
            <a:spLocks noGrp="1"/>
          </p:cNvSpPr>
          <p:nvPr>
            <p:ph type="sldNum" sz="quarter" idx="10"/>
          </p:nvPr>
        </p:nvSpPr>
        <p:spPr/>
        <p:txBody>
          <a:bodyPr/>
          <a:lstStyle/>
          <a:p>
            <a:fld id="{EAB58301-8E47-694C-884E-80E9D5260CC5}" type="slidenum">
              <a:rPr lang="en-US" smtClean="0"/>
              <a:t>2</a:t>
            </a:fld>
            <a:endParaRPr lang="en-US"/>
          </a:p>
        </p:txBody>
      </p:sp>
    </p:spTree>
    <p:extLst>
      <p:ext uri="{BB962C8B-B14F-4D97-AF65-F5344CB8AC3E}">
        <p14:creationId xmlns:p14="http://schemas.microsoft.com/office/powerpoint/2010/main" val="3871669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Say:  </a:t>
            </a:r>
            <a:r>
              <a:rPr lang="en-CA" dirty="0"/>
              <a:t>I</a:t>
            </a:r>
            <a:r>
              <a:rPr lang="en-CA" baseline="0" dirty="0"/>
              <a:t> wanted to address a few of the key FAQs.</a:t>
            </a:r>
            <a:r>
              <a:rPr lang="en-CA" dirty="0"/>
              <a:t> </a:t>
            </a:r>
            <a:r>
              <a:rPr lang="en-CA" baseline="0" dirty="0"/>
              <a:t> These are located on the </a:t>
            </a:r>
            <a:r>
              <a:rPr lang="en-CA" dirty="0"/>
              <a:t>Return to Campus FAQs website</a:t>
            </a:r>
            <a:r>
              <a:rPr lang="en-CA" baseline="0" dirty="0"/>
              <a:t>, along with additional information and FAQs.</a:t>
            </a:r>
            <a:r>
              <a:rPr lang="en-CA" dirty="0"/>
              <a:t>  </a:t>
            </a:r>
            <a:r>
              <a:rPr lang="en-CA" i="1" dirty="0"/>
              <a:t>https://ucalgary.ca/advancement/return-to-campus-faq</a:t>
            </a:r>
            <a:endParaRPr lang="en-CA" b="1" i="1" baseline="0" dirty="0">
              <a:cs typeface="Calibri"/>
            </a:endParaRPr>
          </a:p>
          <a:p>
            <a:endParaRPr lang="en-CA" baseline="0"/>
          </a:p>
          <a:p>
            <a:r>
              <a:rPr lang="en-CA" b="1" baseline="0" dirty="0"/>
              <a:t>Say:</a:t>
            </a:r>
            <a:r>
              <a:rPr lang="en-CA" b="1" dirty="0"/>
              <a:t> </a:t>
            </a:r>
            <a:r>
              <a:rPr lang="en-CA" b="1" baseline="0" dirty="0"/>
              <a:t> </a:t>
            </a:r>
            <a:r>
              <a:rPr lang="en-CA" b="0" baseline="0" dirty="0"/>
              <a:t>If you are interested in a remote/hybrid arrangement into the fall, please let me know and we will arrange to meet to discuss this individually.</a:t>
            </a:r>
            <a:endParaRPr lang="en-CA" dirty="0">
              <a:cs typeface="Calibri"/>
            </a:endParaRPr>
          </a:p>
          <a:p>
            <a:endParaRPr lang="en-CA" b="1" baseline="0"/>
          </a:p>
          <a:p>
            <a:r>
              <a:rPr lang="en-CA" b="1" baseline="0" dirty="0"/>
              <a:t>Say:</a:t>
            </a:r>
            <a:r>
              <a:rPr lang="en-CA" b="1" dirty="0"/>
              <a:t>  </a:t>
            </a:r>
            <a:r>
              <a:rPr lang="en-CA" dirty="0"/>
              <a:t>If</a:t>
            </a:r>
            <a:r>
              <a:rPr lang="en-CA" baseline="0" dirty="0"/>
              <a:t> you feel sick you do not need to come to campus.</a:t>
            </a:r>
            <a:r>
              <a:rPr lang="en-CA" dirty="0"/>
              <a:t> </a:t>
            </a:r>
            <a:r>
              <a:rPr lang="en-CA" baseline="0" dirty="0"/>
              <a:t> The existing COVID-19 Procedure for Sick Employees </a:t>
            </a:r>
            <a:r>
              <a:rPr lang="en-CA" i="1" baseline="0" dirty="0"/>
              <a:t>(https://ucalgary.ca/live-uc-ucalgary-site/sites/default/files/teams/157/COVID-19%20Procedure%20for%20Sick%20Employees_0.pdf)</a:t>
            </a:r>
            <a:r>
              <a:rPr lang="en-CA" baseline="0" dirty="0"/>
              <a:t> will apply through Fall 2021.</a:t>
            </a:r>
            <a:endParaRPr lang="en-CA" baseline="0" dirty="0">
              <a:cs typeface="Calibri"/>
            </a:endParaRPr>
          </a:p>
          <a:p>
            <a:endParaRPr lang="en-CA" baseline="0"/>
          </a:p>
          <a:p>
            <a:r>
              <a:rPr lang="en-CA" b="1" baseline="0" dirty="0"/>
              <a:t>Say:</a:t>
            </a:r>
            <a:r>
              <a:rPr lang="en-CA" b="1" dirty="0"/>
              <a:t>  </a:t>
            </a:r>
            <a:r>
              <a:rPr lang="en-CA" dirty="0"/>
              <a:t>The</a:t>
            </a:r>
            <a:r>
              <a:rPr lang="en-CA" baseline="0" dirty="0"/>
              <a:t> university will supply appropriate equipment, furniture, and electronic devices for your workspace at your primary university location.</a:t>
            </a:r>
            <a:r>
              <a:rPr lang="en-CA" dirty="0"/>
              <a:t> </a:t>
            </a:r>
            <a:r>
              <a:rPr lang="en-CA" baseline="0" dirty="0"/>
              <a:t> Any items required for a home workspace will be at the discretion and cost of the individual.</a:t>
            </a:r>
            <a:r>
              <a:rPr lang="en-CA" dirty="0"/>
              <a:t> </a:t>
            </a:r>
            <a:r>
              <a:rPr lang="en-CA" baseline="0" dirty="0"/>
              <a:t> Those who have laptops can utilize them at home in accordance with the university information asset management standards, and software acquisition process.</a:t>
            </a:r>
            <a:endParaRPr lang="en-CA" baseline="0" dirty="0">
              <a:cs typeface="Calibri"/>
            </a:endParaRPr>
          </a:p>
          <a:p>
            <a:endParaRPr lang="en-CA" baseline="0"/>
          </a:p>
          <a:p>
            <a:r>
              <a:rPr lang="en-CA" b="1" baseline="0" dirty="0"/>
              <a:t>Say:</a:t>
            </a:r>
            <a:r>
              <a:rPr lang="en-CA" b="1" dirty="0"/>
              <a:t> </a:t>
            </a:r>
            <a:r>
              <a:rPr lang="en-CA" b="1" baseline="0" dirty="0"/>
              <a:t> </a:t>
            </a:r>
            <a:r>
              <a:rPr lang="en-CA" dirty="0"/>
              <a:t>As</a:t>
            </a:r>
            <a:r>
              <a:rPr lang="en-CA" baseline="0" dirty="0"/>
              <a:t> situations arise with child(ren) being sent home from daycare and/or school, please talk to me and we can determine how best to approach to ensure children are cared for and work commitments are met.</a:t>
            </a:r>
            <a:endParaRPr lang="en-CA" dirty="0">
              <a:cs typeface="Calibri"/>
            </a:endParaRPr>
          </a:p>
        </p:txBody>
      </p:sp>
      <p:sp>
        <p:nvSpPr>
          <p:cNvPr id="4" name="Slide Number Placeholder 3"/>
          <p:cNvSpPr>
            <a:spLocks noGrp="1"/>
          </p:cNvSpPr>
          <p:nvPr>
            <p:ph type="sldNum" sz="quarter" idx="10"/>
          </p:nvPr>
        </p:nvSpPr>
        <p:spPr/>
        <p:txBody>
          <a:bodyPr/>
          <a:lstStyle/>
          <a:p>
            <a:fld id="{EAB58301-8E47-694C-884E-80E9D5260CC5}" type="slidenum">
              <a:rPr lang="en-US" smtClean="0"/>
              <a:t>11</a:t>
            </a:fld>
            <a:endParaRPr lang="en-US"/>
          </a:p>
        </p:txBody>
      </p:sp>
    </p:spTree>
    <p:extLst>
      <p:ext uri="{BB962C8B-B14F-4D97-AF65-F5344CB8AC3E}">
        <p14:creationId xmlns:p14="http://schemas.microsoft.com/office/powerpoint/2010/main" val="3637399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Wingdings" panose="05000000000000000000" pitchFamily="2" charset="2"/>
              <a:buNone/>
            </a:pPr>
            <a:r>
              <a:rPr lang="en-CA" b="1"/>
              <a:t>Say:  </a:t>
            </a:r>
            <a:r>
              <a:rPr lang="en-CA"/>
              <a:t>The university will be embarking</a:t>
            </a:r>
            <a:r>
              <a:rPr lang="en-CA" baseline="0"/>
              <a:t> on extensive community and stakeholder engagement to define a long-term approach to remote working.  I would encourage each of you to share your thoughts through surveys, focus groups, and information sessions.  </a:t>
            </a:r>
          </a:p>
          <a:p>
            <a:pPr marL="0" indent="0">
              <a:buFont typeface="Wingdings" panose="05000000000000000000" pitchFamily="2" charset="2"/>
              <a:buNone/>
            </a:pPr>
            <a:endParaRPr lang="en-CA" baseline="0"/>
          </a:p>
          <a:p>
            <a:r>
              <a:rPr lang="en-CA" b="1" baseline="0"/>
              <a:t>Say:</a:t>
            </a:r>
            <a:r>
              <a:rPr lang="en-CA" b="1"/>
              <a:t> </a:t>
            </a:r>
            <a:r>
              <a:rPr lang="en-CA" b="1" baseline="0"/>
              <a:t> </a:t>
            </a:r>
            <a:r>
              <a:rPr lang="en-CA" baseline="0"/>
              <a:t>The program will be launched in early 2022 as a</a:t>
            </a:r>
            <a:r>
              <a:rPr lang="en-CA"/>
              <a:t> pilot</a:t>
            </a:r>
            <a:r>
              <a:rPr lang="en-CA" baseline="0"/>
              <a:t>.</a:t>
            </a:r>
            <a:r>
              <a:rPr lang="en-CA"/>
              <a:t> </a:t>
            </a:r>
            <a:r>
              <a:rPr lang="en-CA" baseline="0"/>
              <a:t> Evaluation will be done periodically, with primary evaluation later in the calendar year.</a:t>
            </a:r>
            <a:r>
              <a:rPr lang="en-CA"/>
              <a:t> </a:t>
            </a:r>
            <a:r>
              <a:rPr lang="en-CA" baseline="0"/>
              <a:t> A thorough analysis will inform any potential changes or enhancements to the program.</a:t>
            </a:r>
            <a:endParaRPr lang="en-CA">
              <a:cs typeface="Calibri"/>
            </a:endParaRPr>
          </a:p>
        </p:txBody>
      </p:sp>
      <p:sp>
        <p:nvSpPr>
          <p:cNvPr id="4" name="Slide Number Placeholder 3"/>
          <p:cNvSpPr>
            <a:spLocks noGrp="1"/>
          </p:cNvSpPr>
          <p:nvPr>
            <p:ph type="sldNum" sz="quarter" idx="10"/>
          </p:nvPr>
        </p:nvSpPr>
        <p:spPr/>
        <p:txBody>
          <a:bodyPr/>
          <a:lstStyle/>
          <a:p>
            <a:fld id="{EAB58301-8E47-694C-884E-80E9D5260CC5}" type="slidenum">
              <a:rPr lang="en-US" smtClean="0"/>
              <a:t>12</a:t>
            </a:fld>
            <a:endParaRPr lang="en-US"/>
          </a:p>
        </p:txBody>
      </p:sp>
    </p:spTree>
    <p:extLst>
      <p:ext uri="{BB962C8B-B14F-4D97-AF65-F5344CB8AC3E}">
        <p14:creationId xmlns:p14="http://schemas.microsoft.com/office/powerpoint/2010/main" val="133350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a:t>Say:  </a:t>
            </a:r>
            <a:r>
              <a:rPr lang="en-CA"/>
              <a:t>The</a:t>
            </a:r>
            <a:r>
              <a:rPr lang="en-CA" baseline="0"/>
              <a:t> return to campus may be exciting for some and stressful for others.</a:t>
            </a:r>
            <a:r>
              <a:rPr lang="en-CA"/>
              <a:t> </a:t>
            </a:r>
            <a:r>
              <a:rPr lang="en-CA" baseline="0"/>
              <a:t> During times of change, we want to do our best to safeguard our mental health, and remain resilient.</a:t>
            </a:r>
            <a:r>
              <a:rPr lang="en-CA"/>
              <a:t> </a:t>
            </a:r>
            <a:r>
              <a:rPr lang="en-CA" baseline="0"/>
              <a:t> There are a variety of resources available to support employees in their return to campus.</a:t>
            </a:r>
            <a:r>
              <a:rPr lang="en-CA"/>
              <a:t> </a:t>
            </a:r>
            <a:endParaRPr lang="en-CA" b="1" baseline="0">
              <a:cs typeface="Calibri"/>
            </a:endParaRPr>
          </a:p>
          <a:p>
            <a:endParaRPr lang="en-CA" baseline="0"/>
          </a:p>
          <a:p>
            <a:r>
              <a:rPr lang="en-CA" b="1" baseline="0"/>
              <a:t>Homewood Health </a:t>
            </a:r>
            <a:r>
              <a:rPr lang="en-CA" b="0" baseline="0"/>
              <a:t>is our Employee and Family Assistance Plan (EFAP); a confidential service provided to employees and their families at no cost, available 24/7/365</a:t>
            </a:r>
          </a:p>
          <a:p>
            <a:endParaRPr lang="en-CA" b="0" baseline="0"/>
          </a:p>
          <a:p>
            <a:r>
              <a:rPr lang="en-CA" b="1" baseline="0"/>
              <a:t>Embracing Workplace Change </a:t>
            </a:r>
            <a:r>
              <a:rPr lang="en-CA" b="0" baseline="0"/>
              <a:t>is a Homewood online course that offers self-care strategies for coping with, and embracing, change.</a:t>
            </a:r>
          </a:p>
          <a:p>
            <a:endParaRPr lang="en-CA" b="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CA" b="1" baseline="0"/>
              <a:t>The Working Mind </a:t>
            </a:r>
            <a:r>
              <a:rPr lang="en-CA" b="0" baseline="0"/>
              <a:t>is a UC workshop designed to increase mental health awareness and offers resources to maintain positive mental health and increase resiliency.</a:t>
            </a:r>
          </a:p>
          <a:p>
            <a:endParaRPr lang="en-CA" b="1" baseline="0"/>
          </a:p>
          <a:p>
            <a:r>
              <a:rPr lang="en-CA" b="1" baseline="0"/>
              <a:t>Building Personal Resilience </a:t>
            </a:r>
            <a:r>
              <a:rPr lang="en-CA" b="0" baseline="0"/>
              <a:t>is a UC workshop that examines emotional and physical wellness to help learn strategies to increase personal resilience.</a:t>
            </a:r>
          </a:p>
          <a:p>
            <a:endParaRPr lang="en-CA" b="0" baseline="0"/>
          </a:p>
          <a:p>
            <a:r>
              <a:rPr lang="en-CA" b="1" baseline="0"/>
              <a:t>Building Resilience Through Connection </a:t>
            </a:r>
            <a:r>
              <a:rPr lang="en-CA" b="0" baseline="0"/>
              <a:t>is a UC workshop designed to help employees identify healthy coping strategies in response to common stressors.</a:t>
            </a:r>
          </a:p>
          <a:p>
            <a:endParaRPr lang="en-CA" b="0" baseline="0">
              <a:cs typeface="Calibri" panose="020F0502020204030204"/>
            </a:endParaRPr>
          </a:p>
          <a:p>
            <a:r>
              <a:rPr lang="en-CA" b="1">
                <a:cs typeface="Calibri" panose="020F0502020204030204"/>
              </a:rPr>
              <a:t>Staff Wellness</a:t>
            </a:r>
            <a:r>
              <a:rPr lang="en-CA">
                <a:cs typeface="Calibri" panose="020F0502020204030204"/>
              </a:rPr>
              <a:t> leads a number of programs, resources and services to help promote, support, and sustain the health and wellness of faculty and staff at UCalgary.</a:t>
            </a:r>
          </a:p>
          <a:p>
            <a:endParaRPr lang="en-CA">
              <a:cs typeface="Calibri" panose="020F0502020204030204"/>
            </a:endParaRPr>
          </a:p>
          <a:p>
            <a:r>
              <a:rPr lang="en-CA" b="1">
                <a:cs typeface="Calibri" panose="020F0502020204030204"/>
              </a:rPr>
              <a:t>The Campus Mental Health Strategy</a:t>
            </a:r>
            <a:r>
              <a:rPr lang="en-CA">
                <a:cs typeface="Calibri" panose="020F0502020204030204"/>
              </a:rPr>
              <a:t> is a commitment to the importance of mental health and well-being of our university family.</a:t>
            </a:r>
          </a:p>
          <a:p>
            <a:endParaRPr lang="en-CA"/>
          </a:p>
          <a:p>
            <a:r>
              <a:rPr lang="en-CA" b="1" baseline="0"/>
              <a:t>Say:</a:t>
            </a:r>
            <a:r>
              <a:rPr lang="en-CA" b="1"/>
              <a:t> </a:t>
            </a:r>
            <a:r>
              <a:rPr lang="en-CA" b="1" baseline="0"/>
              <a:t> </a:t>
            </a:r>
            <a:r>
              <a:rPr lang="en-CA" b="0" baseline="0"/>
              <a:t>All of </a:t>
            </a:r>
            <a:r>
              <a:rPr lang="en-CA"/>
              <a:t>the</a:t>
            </a:r>
            <a:r>
              <a:rPr lang="en-CA" b="0" baseline="0"/>
              <a:t> </a:t>
            </a:r>
            <a:r>
              <a:rPr lang="en-CA"/>
              <a:t>resources for psychological support can</a:t>
            </a:r>
            <a:r>
              <a:rPr lang="en-CA" b="0" baseline="0"/>
              <a:t> be found by visiting the </a:t>
            </a:r>
            <a:r>
              <a:rPr lang="en-CA" b="0" baseline="0" err="1"/>
              <a:t>WellBeing</a:t>
            </a:r>
            <a:r>
              <a:rPr lang="en-CA" b="0" baseline="0"/>
              <a:t> and WorkLife website </a:t>
            </a:r>
            <a:r>
              <a:rPr lang="en-CA"/>
              <a:t>ucalgary.ca/hr/wellness/wellbeing-</a:t>
            </a:r>
            <a:r>
              <a:rPr lang="en-CA" err="1"/>
              <a:t>worklife</a:t>
            </a:r>
            <a:r>
              <a:rPr lang="en-CA"/>
              <a:t>. </a:t>
            </a:r>
            <a:endParaRPr lang="en-CA" b="1">
              <a:cs typeface="Calibri" panose="020F0502020204030204"/>
            </a:endParaRPr>
          </a:p>
          <a:p>
            <a:endParaRPr lang="en-CA" b="1">
              <a:cs typeface="Calibri" panose="020F0502020204030204"/>
            </a:endParaRPr>
          </a:p>
          <a:p>
            <a:r>
              <a:rPr lang="en-CA" b="1">
                <a:cs typeface="Calibri" panose="020F0502020204030204"/>
              </a:rPr>
              <a:t>Exploring Change</a:t>
            </a:r>
            <a:r>
              <a:rPr lang="en-CA">
                <a:cs typeface="Calibri" panose="020F0502020204030204"/>
              </a:rPr>
              <a:t> will provide insight on being emotionally intelligent during times of change.  When we begin to understand ourselves and others, we are better equipped to manage and adapt to change.  (</a:t>
            </a:r>
            <a:r>
              <a:rPr lang="en-CA"/>
              <a:t>https://www.ucalgary.ca/hr/training-development/uprograms/uadvance)</a:t>
            </a:r>
            <a:endParaRPr lang="en-CA" b="1">
              <a:cs typeface="Calibri" panose="020F0502020204030204"/>
            </a:endParaRPr>
          </a:p>
          <a:p>
            <a:endParaRPr lang="en-CA">
              <a:cs typeface="Calibri" panose="020F0502020204030204"/>
            </a:endParaRPr>
          </a:p>
          <a:p>
            <a:r>
              <a:rPr lang="en-CA" b="1">
                <a:cs typeface="Calibri" panose="020F0502020204030204"/>
              </a:rPr>
              <a:t>Leading Your Team Through Change </a:t>
            </a:r>
            <a:r>
              <a:rPr lang="en-CA">
                <a:cs typeface="Calibri" panose="020F0502020204030204"/>
              </a:rPr>
              <a:t>can be complex regardless of the type of change occurring in the organization.  In this module, leaders will explore their role in effectively leading change.  (</a:t>
            </a:r>
            <a:r>
              <a:rPr lang="en-CA"/>
              <a:t>https://www.ucalgary.ca/hr/training-development/uprograms/umanage)</a:t>
            </a:r>
            <a:endParaRPr lang="en-CA">
              <a:cs typeface="Calibri" panose="020F0502020204030204"/>
            </a:endParaRPr>
          </a:p>
          <a:p>
            <a:endParaRPr lang="en-CA">
              <a:cs typeface="Calibri" panose="020F0502020204030204"/>
            </a:endParaRPr>
          </a:p>
          <a:p>
            <a:r>
              <a:rPr lang="en-CA" b="1">
                <a:cs typeface="Calibri" panose="020F0502020204030204"/>
              </a:rPr>
              <a:t>LinkedIn Learning </a:t>
            </a:r>
            <a:r>
              <a:rPr lang="en-CA">
                <a:cs typeface="Calibri" panose="020F0502020204030204"/>
              </a:rPr>
              <a:t>has a variety of online instructional content, videos and tutorials; free to</a:t>
            </a:r>
            <a:r>
              <a:rPr lang="en-CA"/>
              <a:t> University of Calgary </a:t>
            </a:r>
            <a:r>
              <a:rPr lang="en-CA">
                <a:cs typeface="Calibri" panose="020F0502020204030204"/>
              </a:rPr>
              <a:t>faculty and staff.  (</a:t>
            </a:r>
            <a:r>
              <a:rPr lang="en-CA"/>
              <a:t>https://www.ucalgary.ca/hr/training-development/linkedin-learning)</a:t>
            </a:r>
            <a:endParaRPr lang="en-CA">
              <a:cs typeface="Calibri" panose="020F0502020204030204"/>
            </a:endParaRPr>
          </a:p>
          <a:p>
            <a:endParaRPr lang="en-CA">
              <a:cs typeface="Calibri" panose="020F0502020204030204"/>
            </a:endParaRPr>
          </a:p>
          <a:p>
            <a:r>
              <a:rPr lang="en-CA" b="1"/>
              <a:t>Say:  </a:t>
            </a:r>
            <a:r>
              <a:rPr lang="en-CA"/>
              <a:t>I encourage you to explore all of these resources as we navigate the return to campus.</a:t>
            </a:r>
            <a:endParaRPr lang="en-CA">
              <a:cs typeface="Calibri"/>
            </a:endParaRPr>
          </a:p>
        </p:txBody>
      </p:sp>
      <p:sp>
        <p:nvSpPr>
          <p:cNvPr id="4" name="Slide Number Placeholder 3"/>
          <p:cNvSpPr>
            <a:spLocks noGrp="1"/>
          </p:cNvSpPr>
          <p:nvPr>
            <p:ph type="sldNum" sz="quarter" idx="10"/>
          </p:nvPr>
        </p:nvSpPr>
        <p:spPr/>
        <p:txBody>
          <a:bodyPr/>
          <a:lstStyle/>
          <a:p>
            <a:fld id="{EAB58301-8E47-694C-884E-80E9D5260CC5}" type="slidenum">
              <a:rPr lang="en-US" smtClean="0"/>
              <a:t>13</a:t>
            </a:fld>
            <a:endParaRPr lang="en-US"/>
          </a:p>
        </p:txBody>
      </p:sp>
    </p:spTree>
    <p:extLst>
      <p:ext uri="{BB962C8B-B14F-4D97-AF65-F5344CB8AC3E}">
        <p14:creationId xmlns:p14="http://schemas.microsoft.com/office/powerpoint/2010/main" val="578025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a:t>Ask:  </a:t>
            </a:r>
            <a:r>
              <a:rPr lang="en-CA" b="0"/>
              <a:t>Any questions</a:t>
            </a:r>
            <a:r>
              <a:rPr lang="en-CA" b="0" baseline="0"/>
              <a:t> about anything we have talked about today?</a:t>
            </a:r>
            <a:endParaRPr lang="en-CA" b="1"/>
          </a:p>
          <a:p>
            <a:endParaRPr lang="en-CA" b="1"/>
          </a:p>
          <a:p>
            <a:r>
              <a:rPr lang="en-CA" b="1"/>
              <a:t>Say:  </a:t>
            </a:r>
            <a:r>
              <a:rPr lang="en-CA"/>
              <a:t>Thank</a:t>
            </a:r>
            <a:r>
              <a:rPr lang="en-CA" baseline="0"/>
              <a:t> you again for your attention to this important conversation.  Remember, my door is always open and I am happy to continue hearing your thoughts, and supporting you through the return to campus.</a:t>
            </a:r>
            <a:endParaRPr lang="en-CA"/>
          </a:p>
        </p:txBody>
      </p:sp>
      <p:sp>
        <p:nvSpPr>
          <p:cNvPr id="4" name="Slide Number Placeholder 3"/>
          <p:cNvSpPr>
            <a:spLocks noGrp="1"/>
          </p:cNvSpPr>
          <p:nvPr>
            <p:ph type="sldNum" sz="quarter" idx="10"/>
          </p:nvPr>
        </p:nvSpPr>
        <p:spPr/>
        <p:txBody>
          <a:bodyPr/>
          <a:lstStyle/>
          <a:p>
            <a:fld id="{EAB58301-8E47-694C-884E-80E9D5260CC5}" type="slidenum">
              <a:rPr lang="en-US" smtClean="0"/>
              <a:t>14</a:t>
            </a:fld>
            <a:endParaRPr lang="en-US"/>
          </a:p>
        </p:txBody>
      </p:sp>
    </p:spTree>
    <p:extLst>
      <p:ext uri="{BB962C8B-B14F-4D97-AF65-F5344CB8AC3E}">
        <p14:creationId xmlns:p14="http://schemas.microsoft.com/office/powerpoint/2010/main" val="3652398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a:t>Say: </a:t>
            </a:r>
            <a:r>
              <a:rPr lang="en-CA"/>
              <a:t> I want to review some key foundational principles with you which will establish a framework for our return to campus.</a:t>
            </a:r>
          </a:p>
          <a:p>
            <a:endParaRPr lang="en-CA">
              <a:cs typeface="Calibri"/>
            </a:endParaRPr>
          </a:p>
          <a:p>
            <a:r>
              <a:rPr lang="en-CA" b="1">
                <a:cs typeface="Calibri"/>
              </a:rPr>
              <a:t>[Read Slide]</a:t>
            </a:r>
          </a:p>
          <a:p>
            <a:endParaRPr lang="en-CA"/>
          </a:p>
        </p:txBody>
      </p:sp>
      <p:sp>
        <p:nvSpPr>
          <p:cNvPr id="4" name="Slide Number Placeholder 3"/>
          <p:cNvSpPr>
            <a:spLocks noGrp="1"/>
          </p:cNvSpPr>
          <p:nvPr>
            <p:ph type="sldNum" sz="quarter" idx="10"/>
          </p:nvPr>
        </p:nvSpPr>
        <p:spPr/>
        <p:txBody>
          <a:bodyPr/>
          <a:lstStyle/>
          <a:p>
            <a:fld id="{EAB58301-8E47-694C-884E-80E9D5260CC5}" type="slidenum">
              <a:rPr lang="en-US" smtClean="0"/>
              <a:t>3</a:t>
            </a:fld>
            <a:endParaRPr lang="en-US"/>
          </a:p>
        </p:txBody>
      </p:sp>
    </p:spTree>
    <p:extLst>
      <p:ext uri="{BB962C8B-B14F-4D97-AF65-F5344CB8AC3E}">
        <p14:creationId xmlns:p14="http://schemas.microsoft.com/office/powerpoint/2010/main" val="2740328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a:t>Say: </a:t>
            </a:r>
            <a:r>
              <a:rPr lang="en-CA"/>
              <a:t> Our senior leadership team has developed a set of guidelines and principles for our faculty/unit.  Our team will need to align with these as we return to campus this fall.</a:t>
            </a:r>
          </a:p>
        </p:txBody>
      </p:sp>
      <p:sp>
        <p:nvSpPr>
          <p:cNvPr id="4" name="Slide Number Placeholder 3"/>
          <p:cNvSpPr>
            <a:spLocks noGrp="1"/>
          </p:cNvSpPr>
          <p:nvPr>
            <p:ph type="sldNum" sz="quarter" idx="5"/>
          </p:nvPr>
        </p:nvSpPr>
        <p:spPr/>
        <p:txBody>
          <a:bodyPr/>
          <a:lstStyle/>
          <a:p>
            <a:fld id="{EAB58301-8E47-694C-884E-80E9D5260CC5}" type="slidenum">
              <a:rPr lang="en-US" smtClean="0"/>
              <a:t>4</a:t>
            </a:fld>
            <a:endParaRPr lang="en-US"/>
          </a:p>
        </p:txBody>
      </p:sp>
    </p:spTree>
    <p:extLst>
      <p:ext uri="{BB962C8B-B14F-4D97-AF65-F5344CB8AC3E}">
        <p14:creationId xmlns:p14="http://schemas.microsoft.com/office/powerpoint/2010/main" val="3078688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baseline="0"/>
              <a:t>Say:</a:t>
            </a:r>
            <a:r>
              <a:rPr lang="en-CA" b="1"/>
              <a:t> </a:t>
            </a:r>
            <a:r>
              <a:rPr lang="en-CA" b="1" baseline="0"/>
              <a:t> </a:t>
            </a:r>
            <a:r>
              <a:rPr lang="en-CA" baseline="0"/>
              <a:t>Through the next few months, we will see a gradual return to campus.</a:t>
            </a:r>
            <a:r>
              <a:rPr lang="en-CA"/>
              <a:t> </a:t>
            </a:r>
            <a:r>
              <a:rPr lang="en-CA" baseline="0"/>
              <a:t> Given July and August are slower months at the university, this will provide opportunities for employees to slowly transition back, as well as take care of anything related to working on campus (</a:t>
            </a:r>
            <a:r>
              <a:rPr lang="en-CA" baseline="0" err="1"/>
              <a:t>ie</a:t>
            </a:r>
            <a:r>
              <a:rPr lang="en-CA" baseline="0"/>
              <a:t>. re-establishing parking, new employees getting UCID cards, </a:t>
            </a:r>
            <a:r>
              <a:rPr lang="en-CA" baseline="0" err="1"/>
              <a:t>etc</a:t>
            </a:r>
            <a:r>
              <a:rPr lang="en-CA" baseline="0"/>
              <a:t>).</a:t>
            </a:r>
            <a:endParaRPr lang="en-US"/>
          </a:p>
          <a:p>
            <a:endParaRPr lang="en-CA" baseline="0"/>
          </a:p>
          <a:p>
            <a:r>
              <a:rPr lang="en-CA" b="1" baseline="0"/>
              <a:t>Say:  </a:t>
            </a:r>
            <a:r>
              <a:rPr lang="en-CA" baseline="0"/>
              <a:t>The discussion today is going to help inform our team’s approach to our return to campus</a:t>
            </a:r>
            <a:endParaRPr lang="en-CA"/>
          </a:p>
        </p:txBody>
      </p:sp>
      <p:sp>
        <p:nvSpPr>
          <p:cNvPr id="4" name="Slide Number Placeholder 3"/>
          <p:cNvSpPr>
            <a:spLocks noGrp="1"/>
          </p:cNvSpPr>
          <p:nvPr>
            <p:ph type="sldNum" sz="quarter" idx="10"/>
          </p:nvPr>
        </p:nvSpPr>
        <p:spPr/>
        <p:txBody>
          <a:bodyPr/>
          <a:lstStyle/>
          <a:p>
            <a:fld id="{EAB58301-8E47-694C-884E-80E9D5260CC5}" type="slidenum">
              <a:rPr lang="en-US" smtClean="0"/>
              <a:t>5</a:t>
            </a:fld>
            <a:endParaRPr lang="en-US"/>
          </a:p>
        </p:txBody>
      </p:sp>
    </p:spTree>
    <p:extLst>
      <p:ext uri="{BB962C8B-B14F-4D97-AF65-F5344CB8AC3E}">
        <p14:creationId xmlns:p14="http://schemas.microsoft.com/office/powerpoint/2010/main" val="2813364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baseline="0" dirty="0"/>
              <a:t>Say</a:t>
            </a:r>
            <a:r>
              <a:rPr lang="en-CA" b="1" dirty="0"/>
              <a:t>: </a:t>
            </a:r>
            <a:r>
              <a:rPr lang="en-CA" dirty="0"/>
              <a:t> </a:t>
            </a:r>
            <a:r>
              <a:rPr lang="en-CA" baseline="0" dirty="0"/>
              <a:t>I would imagine many employees across the university are having the same thoughts, feelings, and concerns.</a:t>
            </a:r>
            <a:r>
              <a:rPr lang="en-CA" dirty="0"/>
              <a:t> </a:t>
            </a:r>
            <a:r>
              <a:rPr lang="en-CA" baseline="0" dirty="0"/>
              <a:t> The more we can discuss these openly, the more we can connect with one another and collaborate on providing creative solutions.</a:t>
            </a:r>
            <a:r>
              <a:rPr lang="en-CA" dirty="0"/>
              <a:t> </a:t>
            </a:r>
            <a:r>
              <a:rPr lang="en-CA" baseline="0" dirty="0"/>
              <a:t> We have a real opportunity to ‘try things on’ over the next few months to see what works for us individually, as well as from a team perspective.</a:t>
            </a:r>
            <a:endParaRPr lang="en-CA" baseline="0" dirty="0">
              <a:cs typeface="Calibri"/>
            </a:endParaRPr>
          </a:p>
          <a:p>
            <a:endParaRPr lang="en-CA">
              <a:cs typeface="Calibri"/>
            </a:endParaRPr>
          </a:p>
          <a:p>
            <a:r>
              <a:rPr lang="en-CA" b="1" baseline="0" dirty="0"/>
              <a:t>[</a:t>
            </a:r>
            <a:r>
              <a:rPr lang="en-CA" b="1" dirty="0"/>
              <a:t>Read</a:t>
            </a:r>
            <a:r>
              <a:rPr lang="en-CA" b="1" baseline="0" dirty="0"/>
              <a:t> each question separately; give time for answers before moving to the next question</a:t>
            </a:r>
            <a:r>
              <a:rPr lang="en-CA" b="1" dirty="0"/>
              <a:t>.  This is important to determine how you can support employees in their return to campus]</a:t>
            </a:r>
            <a:endParaRPr lang="en-CA" b="1" baseline="0" dirty="0">
              <a:cs typeface="Calibri"/>
            </a:endParaRPr>
          </a:p>
          <a:p>
            <a:endParaRPr lang="en-CA" b="1"/>
          </a:p>
          <a:p>
            <a:r>
              <a:rPr lang="en-CA" b="1" baseline="0" dirty="0"/>
              <a:t>[</a:t>
            </a:r>
            <a:r>
              <a:rPr lang="en-CA" b="1" dirty="0"/>
              <a:t>Consider</a:t>
            </a:r>
            <a:r>
              <a:rPr lang="en-CA" b="1" baseline="0" dirty="0"/>
              <a:t> using break out groups or a jam board collaboration tool to engage team members]</a:t>
            </a:r>
            <a:endParaRPr lang="en-CA" b="1" baseline="0" dirty="0">
              <a:cs typeface="Calibri"/>
            </a:endParaRPr>
          </a:p>
          <a:p>
            <a:endParaRPr lang="en-CA" baseline="0">
              <a:cs typeface="Calibri" panose="020F0502020204030204"/>
            </a:endParaRPr>
          </a:p>
          <a:p>
            <a:r>
              <a:rPr lang="en-CA" b="1" baseline="0" dirty="0"/>
              <a:t>Ask:</a:t>
            </a:r>
            <a:r>
              <a:rPr lang="en-CA" b="1" dirty="0"/>
              <a:t> </a:t>
            </a:r>
            <a:r>
              <a:rPr lang="en-CA" b="1" baseline="0" dirty="0"/>
              <a:t> </a:t>
            </a:r>
            <a:r>
              <a:rPr lang="en-CA" b="0" baseline="0" dirty="0"/>
              <a:t>What are you looking forward to in returning to campus?</a:t>
            </a:r>
            <a:endParaRPr lang="en-CA" b="0" baseline="0" dirty="0">
              <a:cs typeface="Calibri"/>
            </a:endParaRPr>
          </a:p>
          <a:p>
            <a:endParaRPr lang="en-CA" b="0" i="1" baseline="0"/>
          </a:p>
          <a:p>
            <a:pPr>
              <a:defRPr/>
            </a:pPr>
            <a:r>
              <a:rPr lang="en-CA" b="1" baseline="0" dirty="0"/>
              <a:t>Ask:</a:t>
            </a:r>
            <a:r>
              <a:rPr lang="en-CA" b="1" dirty="0"/>
              <a:t> </a:t>
            </a:r>
            <a:r>
              <a:rPr lang="en-CA" b="1" baseline="0" dirty="0"/>
              <a:t> </a:t>
            </a:r>
            <a:r>
              <a:rPr lang="en-CA" b="0" baseline="0" dirty="0"/>
              <a:t>What are you least looking forward to in returning to campus?</a:t>
            </a:r>
            <a:endParaRPr lang="en-CA" b="0" baseline="0" dirty="0">
              <a:cs typeface="Calibri"/>
            </a:endParaRPr>
          </a:p>
          <a:p>
            <a:endParaRPr lang="en-CA" b="0" i="1" baseline="0"/>
          </a:p>
          <a:p>
            <a:pPr>
              <a:defRPr/>
            </a:pPr>
            <a:r>
              <a:rPr lang="en-CA" b="1" baseline="0" dirty="0"/>
              <a:t>Ask:</a:t>
            </a:r>
            <a:r>
              <a:rPr lang="en-CA" b="1" dirty="0"/>
              <a:t> </a:t>
            </a:r>
            <a:r>
              <a:rPr lang="en-CA" b="1" baseline="0" dirty="0"/>
              <a:t> </a:t>
            </a:r>
            <a:r>
              <a:rPr lang="en-CA" b="0" baseline="0" dirty="0"/>
              <a:t>What are you most excited about for the possibility of remote work during Fall 2021?</a:t>
            </a:r>
            <a:endParaRPr lang="en-CA" b="0" baseline="0" dirty="0">
              <a:cs typeface="Calibri"/>
            </a:endParaRPr>
          </a:p>
          <a:p>
            <a:endParaRPr lang="en-CA" b="0" i="1" baseline="0"/>
          </a:p>
          <a:p>
            <a:pPr>
              <a:defRPr/>
            </a:pPr>
            <a:r>
              <a:rPr lang="en-CA" b="1" baseline="0" dirty="0"/>
              <a:t>Ask:</a:t>
            </a:r>
            <a:r>
              <a:rPr lang="en-CA" b="1" dirty="0"/>
              <a:t> </a:t>
            </a:r>
            <a:r>
              <a:rPr lang="en-CA" b="1" baseline="0" dirty="0"/>
              <a:t> </a:t>
            </a:r>
            <a:r>
              <a:rPr lang="en-CA" b="0" baseline="0" dirty="0"/>
              <a:t>What concerns you about remote working?</a:t>
            </a:r>
            <a:endParaRPr lang="en-CA" b="0" baseline="0" dirty="0">
              <a:cs typeface="Calibri"/>
            </a:endParaRPr>
          </a:p>
          <a:p>
            <a:endParaRPr lang="en-CA" b="0" i="1" baseline="0"/>
          </a:p>
          <a:p>
            <a:endParaRPr lang="en-CA" b="0" i="1" baseline="0"/>
          </a:p>
          <a:p>
            <a:endParaRPr lang="en-CA" b="0" i="1" baseline="0"/>
          </a:p>
          <a:p>
            <a:endParaRPr lang="en-CA" i="0" baseline="0"/>
          </a:p>
        </p:txBody>
      </p:sp>
      <p:sp>
        <p:nvSpPr>
          <p:cNvPr id="4" name="Slide Number Placeholder 3"/>
          <p:cNvSpPr>
            <a:spLocks noGrp="1"/>
          </p:cNvSpPr>
          <p:nvPr>
            <p:ph type="sldNum" sz="quarter" idx="10"/>
          </p:nvPr>
        </p:nvSpPr>
        <p:spPr/>
        <p:txBody>
          <a:bodyPr/>
          <a:lstStyle/>
          <a:p>
            <a:fld id="{EBDFED07-06C0-4D22-A411-E66DF7B3CF8F}" type="slidenum">
              <a:rPr lang="en-CA" smtClean="0"/>
              <a:t>6</a:t>
            </a:fld>
            <a:endParaRPr lang="en-CA"/>
          </a:p>
        </p:txBody>
      </p:sp>
    </p:spTree>
    <p:extLst>
      <p:ext uri="{BB962C8B-B14F-4D97-AF65-F5344CB8AC3E}">
        <p14:creationId xmlns:p14="http://schemas.microsoft.com/office/powerpoint/2010/main" val="451635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Say:  </a:t>
            </a:r>
            <a:r>
              <a:rPr lang="en-CA" dirty="0"/>
              <a:t>As we engage in a discussion about our return to campus in the coming weeks, your input is important to me, both as a team and as individuals, and will be considered in decision making.  Aligning with the faculty/unit approach, I am responsible for making the decisions about any individual requests for remote/hybrid work arrangements for this interim period.</a:t>
            </a:r>
            <a:endParaRPr lang="en-CA" dirty="0">
              <a:cs typeface="Calibri"/>
            </a:endParaRPr>
          </a:p>
          <a:p>
            <a:endParaRPr lang="en-CA">
              <a:cs typeface="Calibri"/>
            </a:endParaRPr>
          </a:p>
          <a:p>
            <a:r>
              <a:rPr lang="en-CA" b="1" dirty="0">
                <a:cs typeface="Calibri"/>
              </a:rPr>
              <a:t>Say: </a:t>
            </a:r>
            <a:r>
              <a:rPr lang="en-CA" dirty="0">
                <a:cs typeface="Calibri"/>
              </a:rPr>
              <a:t> </a:t>
            </a:r>
            <a:r>
              <a:rPr lang="en-CA" dirty="0"/>
              <a:t>Let's consider our effectiveness as a team.  Given that our team has many interdependencies, if we were to have a hybrid work mode, consider impacts to the work we do, impacts to</a:t>
            </a:r>
            <a:r>
              <a:rPr lang="en-CA" dirty="0">
                <a:cs typeface="Calibri"/>
              </a:rPr>
              <a:t> our operations, and impacts to other areas we work with (internally and externally).  </a:t>
            </a:r>
            <a:endParaRPr lang="en-US" dirty="0">
              <a:cs typeface="Calibri"/>
            </a:endParaRPr>
          </a:p>
          <a:p>
            <a:endParaRPr lang="en-CA" b="1">
              <a:cs typeface="Calibri"/>
            </a:endParaRPr>
          </a:p>
          <a:p>
            <a:r>
              <a:rPr lang="en-CA" b="1" dirty="0"/>
              <a:t>[Read each question separately; give time for answers before moving to the next question.  This is important to determine how we will work effectively as a team]</a:t>
            </a:r>
            <a:endParaRPr lang="en-CA" dirty="0"/>
          </a:p>
          <a:p>
            <a:endParaRPr lang="en-CA"/>
          </a:p>
          <a:p>
            <a:r>
              <a:rPr lang="en-CA" b="1" dirty="0"/>
              <a:t>[Consider using break out groups or a jam board collaboration tool to engage team members]</a:t>
            </a:r>
            <a:endParaRPr lang="en-US" dirty="0"/>
          </a:p>
          <a:p>
            <a:endParaRPr lang="en-CA"/>
          </a:p>
          <a:p>
            <a:r>
              <a:rPr lang="en-CA" b="1" dirty="0"/>
              <a:t>Ask:  </a:t>
            </a:r>
            <a:r>
              <a:rPr lang="en-CA" dirty="0"/>
              <a:t>If we have a hybrid approach, can we still do our work effectively?</a:t>
            </a:r>
            <a:endParaRPr lang="en-US" dirty="0"/>
          </a:p>
          <a:p>
            <a:endParaRPr lang="en-CA"/>
          </a:p>
          <a:p>
            <a:r>
              <a:rPr lang="en-CA" b="1" dirty="0"/>
              <a:t>Ask:  </a:t>
            </a:r>
            <a:r>
              <a:rPr lang="en-CA" dirty="0"/>
              <a:t>If some (or all) of our team works remote, what are the opportunities?</a:t>
            </a:r>
            <a:endParaRPr lang="en-US" dirty="0"/>
          </a:p>
          <a:p>
            <a:endParaRPr lang="en-CA"/>
          </a:p>
          <a:p>
            <a:r>
              <a:rPr lang="en-CA" b="1" dirty="0"/>
              <a:t>Ask:  </a:t>
            </a:r>
            <a:r>
              <a:rPr lang="en-CA" dirty="0"/>
              <a:t>If some (or all) of our team works remote, what are the potential challenges or gaps?</a:t>
            </a:r>
            <a:endParaRPr lang="en-US" dirty="0"/>
          </a:p>
          <a:p>
            <a:endParaRPr lang="en-CA"/>
          </a:p>
          <a:p>
            <a:r>
              <a:rPr lang="en-CA" b="1" dirty="0"/>
              <a:t>Ask:  </a:t>
            </a:r>
            <a:r>
              <a:rPr lang="en-CA" dirty="0"/>
              <a:t>If we have a team meeting or event, which types of meetings or events do we want to be together in-person for?</a:t>
            </a:r>
            <a:endParaRPr lang="en-US" dirty="0"/>
          </a:p>
          <a:p>
            <a:endParaRPr lang="en-CA"/>
          </a:p>
          <a:p>
            <a:r>
              <a:rPr lang="en-CA" b="1" dirty="0"/>
              <a:t>Ask:  </a:t>
            </a:r>
            <a:r>
              <a:rPr lang="en-CA" dirty="0"/>
              <a:t>We may have new individuals joining our team.  How do we want to onboard and train in this new work mode?</a:t>
            </a:r>
            <a:endParaRPr lang="en-CA" dirty="0">
              <a:cs typeface="Calibri"/>
            </a:endParaRPr>
          </a:p>
          <a:p>
            <a:endParaRPr lang="en-CA"/>
          </a:p>
          <a:p>
            <a:r>
              <a:rPr lang="en-CA" b="1" dirty="0"/>
              <a:t>Ask:  </a:t>
            </a:r>
            <a:r>
              <a:rPr lang="en-CA" dirty="0"/>
              <a:t>It is worth developing some team guidelines.  What should we consider?</a:t>
            </a:r>
            <a:endParaRPr lang="en-CA" dirty="0">
              <a:cs typeface="Calibri" panose="020F0502020204030204"/>
            </a:endParaRPr>
          </a:p>
          <a:p>
            <a:endParaRPr lang="en-CA">
              <a:cs typeface="Calibri" panose="020F0502020204030204"/>
            </a:endParaRPr>
          </a:p>
          <a:p>
            <a:endParaRPr lang="en-CA"/>
          </a:p>
          <a:p>
            <a:endParaRPr lang="en-CA">
              <a:cs typeface="Calibri" panose="020F0502020204030204"/>
            </a:endParaRPr>
          </a:p>
        </p:txBody>
      </p:sp>
      <p:sp>
        <p:nvSpPr>
          <p:cNvPr id="4" name="Slide Number Placeholder 3"/>
          <p:cNvSpPr>
            <a:spLocks noGrp="1"/>
          </p:cNvSpPr>
          <p:nvPr>
            <p:ph type="sldNum" sz="quarter" idx="5"/>
          </p:nvPr>
        </p:nvSpPr>
        <p:spPr/>
        <p:txBody>
          <a:bodyPr/>
          <a:lstStyle/>
          <a:p>
            <a:fld id="{EAB58301-8E47-694C-884E-80E9D5260CC5}" type="slidenum">
              <a:rPr lang="en-US" smtClean="0"/>
              <a:t>7</a:t>
            </a:fld>
            <a:endParaRPr lang="en-US"/>
          </a:p>
        </p:txBody>
      </p:sp>
    </p:spTree>
    <p:extLst>
      <p:ext uri="{BB962C8B-B14F-4D97-AF65-F5344CB8AC3E}">
        <p14:creationId xmlns:p14="http://schemas.microsoft.com/office/powerpoint/2010/main" val="4245459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a:t>Say: </a:t>
            </a:r>
            <a:r>
              <a:rPr lang="en-CA"/>
              <a:t> When considering a request for a remote or hybrid working arrangement, we need to:</a:t>
            </a:r>
            <a:endParaRPr lang="en-US"/>
          </a:p>
          <a:p>
            <a:pPr marL="171450" indent="-171450">
              <a:buFont typeface="Arial,Sans-Serif"/>
              <a:buChar char="•"/>
            </a:pPr>
            <a:r>
              <a:rPr lang="en-CA"/>
              <a:t>Assess the job and the work,</a:t>
            </a:r>
            <a:endParaRPr lang="en-US"/>
          </a:p>
          <a:p>
            <a:pPr marL="171450" indent="-171450">
              <a:buFont typeface="Arial,Sans-Serif"/>
              <a:buChar char="•"/>
            </a:pPr>
            <a:r>
              <a:rPr lang="en-CA"/>
              <a:t>Assess the individual's ability to work remotely, and</a:t>
            </a:r>
            <a:endParaRPr lang="en-US"/>
          </a:p>
          <a:p>
            <a:pPr marL="171450" indent="-171450">
              <a:buFont typeface="Arial,Sans-Serif"/>
              <a:buChar char="•"/>
            </a:pPr>
            <a:r>
              <a:rPr lang="en-CA"/>
              <a:t>Assess the impact of remote working on the team</a:t>
            </a:r>
            <a:endParaRPr lang="en-US"/>
          </a:p>
          <a:p>
            <a:pPr marL="171450" indent="-171450">
              <a:buFont typeface="Arial,Sans-Serif"/>
              <a:buChar char="•"/>
            </a:pPr>
            <a:endParaRPr lang="en-CA"/>
          </a:p>
          <a:p>
            <a:r>
              <a:rPr lang="en-CA" b="1"/>
              <a:t>Say: </a:t>
            </a:r>
            <a:r>
              <a:rPr lang="en-CA"/>
              <a:t> Let's start with how we assess the job and the work</a:t>
            </a:r>
            <a:endParaRPr lang="en-US"/>
          </a:p>
          <a:p>
            <a:endParaRPr lang="en-CA"/>
          </a:p>
          <a:p>
            <a:r>
              <a:rPr lang="en-CA" b="1"/>
              <a:t>[Read slide]</a:t>
            </a:r>
            <a:endParaRPr lang="en-US"/>
          </a:p>
          <a:p>
            <a:pPr marL="171450" indent="-171450">
              <a:buFont typeface="Arial,Sans-Serif"/>
              <a:buChar char="•"/>
            </a:pPr>
            <a:endParaRPr lang="en-CA"/>
          </a:p>
          <a:p>
            <a:endParaRPr lang="en-CA">
              <a:cs typeface="Calibri" panose="020F0502020204030204"/>
            </a:endParaRPr>
          </a:p>
        </p:txBody>
      </p:sp>
      <p:sp>
        <p:nvSpPr>
          <p:cNvPr id="4" name="Slide Number Placeholder 3"/>
          <p:cNvSpPr>
            <a:spLocks noGrp="1"/>
          </p:cNvSpPr>
          <p:nvPr>
            <p:ph type="sldNum" sz="quarter" idx="5"/>
          </p:nvPr>
        </p:nvSpPr>
        <p:spPr/>
        <p:txBody>
          <a:bodyPr/>
          <a:lstStyle/>
          <a:p>
            <a:fld id="{EAB58301-8E47-694C-884E-80E9D5260CC5}" type="slidenum">
              <a:rPr lang="en-US" smtClean="0"/>
              <a:t>8</a:t>
            </a:fld>
            <a:endParaRPr lang="en-US"/>
          </a:p>
        </p:txBody>
      </p:sp>
    </p:spTree>
    <p:extLst>
      <p:ext uri="{BB962C8B-B14F-4D97-AF65-F5344CB8AC3E}">
        <p14:creationId xmlns:p14="http://schemas.microsoft.com/office/powerpoint/2010/main" val="1849732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a:t>Say: </a:t>
            </a:r>
            <a:r>
              <a:rPr lang="en-CA"/>
              <a:t> Now that we have assessed the feasibility of the job to work remotely, let's look at how we assess the individual in their ability to work remotely.</a:t>
            </a:r>
            <a:endParaRPr lang="en-US"/>
          </a:p>
          <a:p>
            <a:endParaRPr lang="en-CA"/>
          </a:p>
          <a:p>
            <a:r>
              <a:rPr lang="en-CA" b="1"/>
              <a:t>[Read slide]</a:t>
            </a:r>
            <a:endParaRPr lang="en-CA"/>
          </a:p>
          <a:p>
            <a:endParaRPr lang="en-CA">
              <a:cs typeface="Calibri"/>
            </a:endParaRPr>
          </a:p>
          <a:p>
            <a:pPr marL="171450" indent="-171450">
              <a:buFont typeface="Arial,Sans-Serif"/>
              <a:buChar char="•"/>
            </a:pPr>
            <a:endParaRPr lang="en-CA"/>
          </a:p>
          <a:p>
            <a:endParaRPr lang="en-CA">
              <a:cs typeface="Calibri" panose="020F0502020204030204"/>
            </a:endParaRPr>
          </a:p>
        </p:txBody>
      </p:sp>
      <p:sp>
        <p:nvSpPr>
          <p:cNvPr id="4" name="Slide Number Placeholder 3"/>
          <p:cNvSpPr>
            <a:spLocks noGrp="1"/>
          </p:cNvSpPr>
          <p:nvPr>
            <p:ph type="sldNum" sz="quarter" idx="5"/>
          </p:nvPr>
        </p:nvSpPr>
        <p:spPr/>
        <p:txBody>
          <a:bodyPr/>
          <a:lstStyle/>
          <a:p>
            <a:fld id="{EAB58301-8E47-694C-884E-80E9D5260CC5}" type="slidenum">
              <a:rPr lang="en-US" smtClean="0"/>
              <a:t>9</a:t>
            </a:fld>
            <a:endParaRPr lang="en-US"/>
          </a:p>
        </p:txBody>
      </p:sp>
    </p:spTree>
    <p:extLst>
      <p:ext uri="{BB962C8B-B14F-4D97-AF65-F5344CB8AC3E}">
        <p14:creationId xmlns:p14="http://schemas.microsoft.com/office/powerpoint/2010/main" val="1524060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a:t>Say: </a:t>
            </a:r>
            <a:r>
              <a:rPr lang="en-CA"/>
              <a:t> We have explored the job and the individual.  Let's talk about he we will assess the impact remote work may have on our team.</a:t>
            </a:r>
            <a:endParaRPr lang="en-US"/>
          </a:p>
          <a:p>
            <a:endParaRPr lang="en-CA"/>
          </a:p>
          <a:p>
            <a:r>
              <a:rPr lang="en-CA" b="1"/>
              <a:t>[Read slide]</a:t>
            </a:r>
            <a:endParaRPr lang="en-US"/>
          </a:p>
          <a:p>
            <a:pPr marL="171450" indent="-171450">
              <a:buFont typeface="Arial,Sans-Serif"/>
              <a:buChar char="•"/>
            </a:pPr>
            <a:endParaRPr lang="en-CA"/>
          </a:p>
          <a:p>
            <a:endParaRPr lang="en-CA">
              <a:cs typeface="Calibri" panose="020F0502020204030204"/>
            </a:endParaRPr>
          </a:p>
        </p:txBody>
      </p:sp>
      <p:sp>
        <p:nvSpPr>
          <p:cNvPr id="4" name="Slide Number Placeholder 3"/>
          <p:cNvSpPr>
            <a:spLocks noGrp="1"/>
          </p:cNvSpPr>
          <p:nvPr>
            <p:ph type="sldNum" sz="quarter" idx="5"/>
          </p:nvPr>
        </p:nvSpPr>
        <p:spPr/>
        <p:txBody>
          <a:bodyPr/>
          <a:lstStyle/>
          <a:p>
            <a:fld id="{EAB58301-8E47-694C-884E-80E9D5260CC5}" type="slidenum">
              <a:rPr lang="en-US" smtClean="0"/>
              <a:t>10</a:t>
            </a:fld>
            <a:endParaRPr lang="en-US"/>
          </a:p>
        </p:txBody>
      </p:sp>
    </p:spTree>
    <p:extLst>
      <p:ext uri="{BB962C8B-B14F-4D97-AF65-F5344CB8AC3E}">
        <p14:creationId xmlns:p14="http://schemas.microsoft.com/office/powerpoint/2010/main" val="1335228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78C2-47AD-C340-9456-D9F9B3D30035}"/>
              </a:ext>
            </a:extLst>
          </p:cNvPr>
          <p:cNvSpPr>
            <a:spLocks noGrp="1"/>
          </p:cNvSpPr>
          <p:nvPr>
            <p:ph type="ctrTitle"/>
          </p:nvPr>
        </p:nvSpPr>
        <p:spPr>
          <a:xfrm>
            <a:off x="552668" y="481913"/>
            <a:ext cx="7841294" cy="1884405"/>
          </a:xfrm>
          <a:prstGeom prst="rect">
            <a:avLst/>
          </a:prstGeom>
        </p:spPr>
        <p:txBody>
          <a:bodyPr anchor="b">
            <a:normAutofit/>
          </a:bodyPr>
          <a:lstStyle>
            <a:lvl1pPr algn="l">
              <a:lnSpc>
                <a:spcPts val="5000"/>
              </a:lnSpc>
              <a:defRPr sz="4800" b="1">
                <a:solidFill>
                  <a:schemeClr val="accent1"/>
                </a:solidFill>
                <a:latin typeface="+mn-lt"/>
              </a:defRPr>
            </a:lvl1pPr>
          </a:lstStyle>
          <a:p>
            <a:r>
              <a:rPr lang="en-US"/>
              <a:t>Click to edit Master title style</a:t>
            </a:r>
          </a:p>
        </p:txBody>
      </p:sp>
      <p:sp>
        <p:nvSpPr>
          <p:cNvPr id="3" name="Subtitle 2">
            <a:extLst>
              <a:ext uri="{FF2B5EF4-FFF2-40B4-BE49-F238E27FC236}">
                <a16:creationId xmlns:a16="http://schemas.microsoft.com/office/drawing/2014/main" id="{336038AA-9B5A-234E-B6E1-FE9722AB0657}"/>
              </a:ext>
            </a:extLst>
          </p:cNvPr>
          <p:cNvSpPr>
            <a:spLocks noGrp="1"/>
          </p:cNvSpPr>
          <p:nvPr>
            <p:ph type="subTitle" idx="1"/>
          </p:nvPr>
        </p:nvSpPr>
        <p:spPr>
          <a:xfrm>
            <a:off x="552668" y="2366318"/>
            <a:ext cx="7841294" cy="939114"/>
          </a:xfrm>
          <a:prstGeom prst="rect">
            <a:avLst/>
          </a:prstGeom>
        </p:spPr>
        <p:txBody>
          <a:bodyPr/>
          <a:lstStyle>
            <a:lvl1pPr marL="0" indent="0" algn="l">
              <a:lnSpc>
                <a:spcPts val="2600"/>
              </a:lnSpc>
              <a:spcBef>
                <a:spcPts val="0"/>
              </a:spcBef>
              <a:buNone/>
              <a:defRPr sz="24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ext Placeholder 9">
            <a:extLst>
              <a:ext uri="{FF2B5EF4-FFF2-40B4-BE49-F238E27FC236}">
                <a16:creationId xmlns:a16="http://schemas.microsoft.com/office/drawing/2014/main" id="{13FD472B-32E4-8A46-90E5-97757DC24EE5}"/>
              </a:ext>
            </a:extLst>
          </p:cNvPr>
          <p:cNvSpPr>
            <a:spLocks noGrp="1"/>
          </p:cNvSpPr>
          <p:nvPr>
            <p:ph type="body" sz="quarter" idx="10" hasCustomPrompt="1"/>
          </p:nvPr>
        </p:nvSpPr>
        <p:spPr>
          <a:xfrm>
            <a:off x="552668" y="3305432"/>
            <a:ext cx="6367116" cy="1186859"/>
          </a:xfrm>
          <a:prstGeom prst="rect">
            <a:avLst/>
          </a:prstGeom>
        </p:spPr>
        <p:txBody>
          <a:bodyPr anchor="b" anchorCtr="0">
            <a:noAutofit/>
          </a:bodyPr>
          <a:lstStyle>
            <a:lvl1pPr marL="0" indent="0">
              <a:lnSpc>
                <a:spcPts val="1600"/>
              </a:lnSpc>
              <a:spcBef>
                <a:spcPts val="0"/>
              </a:spcBef>
              <a:buNone/>
              <a:defRPr sz="1400">
                <a:solidFill>
                  <a:schemeClr val="tx1"/>
                </a:solidFill>
              </a:defRPr>
            </a:lvl1pPr>
          </a:lstStyle>
          <a:p>
            <a:pPr lvl="0"/>
            <a:r>
              <a:rPr lang="en-US"/>
              <a:t>Presenter’s Name</a:t>
            </a:r>
            <a:br>
              <a:rPr lang="en-US"/>
            </a:br>
            <a:r>
              <a:rPr lang="en-US"/>
              <a:t>Presenter’s title / additional designations</a:t>
            </a:r>
            <a:br>
              <a:rPr lang="en-US"/>
            </a:br>
            <a:r>
              <a:rPr lang="en-US"/>
              <a:t>Faculty of / Department of / additional designations</a:t>
            </a:r>
          </a:p>
        </p:txBody>
      </p:sp>
      <p:sp>
        <p:nvSpPr>
          <p:cNvPr id="12" name="Text Placeholder 11">
            <a:extLst>
              <a:ext uri="{FF2B5EF4-FFF2-40B4-BE49-F238E27FC236}">
                <a16:creationId xmlns:a16="http://schemas.microsoft.com/office/drawing/2014/main" id="{65E4B113-E638-B640-8F48-252058659E0B}"/>
              </a:ext>
            </a:extLst>
          </p:cNvPr>
          <p:cNvSpPr>
            <a:spLocks noGrp="1"/>
          </p:cNvSpPr>
          <p:nvPr>
            <p:ph type="body" sz="quarter" idx="11" hasCustomPrompt="1"/>
          </p:nvPr>
        </p:nvSpPr>
        <p:spPr>
          <a:xfrm>
            <a:off x="552668" y="4492291"/>
            <a:ext cx="3487991" cy="521874"/>
          </a:xfrm>
          <a:prstGeom prst="rect">
            <a:avLst/>
          </a:prstGeom>
        </p:spPr>
        <p:txBody>
          <a:bodyPr>
            <a:normAutofit/>
          </a:bodyPr>
          <a:lstStyle>
            <a:lvl1pPr marL="0" indent="0">
              <a:spcBef>
                <a:spcPts val="0"/>
              </a:spcBef>
              <a:buNone/>
              <a:defRPr sz="1000" b="1">
                <a:solidFill>
                  <a:schemeClr val="accent3"/>
                </a:solidFill>
              </a:defRPr>
            </a:lvl1pPr>
          </a:lstStyle>
          <a:p>
            <a:pPr lvl="0"/>
            <a:r>
              <a:rPr lang="en-US"/>
              <a:t>Click to add date</a:t>
            </a:r>
          </a:p>
        </p:txBody>
      </p:sp>
    </p:spTree>
    <p:extLst>
      <p:ext uri="{BB962C8B-B14F-4D97-AF65-F5344CB8AC3E}">
        <p14:creationId xmlns:p14="http://schemas.microsoft.com/office/powerpoint/2010/main" val="398029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A32D7-DB76-2847-ADA0-EE213BEBB022}"/>
              </a:ext>
            </a:extLst>
          </p:cNvPr>
          <p:cNvSpPr>
            <a:spLocks noGrp="1"/>
          </p:cNvSpPr>
          <p:nvPr>
            <p:ph type="title"/>
          </p:nvPr>
        </p:nvSpPr>
        <p:spPr>
          <a:xfrm>
            <a:off x="562628" y="463968"/>
            <a:ext cx="9724372" cy="1033398"/>
          </a:xfrm>
          <a:prstGeom prst="rect">
            <a:avLst/>
          </a:prstGeom>
        </p:spPr>
        <p:txBody>
          <a:bodyPr anchor="ctr" anchorCtr="0">
            <a:normAutofit/>
          </a:bodyPr>
          <a:lstStyle>
            <a:lvl1pPr>
              <a:lnSpc>
                <a:spcPts val="3800"/>
              </a:lnSpc>
              <a:defRPr sz="3600" b="1">
                <a:solidFill>
                  <a:schemeClr val="accent1"/>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44F7C696-28D5-3D4E-90D5-168D38046ECC}"/>
              </a:ext>
            </a:extLst>
          </p:cNvPr>
          <p:cNvSpPr>
            <a:spLocks noGrp="1"/>
          </p:cNvSpPr>
          <p:nvPr>
            <p:ph idx="1"/>
          </p:nvPr>
        </p:nvSpPr>
        <p:spPr>
          <a:xfrm>
            <a:off x="562628" y="1773195"/>
            <a:ext cx="9724372" cy="4115669"/>
          </a:xfrm>
          <a:prstGeom prst="rect">
            <a:avLst/>
          </a:prstGeom>
        </p:spPr>
        <p:txBody>
          <a:bodyPr/>
          <a:lstStyle>
            <a:lvl1pPr>
              <a:buClr>
                <a:srgbClr val="E32726"/>
              </a:buClr>
              <a:defRPr sz="2800"/>
            </a:lvl1pPr>
            <a:lvl2pPr>
              <a:buClr>
                <a:srgbClr val="FBB031"/>
              </a:buClr>
              <a:defRPr sz="2400"/>
            </a:lvl2pPr>
            <a:lvl3pPr>
              <a:buClr>
                <a:srgbClr val="8B857B"/>
              </a:buClr>
              <a:defRPr sz="2000"/>
            </a:lvl3pPr>
            <a:lvl4pPr>
              <a:buClr>
                <a:schemeClr val="accent3"/>
              </a:buClr>
              <a:defRPr sz="1800"/>
            </a:lvl4pPr>
            <a:lvl5pPr>
              <a:buClr>
                <a:schemeClr val="accent1"/>
              </a:buCl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6054994-38BD-EA48-95B9-EDE63B92B824}"/>
              </a:ext>
            </a:extLst>
          </p:cNvPr>
          <p:cNvSpPr>
            <a:spLocks noGrp="1"/>
          </p:cNvSpPr>
          <p:nvPr>
            <p:ph type="sldNum" sz="quarter" idx="12"/>
          </p:nvPr>
        </p:nvSpPr>
        <p:spPr>
          <a:xfrm>
            <a:off x="9146427" y="6380538"/>
            <a:ext cx="2743200" cy="365125"/>
          </a:xfrm>
          <a:prstGeom prst="rect">
            <a:avLst/>
          </a:prstGeom>
        </p:spPr>
        <p:txBody>
          <a:bodyPr/>
          <a:lstStyle>
            <a:lvl1pPr algn="r">
              <a:defRPr sz="1000">
                <a:solidFill>
                  <a:schemeClr val="bg1"/>
                </a:solidFill>
              </a:defRPr>
            </a:lvl1pPr>
          </a:lstStyle>
          <a:p>
            <a:fld id="{5C35FCF4-C3EF-BD43-82E0-05BC237DAD2A}" type="slidenum">
              <a:rPr lang="en-US" smtClean="0"/>
              <a:pPr/>
              <a:t>‹#›</a:t>
            </a:fld>
            <a:endParaRPr lang="en-US"/>
          </a:p>
        </p:txBody>
      </p:sp>
    </p:spTree>
    <p:extLst>
      <p:ext uri="{BB962C8B-B14F-4D97-AF65-F5344CB8AC3E}">
        <p14:creationId xmlns:p14="http://schemas.microsoft.com/office/powerpoint/2010/main" val="388144403"/>
      </p:ext>
    </p:extLst>
  </p:cSld>
  <p:clrMapOvr>
    <a:masterClrMapping/>
  </p:clrMapOvr>
  <p:extLst>
    <p:ext uri="{DCECCB84-F9BA-43D5-87BE-67443E8EF086}">
      <p15:sldGuideLst xmlns:p15="http://schemas.microsoft.com/office/powerpoint/2012/main">
        <p15:guide id="1" orient="horz" pos="70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photo with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683A0EC-D117-3A44-A056-CF7521187A07}"/>
              </a:ext>
            </a:extLst>
          </p:cNvPr>
          <p:cNvSpPr>
            <a:spLocks noGrp="1"/>
          </p:cNvSpPr>
          <p:nvPr>
            <p:ph type="pic" sz="quarter" idx="13"/>
          </p:nvPr>
        </p:nvSpPr>
        <p:spPr>
          <a:xfrm>
            <a:off x="933864" y="1773021"/>
            <a:ext cx="3938587" cy="3938587"/>
          </a:xfrm>
          <a:prstGeom prst="rect">
            <a:avLst/>
          </a:prstGeom>
        </p:spPr>
        <p:txBody>
          <a:bodyPr/>
          <a:lstStyle>
            <a:lvl1pPr marL="0" indent="0">
              <a:buNone/>
              <a:defRPr/>
            </a:lvl1pPr>
          </a:lstStyle>
          <a:p>
            <a:endParaRPr lang="en-US"/>
          </a:p>
        </p:txBody>
      </p:sp>
      <p:sp>
        <p:nvSpPr>
          <p:cNvPr id="11" name="Content Placeholder 2">
            <a:extLst>
              <a:ext uri="{FF2B5EF4-FFF2-40B4-BE49-F238E27FC236}">
                <a16:creationId xmlns:a16="http://schemas.microsoft.com/office/drawing/2014/main" id="{EC2CEEFA-DEDA-3C4E-B209-94546CDD8BD9}"/>
              </a:ext>
            </a:extLst>
          </p:cNvPr>
          <p:cNvSpPr>
            <a:spLocks noGrp="1"/>
          </p:cNvSpPr>
          <p:nvPr>
            <p:ph idx="1"/>
          </p:nvPr>
        </p:nvSpPr>
        <p:spPr>
          <a:xfrm>
            <a:off x="5347569" y="1773021"/>
            <a:ext cx="6013537" cy="3938587"/>
          </a:xfrm>
          <a:prstGeom prst="rect">
            <a:avLst/>
          </a:prstGeom>
        </p:spPr>
        <p:txBody>
          <a:bodyPr/>
          <a:lstStyle>
            <a:lvl1pPr>
              <a:buClr>
                <a:schemeClr val="accent1"/>
              </a:buClr>
              <a:defRPr sz="2800"/>
            </a:lvl1pPr>
            <a:lvl2pPr>
              <a:buClr>
                <a:srgbClr val="FBB031"/>
              </a:buClr>
              <a:defRPr sz="2400"/>
            </a:lvl2pPr>
            <a:lvl3pPr>
              <a:buClr>
                <a:srgbClr val="8B857B"/>
              </a:buClr>
              <a:defRPr sz="2000"/>
            </a:lvl3pPr>
            <a:lvl4pPr>
              <a:buClr>
                <a:schemeClr val="accent3"/>
              </a:buClr>
              <a:defRPr sz="1800"/>
            </a:lvl4pPr>
            <a:lvl5pPr>
              <a:buClr>
                <a:schemeClr val="accent1"/>
              </a:buCl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6DBF3C08-C8EC-DC49-84E7-B18774364A03}"/>
              </a:ext>
            </a:extLst>
          </p:cNvPr>
          <p:cNvSpPr>
            <a:spLocks noGrp="1"/>
          </p:cNvSpPr>
          <p:nvPr>
            <p:ph type="sldNum" sz="quarter" idx="12"/>
          </p:nvPr>
        </p:nvSpPr>
        <p:spPr>
          <a:xfrm>
            <a:off x="9146427" y="6380538"/>
            <a:ext cx="2743200" cy="365125"/>
          </a:xfrm>
          <a:prstGeom prst="rect">
            <a:avLst/>
          </a:prstGeom>
        </p:spPr>
        <p:txBody>
          <a:bodyPr/>
          <a:lstStyle>
            <a:lvl1pPr algn="r">
              <a:defRPr sz="1000">
                <a:solidFill>
                  <a:schemeClr val="bg1"/>
                </a:solidFill>
              </a:defRPr>
            </a:lvl1pPr>
          </a:lstStyle>
          <a:p>
            <a:fld id="{5C35FCF4-C3EF-BD43-82E0-05BC237DAD2A}" type="slidenum">
              <a:rPr lang="en-US" smtClean="0"/>
              <a:pPr/>
              <a:t>‹#›</a:t>
            </a:fld>
            <a:endParaRPr lang="en-US"/>
          </a:p>
        </p:txBody>
      </p:sp>
      <p:sp>
        <p:nvSpPr>
          <p:cNvPr id="7" name="Title 1">
            <a:extLst>
              <a:ext uri="{FF2B5EF4-FFF2-40B4-BE49-F238E27FC236}">
                <a16:creationId xmlns:a16="http://schemas.microsoft.com/office/drawing/2014/main" id="{4AF4FC2F-942D-6942-8D5B-4C7E0E5244FF}"/>
              </a:ext>
            </a:extLst>
          </p:cNvPr>
          <p:cNvSpPr>
            <a:spLocks noGrp="1"/>
          </p:cNvSpPr>
          <p:nvPr>
            <p:ph type="title"/>
          </p:nvPr>
        </p:nvSpPr>
        <p:spPr>
          <a:xfrm>
            <a:off x="562628" y="463968"/>
            <a:ext cx="9724372" cy="1033398"/>
          </a:xfrm>
          <a:prstGeom prst="rect">
            <a:avLst/>
          </a:prstGeom>
        </p:spPr>
        <p:txBody>
          <a:bodyPr anchor="ctr" anchorCtr="0">
            <a:normAutofit/>
          </a:bodyPr>
          <a:lstStyle>
            <a:lvl1pPr>
              <a:lnSpc>
                <a:spcPts val="3800"/>
              </a:lnSpc>
              <a:defRPr sz="3600" b="1">
                <a:solidFill>
                  <a:schemeClr val="accent1"/>
                </a:solidFill>
                <a:latin typeface="+mn-lt"/>
              </a:defRPr>
            </a:lvl1pPr>
          </a:lstStyle>
          <a:p>
            <a:r>
              <a:rPr lang="en-US"/>
              <a:t>Click to edit Master title style</a:t>
            </a:r>
          </a:p>
        </p:txBody>
      </p:sp>
    </p:spTree>
    <p:extLst>
      <p:ext uri="{BB962C8B-B14F-4D97-AF65-F5344CB8AC3E}">
        <p14:creationId xmlns:p14="http://schemas.microsoft.com/office/powerpoint/2010/main" val="219073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uble photo with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683A0EC-D117-3A44-A056-CF7521187A07}"/>
              </a:ext>
            </a:extLst>
          </p:cNvPr>
          <p:cNvSpPr>
            <a:spLocks noGrp="1"/>
          </p:cNvSpPr>
          <p:nvPr>
            <p:ph type="pic" sz="quarter" idx="13"/>
          </p:nvPr>
        </p:nvSpPr>
        <p:spPr>
          <a:xfrm>
            <a:off x="1211358" y="1655241"/>
            <a:ext cx="3982602" cy="2222782"/>
          </a:xfrm>
          <a:prstGeom prst="rect">
            <a:avLst/>
          </a:prstGeom>
        </p:spPr>
        <p:txBody>
          <a:bodyPr/>
          <a:lstStyle>
            <a:lvl1pPr marL="0" indent="0">
              <a:buNone/>
              <a:defRPr/>
            </a:lvl1pPr>
          </a:lstStyle>
          <a:p>
            <a:endParaRPr lang="en-US"/>
          </a:p>
        </p:txBody>
      </p:sp>
      <p:sp>
        <p:nvSpPr>
          <p:cNvPr id="11" name="Content Placeholder 2">
            <a:extLst>
              <a:ext uri="{FF2B5EF4-FFF2-40B4-BE49-F238E27FC236}">
                <a16:creationId xmlns:a16="http://schemas.microsoft.com/office/drawing/2014/main" id="{EC2CEEFA-DEDA-3C4E-B209-94546CDD8BD9}"/>
              </a:ext>
            </a:extLst>
          </p:cNvPr>
          <p:cNvSpPr>
            <a:spLocks noGrp="1"/>
          </p:cNvSpPr>
          <p:nvPr>
            <p:ph idx="1"/>
          </p:nvPr>
        </p:nvSpPr>
        <p:spPr>
          <a:xfrm>
            <a:off x="1211358" y="4202482"/>
            <a:ext cx="3995802" cy="1835063"/>
          </a:xfrm>
          <a:prstGeom prst="rect">
            <a:avLst/>
          </a:prstGeom>
        </p:spPr>
        <p:txBody>
          <a:bodyPr/>
          <a:lstStyle>
            <a:lvl1pPr>
              <a:buClr>
                <a:schemeClr val="accent1"/>
              </a:buClr>
              <a:defRPr sz="2000"/>
            </a:lvl1pPr>
            <a:lvl2pPr>
              <a:buClr>
                <a:srgbClr val="FBB031"/>
              </a:buClr>
              <a:defRPr sz="1800"/>
            </a:lvl2pPr>
            <a:lvl3pPr>
              <a:buClr>
                <a:srgbClr val="8B857B"/>
              </a:buClr>
              <a:defRPr sz="1600"/>
            </a:lvl3pPr>
            <a:lvl4pPr>
              <a:buClr>
                <a:schemeClr val="accent3"/>
              </a:buClr>
              <a:defRPr sz="1400"/>
            </a:lvl4pPr>
            <a:lvl5pPr>
              <a:buClr>
                <a:schemeClr val="accent1"/>
              </a:buCl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7">
            <a:extLst>
              <a:ext uri="{FF2B5EF4-FFF2-40B4-BE49-F238E27FC236}">
                <a16:creationId xmlns:a16="http://schemas.microsoft.com/office/drawing/2014/main" id="{873EC9B2-3D79-EB42-BD2D-94A59CE5C329}"/>
              </a:ext>
            </a:extLst>
          </p:cNvPr>
          <p:cNvSpPr>
            <a:spLocks noGrp="1"/>
          </p:cNvSpPr>
          <p:nvPr>
            <p:ph type="pic" sz="quarter" idx="14"/>
          </p:nvPr>
        </p:nvSpPr>
        <p:spPr>
          <a:xfrm>
            <a:off x="6984841" y="1655241"/>
            <a:ext cx="3982602" cy="2222782"/>
          </a:xfrm>
          <a:prstGeom prst="rect">
            <a:avLst/>
          </a:prstGeom>
        </p:spPr>
        <p:txBody>
          <a:bodyPr/>
          <a:lstStyle>
            <a:lvl1pPr marL="0" indent="0">
              <a:buNone/>
              <a:defRPr/>
            </a:lvl1pPr>
          </a:lstStyle>
          <a:p>
            <a:endParaRPr lang="en-US"/>
          </a:p>
        </p:txBody>
      </p:sp>
      <p:cxnSp>
        <p:nvCxnSpPr>
          <p:cNvPr id="3" name="Straight Connector 2">
            <a:extLst>
              <a:ext uri="{FF2B5EF4-FFF2-40B4-BE49-F238E27FC236}">
                <a16:creationId xmlns:a16="http://schemas.microsoft.com/office/drawing/2014/main" id="{B1D7853A-8D09-4041-8FD1-E58DBA8A7F0F}"/>
              </a:ext>
            </a:extLst>
          </p:cNvPr>
          <p:cNvCxnSpPr/>
          <p:nvPr userDrawn="1"/>
        </p:nvCxnSpPr>
        <p:spPr>
          <a:xfrm>
            <a:off x="6096000" y="1551313"/>
            <a:ext cx="0" cy="4653420"/>
          </a:xfrm>
          <a:prstGeom prst="line">
            <a:avLst/>
          </a:prstGeom>
          <a:ln>
            <a:solidFill>
              <a:schemeClr val="tx2"/>
            </a:solidFill>
          </a:ln>
        </p:spPr>
        <p:style>
          <a:lnRef idx="1">
            <a:schemeClr val="accent2"/>
          </a:lnRef>
          <a:fillRef idx="0">
            <a:schemeClr val="accent2"/>
          </a:fillRef>
          <a:effectRef idx="0">
            <a:schemeClr val="accent2"/>
          </a:effectRef>
          <a:fontRef idx="minor">
            <a:schemeClr val="tx1"/>
          </a:fontRef>
        </p:style>
      </p:cxnSp>
      <p:sp>
        <p:nvSpPr>
          <p:cNvPr id="13" name="Content Placeholder 2">
            <a:extLst>
              <a:ext uri="{FF2B5EF4-FFF2-40B4-BE49-F238E27FC236}">
                <a16:creationId xmlns:a16="http://schemas.microsoft.com/office/drawing/2014/main" id="{AEF50DEA-27DF-7C4E-AD5F-60F66ED518A4}"/>
              </a:ext>
            </a:extLst>
          </p:cNvPr>
          <p:cNvSpPr>
            <a:spLocks noGrp="1"/>
          </p:cNvSpPr>
          <p:nvPr>
            <p:ph idx="15"/>
          </p:nvPr>
        </p:nvSpPr>
        <p:spPr>
          <a:xfrm>
            <a:off x="6984841" y="4202482"/>
            <a:ext cx="3995802" cy="1835063"/>
          </a:xfrm>
          <a:prstGeom prst="rect">
            <a:avLst/>
          </a:prstGeom>
        </p:spPr>
        <p:txBody>
          <a:bodyPr/>
          <a:lstStyle>
            <a:lvl1pPr>
              <a:buClr>
                <a:schemeClr val="accent1"/>
              </a:buClr>
              <a:defRPr sz="2000"/>
            </a:lvl1pPr>
            <a:lvl2pPr>
              <a:buClr>
                <a:srgbClr val="FBB031"/>
              </a:buClr>
              <a:defRPr sz="1800"/>
            </a:lvl2pPr>
            <a:lvl3pPr>
              <a:buClr>
                <a:srgbClr val="8B857B"/>
              </a:buClr>
              <a:defRPr sz="1600"/>
            </a:lvl3pPr>
            <a:lvl4pPr>
              <a:buClr>
                <a:schemeClr val="accent3"/>
              </a:buClr>
              <a:defRPr sz="1400"/>
            </a:lvl4pPr>
            <a:lvl5pPr>
              <a:buClr>
                <a:schemeClr val="accent1"/>
              </a:buCl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5D4A5085-02C7-C249-93B0-AC3B6836CB82}"/>
              </a:ext>
            </a:extLst>
          </p:cNvPr>
          <p:cNvSpPr>
            <a:spLocks noGrp="1"/>
          </p:cNvSpPr>
          <p:nvPr>
            <p:ph type="sldNum" sz="quarter" idx="12"/>
          </p:nvPr>
        </p:nvSpPr>
        <p:spPr>
          <a:xfrm>
            <a:off x="9146427" y="6380538"/>
            <a:ext cx="2743200" cy="365125"/>
          </a:xfrm>
          <a:prstGeom prst="rect">
            <a:avLst/>
          </a:prstGeom>
        </p:spPr>
        <p:txBody>
          <a:bodyPr/>
          <a:lstStyle>
            <a:lvl1pPr algn="r">
              <a:defRPr sz="1000">
                <a:solidFill>
                  <a:schemeClr val="bg1"/>
                </a:solidFill>
              </a:defRPr>
            </a:lvl1pPr>
          </a:lstStyle>
          <a:p>
            <a:fld id="{5C35FCF4-C3EF-BD43-82E0-05BC237DAD2A}" type="slidenum">
              <a:rPr lang="en-US" smtClean="0"/>
              <a:pPr/>
              <a:t>‹#›</a:t>
            </a:fld>
            <a:endParaRPr lang="en-US"/>
          </a:p>
        </p:txBody>
      </p:sp>
      <p:sp>
        <p:nvSpPr>
          <p:cNvPr id="10" name="Title 1">
            <a:extLst>
              <a:ext uri="{FF2B5EF4-FFF2-40B4-BE49-F238E27FC236}">
                <a16:creationId xmlns:a16="http://schemas.microsoft.com/office/drawing/2014/main" id="{5CF9A15B-E143-B248-AA59-A29370229760}"/>
              </a:ext>
            </a:extLst>
          </p:cNvPr>
          <p:cNvSpPr>
            <a:spLocks noGrp="1"/>
          </p:cNvSpPr>
          <p:nvPr>
            <p:ph type="title"/>
          </p:nvPr>
        </p:nvSpPr>
        <p:spPr>
          <a:xfrm>
            <a:off x="562628" y="463968"/>
            <a:ext cx="9724372" cy="1033398"/>
          </a:xfrm>
          <a:prstGeom prst="rect">
            <a:avLst/>
          </a:prstGeom>
        </p:spPr>
        <p:txBody>
          <a:bodyPr anchor="ctr" anchorCtr="0">
            <a:normAutofit/>
          </a:bodyPr>
          <a:lstStyle>
            <a:lvl1pPr>
              <a:lnSpc>
                <a:spcPts val="3800"/>
              </a:lnSpc>
              <a:defRPr sz="3600" b="1">
                <a:solidFill>
                  <a:schemeClr val="accent1"/>
                </a:solidFill>
                <a:latin typeface="+mn-lt"/>
              </a:defRPr>
            </a:lvl1pPr>
          </a:lstStyle>
          <a:p>
            <a:r>
              <a:rPr lang="en-US"/>
              <a:t>Click to edit Master title style</a:t>
            </a:r>
          </a:p>
        </p:txBody>
      </p:sp>
    </p:spTree>
    <p:extLst>
      <p:ext uri="{BB962C8B-B14F-4D97-AF65-F5344CB8AC3E}">
        <p14:creationId xmlns:p14="http://schemas.microsoft.com/office/powerpoint/2010/main" val="683883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tem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C0016D1F-0C29-D446-876E-DD6C096D7311}"/>
              </a:ext>
            </a:extLst>
          </p:cNvPr>
          <p:cNvSpPr>
            <a:spLocks noGrp="1"/>
          </p:cNvSpPr>
          <p:nvPr>
            <p:ph type="body" sz="quarter" idx="10" hasCustomPrompt="1"/>
          </p:nvPr>
        </p:nvSpPr>
        <p:spPr>
          <a:xfrm>
            <a:off x="3589638" y="1118286"/>
            <a:ext cx="7271951" cy="4775887"/>
          </a:xfrm>
          <a:prstGeom prst="rect">
            <a:avLst/>
          </a:prstGeom>
        </p:spPr>
        <p:txBody>
          <a:bodyPr anchor="ctr" anchorCtr="0"/>
          <a:lstStyle>
            <a:lvl1pPr marL="0" indent="0">
              <a:lnSpc>
                <a:spcPts val="5000"/>
              </a:lnSpc>
              <a:spcBef>
                <a:spcPts val="0"/>
              </a:spcBef>
              <a:buNone/>
              <a:defRPr sz="4800" b="1">
                <a:solidFill>
                  <a:schemeClr val="accent1"/>
                </a:solidFill>
                <a:latin typeface="+mn-lt"/>
              </a:defRPr>
            </a:lvl1pPr>
          </a:lstStyle>
          <a:p>
            <a:pPr lvl="0"/>
            <a:r>
              <a:rPr lang="en-US"/>
              <a:t>This slide is for one big, </a:t>
            </a:r>
            <a:br>
              <a:rPr lang="en-US"/>
            </a:br>
            <a:r>
              <a:rPr lang="en-US"/>
              <a:t>bold statement. Bullet </a:t>
            </a:r>
            <a:br>
              <a:rPr lang="en-US"/>
            </a:br>
            <a:r>
              <a:rPr lang="en-US"/>
              <a:t>points can’t compete! </a:t>
            </a:r>
          </a:p>
        </p:txBody>
      </p:sp>
    </p:spTree>
    <p:extLst>
      <p:ext uri="{BB962C8B-B14F-4D97-AF65-F5344CB8AC3E}">
        <p14:creationId xmlns:p14="http://schemas.microsoft.com/office/powerpoint/2010/main" val="3997480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cluding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78C2-47AD-C340-9456-D9F9B3D30035}"/>
              </a:ext>
            </a:extLst>
          </p:cNvPr>
          <p:cNvSpPr>
            <a:spLocks noGrp="1"/>
          </p:cNvSpPr>
          <p:nvPr>
            <p:ph type="ctrTitle" hasCustomPrompt="1"/>
          </p:nvPr>
        </p:nvSpPr>
        <p:spPr>
          <a:xfrm>
            <a:off x="713306" y="259491"/>
            <a:ext cx="8115597" cy="1928468"/>
          </a:xfrm>
          <a:prstGeom prst="rect">
            <a:avLst/>
          </a:prstGeom>
        </p:spPr>
        <p:txBody>
          <a:bodyPr anchor="b">
            <a:normAutofit/>
          </a:bodyPr>
          <a:lstStyle>
            <a:lvl1pPr algn="l">
              <a:lnSpc>
                <a:spcPts val="3800"/>
              </a:lnSpc>
              <a:defRPr sz="3600" b="1">
                <a:solidFill>
                  <a:schemeClr val="accent1"/>
                </a:solidFill>
                <a:latin typeface="+mn-lt"/>
              </a:defRPr>
            </a:lvl1pPr>
          </a:lstStyle>
          <a:p>
            <a:r>
              <a:rPr lang="en-US"/>
              <a:t>Thank you for attending! </a:t>
            </a:r>
            <a:br>
              <a:rPr lang="en-US"/>
            </a:br>
            <a:r>
              <a:rPr lang="en-US"/>
              <a:t>and/or other concluding message</a:t>
            </a:r>
          </a:p>
        </p:txBody>
      </p:sp>
      <p:sp>
        <p:nvSpPr>
          <p:cNvPr id="3" name="Subtitle 2">
            <a:extLst>
              <a:ext uri="{FF2B5EF4-FFF2-40B4-BE49-F238E27FC236}">
                <a16:creationId xmlns:a16="http://schemas.microsoft.com/office/drawing/2014/main" id="{336038AA-9B5A-234E-B6E1-FE9722AB0657}"/>
              </a:ext>
            </a:extLst>
          </p:cNvPr>
          <p:cNvSpPr>
            <a:spLocks noGrp="1"/>
          </p:cNvSpPr>
          <p:nvPr>
            <p:ph type="subTitle" idx="1" hasCustomPrompt="1"/>
          </p:nvPr>
        </p:nvSpPr>
        <p:spPr>
          <a:xfrm>
            <a:off x="713306" y="2203160"/>
            <a:ext cx="8115597" cy="780997"/>
          </a:xfrm>
          <a:prstGeom prst="rect">
            <a:avLst/>
          </a:prstGeom>
        </p:spPr>
        <p:txBody>
          <a:bodyPr/>
          <a:lstStyle>
            <a:lvl1pPr marL="0" indent="0" algn="l">
              <a:lnSpc>
                <a:spcPts val="2600"/>
              </a:lnSpc>
              <a:spcBef>
                <a:spcPts val="0"/>
              </a:spcBef>
              <a:buNone/>
              <a:defRPr sz="2400" b="1">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For more information go to </a:t>
            </a:r>
            <a:r>
              <a:rPr lang="en-US" err="1"/>
              <a:t>ucalgary.ca</a:t>
            </a:r>
            <a:r>
              <a:rPr lang="en-US"/>
              <a:t>/</a:t>
            </a:r>
            <a:r>
              <a:rPr lang="en-US" err="1"/>
              <a:t>webaddress</a:t>
            </a:r>
            <a:endParaRPr lang="en-US"/>
          </a:p>
        </p:txBody>
      </p:sp>
      <p:sp>
        <p:nvSpPr>
          <p:cNvPr id="10" name="Text Placeholder 9">
            <a:extLst>
              <a:ext uri="{FF2B5EF4-FFF2-40B4-BE49-F238E27FC236}">
                <a16:creationId xmlns:a16="http://schemas.microsoft.com/office/drawing/2014/main" id="{13FD472B-32E4-8A46-90E5-97757DC24EE5}"/>
              </a:ext>
            </a:extLst>
          </p:cNvPr>
          <p:cNvSpPr>
            <a:spLocks noGrp="1"/>
          </p:cNvSpPr>
          <p:nvPr>
            <p:ph type="body" sz="quarter" idx="10" hasCustomPrompt="1"/>
          </p:nvPr>
        </p:nvSpPr>
        <p:spPr>
          <a:xfrm>
            <a:off x="713307" y="3002203"/>
            <a:ext cx="6478326" cy="1468879"/>
          </a:xfrm>
          <a:prstGeom prst="rect">
            <a:avLst/>
          </a:prstGeom>
        </p:spPr>
        <p:txBody>
          <a:bodyPr anchor="b" anchorCtr="0">
            <a:noAutofit/>
          </a:bodyPr>
          <a:lstStyle>
            <a:lvl1pPr marL="0" indent="0">
              <a:lnSpc>
                <a:spcPts val="2000"/>
              </a:lnSpc>
              <a:spcBef>
                <a:spcPts val="0"/>
              </a:spcBef>
              <a:buNone/>
              <a:defRPr sz="1800" b="0">
                <a:solidFill>
                  <a:schemeClr val="tx1"/>
                </a:solidFill>
              </a:defRPr>
            </a:lvl1pPr>
          </a:lstStyle>
          <a:p>
            <a:pPr lvl="0"/>
            <a:r>
              <a:rPr lang="en-US"/>
              <a:t>Presenter’s Name</a:t>
            </a:r>
            <a:br>
              <a:rPr lang="en-US"/>
            </a:br>
            <a:r>
              <a:rPr lang="en-US" err="1"/>
              <a:t>presentersemail@ucalgary.ca</a:t>
            </a:r>
            <a:br>
              <a:rPr lang="en-US"/>
            </a:br>
            <a:r>
              <a:rPr lang="en-US"/>
              <a:t>Phone number / Twitter handle / additional contact info</a:t>
            </a:r>
          </a:p>
        </p:txBody>
      </p:sp>
    </p:spTree>
    <p:extLst>
      <p:ext uri="{BB962C8B-B14F-4D97-AF65-F5344CB8AC3E}">
        <p14:creationId xmlns:p14="http://schemas.microsoft.com/office/powerpoint/2010/main" val="179591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830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6" r:id="rId4"/>
    <p:sldLayoutId id="2147483654" r:id="rId5"/>
    <p:sldLayoutId id="2147483657"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ucalgary.ca/hr/wellness" TargetMode="External"/><Relationship Id="rId13" Type="http://schemas.openxmlformats.org/officeDocument/2006/relationships/hyperlink" Target="https://ucalgary.ca/advancement/return-to-campus-faq" TargetMode="External"/><Relationship Id="rId3" Type="http://schemas.openxmlformats.org/officeDocument/2006/relationships/hyperlink" Target="https://www.ucalgary.ca/hr/wellness/wellbeing-worklife/employee-and-family-assistance-plan" TargetMode="External"/><Relationship Id="rId7" Type="http://schemas.openxmlformats.org/officeDocument/2006/relationships/hyperlink" Target="https://www.ucalgary.ca/hr/wellness/wellbeing-worklife/workshops-programs/brtc" TargetMode="External"/><Relationship Id="rId12" Type="http://schemas.openxmlformats.org/officeDocument/2006/relationships/hyperlink" Target="https://www.ucalgary.ca/hr/training-development/linkedin-learnin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ucalgary.ca/hr/wellness/wellbeing-worklife/workshops-programs/building-personal-resilience" TargetMode="External"/><Relationship Id="rId11" Type="http://schemas.openxmlformats.org/officeDocument/2006/relationships/hyperlink" Target="https://learning.my.ucalgary.ca/psp/lmprd/EMPLOYEE/ELM/c/LM_SS_LEARNING.LM_LEARNING_ITEMS.GBL?Page=LM_SS_ITM_DTL&amp;LM_CI_ID=1184" TargetMode="External"/><Relationship Id="rId5" Type="http://schemas.openxmlformats.org/officeDocument/2006/relationships/hyperlink" Target="https://www.ucalgary.ca/hr/wellness/wellbeing-worklife/workshops-programs/working-mind" TargetMode="External"/><Relationship Id="rId10" Type="http://schemas.openxmlformats.org/officeDocument/2006/relationships/hyperlink" Target="https://learning.my.ucalgary.ca/psp/lmprd/EMPLOYEE/ELM/c/LM_SS_LEARNING.LM_LEARNING_ITEMS.GBL?Page=LM_SS_ITM_DTL&amp;LM_CI_ID=1093&amp;&amp;" TargetMode="External"/><Relationship Id="rId4" Type="http://schemas.openxmlformats.org/officeDocument/2006/relationships/hyperlink" Target="https://www.ucalgary.ca/hr/sites/default/files/teams/244/emracing-workplace-change.pdf" TargetMode="External"/><Relationship Id="rId9" Type="http://schemas.openxmlformats.org/officeDocument/2006/relationships/hyperlink" Target="https://www.ucalgary.ca/mentalhealth"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7E69E2BD-31AF-4829-9FFF-40E1B4F6213B}"/>
              </a:ext>
            </a:extLst>
          </p:cNvPr>
          <p:cNvSpPr>
            <a:spLocks noGrp="1"/>
          </p:cNvSpPr>
          <p:nvPr>
            <p:ph idx="1"/>
          </p:nvPr>
        </p:nvSpPr>
        <p:spPr>
          <a:xfrm>
            <a:off x="562628" y="858795"/>
            <a:ext cx="9724372" cy="4115669"/>
          </a:xfrm>
        </p:spPr>
        <p:txBody>
          <a:bodyPr lIns="91440" tIns="45720" rIns="91440" bIns="45720" anchor="t"/>
          <a:lstStyle/>
          <a:p>
            <a:pPr marL="0" indent="0">
              <a:buNone/>
            </a:pPr>
            <a:r>
              <a:rPr lang="en-CA"/>
              <a:t>This is a team meeting discussion template that is designed to be used by managers, including suggested speaking notes.</a:t>
            </a:r>
            <a:br>
              <a:rPr lang="en-CA"/>
            </a:br>
            <a:br>
              <a:rPr lang="en-CA"/>
            </a:br>
            <a:r>
              <a:rPr lang="en-CA"/>
              <a:t>It can be customized for appropriate usage as managers involve their teams in discussions about returning to campus.</a:t>
            </a:r>
          </a:p>
          <a:p>
            <a:pPr marL="0" indent="0">
              <a:buNone/>
            </a:pPr>
            <a:endParaRPr lang="en-CA"/>
          </a:p>
          <a:p>
            <a:pPr marL="0" indent="0">
              <a:buNone/>
            </a:pPr>
            <a:r>
              <a:rPr lang="en-CA"/>
              <a:t>The outcomes of a team meeting are used to inform decision-making; decisions on remote/hybrid work arrangements are the responsibility of the manager.</a:t>
            </a:r>
            <a:endParaRPr lang="en-CA">
              <a:cs typeface="Calibri"/>
            </a:endParaRPr>
          </a:p>
          <a:p>
            <a:pPr marL="0" indent="0">
              <a:buNone/>
            </a:pPr>
            <a:endParaRPr lang="en-CA"/>
          </a:p>
          <a:p>
            <a:pPr marL="0" indent="0">
              <a:buNone/>
            </a:pPr>
            <a:r>
              <a:rPr lang="en-CA" sz="3200" b="1">
                <a:solidFill>
                  <a:srgbClr val="FF0000"/>
                </a:solidFill>
              </a:rPr>
              <a:t>DELETE THIS SLIDE BEFORE USE</a:t>
            </a:r>
          </a:p>
        </p:txBody>
      </p:sp>
    </p:spTree>
    <p:extLst>
      <p:ext uri="{BB962C8B-B14F-4D97-AF65-F5344CB8AC3E}">
        <p14:creationId xmlns:p14="http://schemas.microsoft.com/office/powerpoint/2010/main" val="62417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EE4F2-2827-459E-929B-2A74F011BED5}"/>
              </a:ext>
            </a:extLst>
          </p:cNvPr>
          <p:cNvSpPr>
            <a:spLocks noGrp="1"/>
          </p:cNvSpPr>
          <p:nvPr>
            <p:ph type="title"/>
          </p:nvPr>
        </p:nvSpPr>
        <p:spPr/>
        <p:txBody>
          <a:bodyPr lIns="91440" tIns="45720" rIns="91440" bIns="45720" anchor="ctr" anchorCtr="0">
            <a:normAutofit/>
          </a:bodyPr>
          <a:lstStyle/>
          <a:p>
            <a:r>
              <a:rPr lang="en-CA">
                <a:ea typeface="+mn-lt"/>
                <a:cs typeface="+mn-lt"/>
              </a:rPr>
              <a:t>Request for Remote/Hybrid Arrangements</a:t>
            </a:r>
            <a:endParaRPr lang="en-US"/>
          </a:p>
        </p:txBody>
      </p:sp>
      <p:sp>
        <p:nvSpPr>
          <p:cNvPr id="3" name="Text Placeholder 2">
            <a:extLst>
              <a:ext uri="{FF2B5EF4-FFF2-40B4-BE49-F238E27FC236}">
                <a16:creationId xmlns:a16="http://schemas.microsoft.com/office/drawing/2014/main" id="{E65FF7C1-9F64-4AF3-88FA-C15894504335}"/>
              </a:ext>
            </a:extLst>
          </p:cNvPr>
          <p:cNvSpPr>
            <a:spLocks noGrp="1"/>
          </p:cNvSpPr>
          <p:nvPr>
            <p:ph type="body" idx="1"/>
          </p:nvPr>
        </p:nvSpPr>
        <p:spPr>
          <a:xfrm>
            <a:off x="634085" y="1511157"/>
            <a:ext cx="10930178" cy="2215991"/>
          </a:xfrm>
        </p:spPr>
        <p:txBody>
          <a:bodyPr lIns="91440" tIns="45720" rIns="91440" bIns="45720" anchor="t"/>
          <a:lstStyle/>
          <a:p>
            <a:pPr marL="285750" indent="-285750"/>
            <a:r>
              <a:rPr lang="en-CA" b="1">
                <a:ea typeface="+mn-lt"/>
                <a:cs typeface="+mn-lt"/>
              </a:rPr>
              <a:t>Assessment of the Impact on the Team</a:t>
            </a:r>
            <a:endParaRPr lang="en-CA"/>
          </a:p>
          <a:p>
            <a:pPr lvl="1"/>
            <a:r>
              <a:rPr lang="en-CA">
                <a:ea typeface="+mn-lt"/>
                <a:cs typeface="+mn-lt"/>
              </a:rPr>
              <a:t>Will remote working affect the team’s ability to work collaboratively?</a:t>
            </a:r>
          </a:p>
          <a:p>
            <a:pPr lvl="1"/>
            <a:r>
              <a:rPr lang="en-CA">
                <a:ea typeface="+mn-lt"/>
                <a:cs typeface="+mn-lt"/>
              </a:rPr>
              <a:t>Will there be a negative effect on co-workers and/or direct reports where some continue to work remotely?</a:t>
            </a:r>
          </a:p>
          <a:p>
            <a:pPr lvl="1"/>
            <a:r>
              <a:rPr lang="en-CA">
                <a:ea typeface="+mn-lt"/>
                <a:cs typeface="+mn-lt"/>
              </a:rPr>
              <a:t>Will the established job tasks, duties and expectations remain reasonable?</a:t>
            </a:r>
          </a:p>
          <a:p>
            <a:pPr lvl="1"/>
            <a:r>
              <a:rPr lang="en-CA">
                <a:ea typeface="+mn-lt"/>
                <a:cs typeface="+mn-lt"/>
              </a:rPr>
              <a:t>Will the request allow for staff to be treated equitably?</a:t>
            </a:r>
          </a:p>
        </p:txBody>
      </p:sp>
    </p:spTree>
    <p:extLst>
      <p:ext uri="{BB962C8B-B14F-4D97-AF65-F5344CB8AC3E}">
        <p14:creationId xmlns:p14="http://schemas.microsoft.com/office/powerpoint/2010/main" val="1421872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Frequently Asked Questions</a:t>
            </a:r>
          </a:p>
        </p:txBody>
      </p:sp>
      <p:sp>
        <p:nvSpPr>
          <p:cNvPr id="4" name="Slide Number Placeholder 3"/>
          <p:cNvSpPr>
            <a:spLocks noGrp="1"/>
          </p:cNvSpPr>
          <p:nvPr>
            <p:ph type="sldNum" sz="quarter" idx="12"/>
          </p:nvPr>
        </p:nvSpPr>
        <p:spPr/>
        <p:txBody>
          <a:bodyPr/>
          <a:lstStyle/>
          <a:p>
            <a:fld id="{5C35FCF4-C3EF-BD43-82E0-05BC237DAD2A}" type="slidenum">
              <a:rPr lang="en-US" smtClean="0"/>
              <a:pPr/>
              <a:t>11</a:t>
            </a:fld>
            <a:endParaRPr lang="en-US"/>
          </a:p>
        </p:txBody>
      </p:sp>
      <p:sp>
        <p:nvSpPr>
          <p:cNvPr id="3" name="Content Placeholder 2"/>
          <p:cNvSpPr>
            <a:spLocks noGrp="1"/>
          </p:cNvSpPr>
          <p:nvPr>
            <p:ph idx="1"/>
          </p:nvPr>
        </p:nvSpPr>
        <p:spPr/>
        <p:txBody>
          <a:bodyPr lIns="91440" tIns="45720" rIns="91440" bIns="45720" anchor="t"/>
          <a:lstStyle/>
          <a:p>
            <a:r>
              <a:rPr lang="en-CA" dirty="0"/>
              <a:t>How do I request continued working from home or a hybrid remote/on-site arrangement?</a:t>
            </a:r>
            <a:endParaRPr lang="en-CA" dirty="0">
              <a:cs typeface="Calibri" panose="020F0502020204030204"/>
            </a:endParaRPr>
          </a:p>
          <a:p>
            <a:r>
              <a:rPr lang="en-CA" dirty="0"/>
              <a:t>Should I come to work on campus if I feel sick?</a:t>
            </a:r>
            <a:endParaRPr lang="en-CA" dirty="0">
              <a:cs typeface="Calibri"/>
            </a:endParaRPr>
          </a:p>
          <a:p>
            <a:r>
              <a:rPr lang="en-CA" dirty="0"/>
              <a:t>Will my faculty or unit purchase furniture and/or equipment for me when working remote?</a:t>
            </a:r>
            <a:endParaRPr lang="en-CA" dirty="0">
              <a:cs typeface="Calibri"/>
            </a:endParaRPr>
          </a:p>
          <a:p>
            <a:r>
              <a:rPr lang="en-CA" dirty="0"/>
              <a:t>Will I be able to work remotely if my child(ren) are sent home to isolate?</a:t>
            </a:r>
            <a:endParaRPr lang="en-CA" dirty="0">
              <a:cs typeface="Calibri"/>
            </a:endParaRPr>
          </a:p>
          <a:p>
            <a:pPr marL="0" indent="0">
              <a:buNone/>
            </a:pPr>
            <a:endParaRPr lang="en-CA">
              <a:cs typeface="Calibri"/>
            </a:endParaRPr>
          </a:p>
          <a:p>
            <a:pPr marL="0" indent="0">
              <a:buNone/>
            </a:pPr>
            <a:endParaRPr lang="en-CA">
              <a:cs typeface="Calibri"/>
            </a:endParaRPr>
          </a:p>
          <a:p>
            <a:pPr marL="0" indent="0">
              <a:buNone/>
            </a:pPr>
            <a:endParaRPr lang="en-CA" dirty="0">
              <a:cs typeface="Calibri"/>
            </a:endParaRPr>
          </a:p>
          <a:p>
            <a:pPr marL="0" indent="0">
              <a:buNone/>
            </a:pPr>
            <a:endParaRPr lang="en-CA" sz="1800" i="1">
              <a:solidFill>
                <a:srgbClr val="FF0000"/>
              </a:solidFill>
              <a:cs typeface="Calibri" panose="020F0502020204030204"/>
            </a:endParaRPr>
          </a:p>
        </p:txBody>
      </p:sp>
    </p:spTree>
    <p:extLst>
      <p:ext uri="{BB962C8B-B14F-4D97-AF65-F5344CB8AC3E}">
        <p14:creationId xmlns:p14="http://schemas.microsoft.com/office/powerpoint/2010/main" val="3766805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ctr" anchorCtr="0">
            <a:normAutofit/>
          </a:bodyPr>
          <a:lstStyle/>
          <a:p>
            <a:r>
              <a:rPr lang="en-CA"/>
              <a:t>Join our Journey to 2022</a:t>
            </a:r>
          </a:p>
        </p:txBody>
      </p:sp>
      <p:sp>
        <p:nvSpPr>
          <p:cNvPr id="3" name="Content Placeholder 2"/>
          <p:cNvSpPr>
            <a:spLocks noGrp="1"/>
          </p:cNvSpPr>
          <p:nvPr>
            <p:ph idx="1"/>
          </p:nvPr>
        </p:nvSpPr>
        <p:spPr/>
        <p:txBody>
          <a:bodyPr lIns="91440" tIns="45720" rIns="91440" bIns="45720" anchor="t"/>
          <a:lstStyle/>
          <a:p>
            <a:r>
              <a:rPr lang="en-CA"/>
              <a:t>The university will define our long-term approach to remote working over the coming months.</a:t>
            </a:r>
          </a:p>
          <a:p>
            <a:r>
              <a:rPr lang="en-CA"/>
              <a:t>This work will begin with an in-depth community engagement where we will gather input and ideas from leaders, faculty, staff and other stakeholders.</a:t>
            </a:r>
            <a:endParaRPr lang="en-CA">
              <a:cs typeface="Calibri"/>
            </a:endParaRPr>
          </a:p>
          <a:p>
            <a:r>
              <a:rPr lang="en-CA"/>
              <a:t>Program design will be based on the input received and will launch in early 2022 as a pilot.</a:t>
            </a:r>
            <a:endParaRPr lang="en-CA">
              <a:cs typeface="Calibri"/>
            </a:endParaRPr>
          </a:p>
        </p:txBody>
      </p:sp>
      <p:sp>
        <p:nvSpPr>
          <p:cNvPr id="4" name="Slide Number Placeholder 3"/>
          <p:cNvSpPr>
            <a:spLocks noGrp="1"/>
          </p:cNvSpPr>
          <p:nvPr>
            <p:ph type="sldNum" sz="quarter" idx="12"/>
          </p:nvPr>
        </p:nvSpPr>
        <p:spPr/>
        <p:txBody>
          <a:bodyPr/>
          <a:lstStyle/>
          <a:p>
            <a:fld id="{5C35FCF4-C3EF-BD43-82E0-05BC237DAD2A}" type="slidenum">
              <a:rPr lang="en-US" smtClean="0"/>
              <a:pPr/>
              <a:t>12</a:t>
            </a:fld>
            <a:endParaRPr lang="en-US"/>
          </a:p>
        </p:txBody>
      </p:sp>
    </p:spTree>
    <p:extLst>
      <p:ext uri="{BB962C8B-B14F-4D97-AF65-F5344CB8AC3E}">
        <p14:creationId xmlns:p14="http://schemas.microsoft.com/office/powerpoint/2010/main" val="85468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Resources</a:t>
            </a:r>
          </a:p>
        </p:txBody>
      </p:sp>
      <p:sp>
        <p:nvSpPr>
          <p:cNvPr id="3" name="Content Placeholder 2"/>
          <p:cNvSpPr>
            <a:spLocks noGrp="1"/>
          </p:cNvSpPr>
          <p:nvPr>
            <p:ph idx="1"/>
          </p:nvPr>
        </p:nvSpPr>
        <p:spPr>
          <a:xfrm>
            <a:off x="562628" y="1500025"/>
            <a:ext cx="9724372" cy="4115669"/>
          </a:xfrm>
        </p:spPr>
        <p:txBody>
          <a:bodyPr lIns="91440" tIns="45720" rIns="91440" bIns="45720" anchor="t"/>
          <a:lstStyle/>
          <a:p>
            <a:r>
              <a:rPr lang="en-CA" sz="2400" dirty="0">
                <a:hlinkClick r:id="rId3"/>
              </a:rPr>
              <a:t>Homewood Health</a:t>
            </a:r>
            <a:endParaRPr lang="en-CA" sz="2400" dirty="0">
              <a:cs typeface="Calibri"/>
            </a:endParaRPr>
          </a:p>
          <a:p>
            <a:r>
              <a:rPr lang="en-CA" sz="2400" dirty="0">
                <a:cs typeface="Calibri"/>
                <a:hlinkClick r:id="rId4"/>
              </a:rPr>
              <a:t>Embracing Workplace Change</a:t>
            </a:r>
            <a:endParaRPr lang="en-CA" sz="2400" dirty="0"/>
          </a:p>
          <a:p>
            <a:r>
              <a:rPr lang="en-CA" sz="2400" dirty="0">
                <a:hlinkClick r:id="rId5"/>
              </a:rPr>
              <a:t>The Working Mind</a:t>
            </a:r>
            <a:endParaRPr lang="en-CA" sz="2400">
              <a:cs typeface="Calibri"/>
            </a:endParaRPr>
          </a:p>
          <a:p>
            <a:r>
              <a:rPr lang="en-CA" sz="2400" dirty="0">
                <a:hlinkClick r:id="rId6"/>
              </a:rPr>
              <a:t>Building Personal Resilience</a:t>
            </a:r>
            <a:endParaRPr lang="en-CA" sz="2400" dirty="0">
              <a:cs typeface="Calibri"/>
            </a:endParaRPr>
          </a:p>
          <a:p>
            <a:r>
              <a:rPr lang="en-CA" sz="2400" dirty="0">
                <a:hlinkClick r:id="rId7"/>
              </a:rPr>
              <a:t>Building Resilience Through Connection</a:t>
            </a:r>
            <a:endParaRPr lang="en-CA" sz="2400" dirty="0">
              <a:cs typeface="Calibri"/>
            </a:endParaRPr>
          </a:p>
          <a:p>
            <a:r>
              <a:rPr lang="en-CA" sz="2400" dirty="0">
                <a:cs typeface="Calibri"/>
                <a:hlinkClick r:id="rId8"/>
              </a:rPr>
              <a:t>Staff Wellness</a:t>
            </a:r>
            <a:endParaRPr lang="en-US" sz="2400">
              <a:ea typeface="+mn-lt"/>
              <a:cs typeface="+mn-lt"/>
            </a:endParaRPr>
          </a:p>
          <a:p>
            <a:r>
              <a:rPr lang="en-CA" sz="2400" dirty="0">
                <a:cs typeface="Calibri"/>
                <a:hlinkClick r:id="rId9"/>
              </a:rPr>
              <a:t>Campus Mental Health Strategy</a:t>
            </a:r>
            <a:endParaRPr lang="en-CA"/>
          </a:p>
          <a:p>
            <a:r>
              <a:rPr lang="en-CA" sz="2400" dirty="0">
                <a:hlinkClick r:id="rId10"/>
              </a:rPr>
              <a:t>UAdvance: Exploring Change</a:t>
            </a:r>
            <a:endParaRPr lang="en-CA" sz="2400" dirty="0">
              <a:cs typeface="Calibri"/>
            </a:endParaRPr>
          </a:p>
          <a:p>
            <a:r>
              <a:rPr lang="en-CA" sz="2400" dirty="0">
                <a:hlinkClick r:id="rId11"/>
              </a:rPr>
              <a:t>UManage: Leading Your Team through Change</a:t>
            </a:r>
            <a:endParaRPr lang="en-CA" sz="2400" dirty="0">
              <a:cs typeface="Calibri"/>
              <a:hlinkClick r:id="rId11"/>
            </a:endParaRPr>
          </a:p>
          <a:p>
            <a:r>
              <a:rPr lang="en-CA" sz="2400" dirty="0">
                <a:hlinkClick r:id="rId12"/>
              </a:rPr>
              <a:t>LinkedIn Learning</a:t>
            </a:r>
            <a:endParaRPr lang="en-CA" sz="2400" dirty="0">
              <a:cs typeface="Calibri"/>
              <a:hlinkClick r:id="rId12"/>
            </a:endParaRPr>
          </a:p>
          <a:p>
            <a:r>
              <a:rPr lang="en-CA" sz="2400" dirty="0">
                <a:cs typeface="Calibri" panose="020F0502020204030204"/>
                <a:hlinkClick r:id="rId13"/>
              </a:rPr>
              <a:t>Return to Campus FAQs</a:t>
            </a:r>
            <a:endParaRPr lang="en-CA" sz="2400" dirty="0">
              <a:cs typeface="Calibri" panose="020F0502020204030204"/>
            </a:endParaRPr>
          </a:p>
        </p:txBody>
      </p:sp>
      <p:sp>
        <p:nvSpPr>
          <p:cNvPr id="4" name="Slide Number Placeholder 3"/>
          <p:cNvSpPr>
            <a:spLocks noGrp="1"/>
          </p:cNvSpPr>
          <p:nvPr>
            <p:ph type="sldNum" sz="quarter" idx="12"/>
          </p:nvPr>
        </p:nvSpPr>
        <p:spPr/>
        <p:txBody>
          <a:bodyPr/>
          <a:lstStyle/>
          <a:p>
            <a:fld id="{5C35FCF4-C3EF-BD43-82E0-05BC237DAD2A}" type="slidenum">
              <a:rPr lang="en-US" smtClean="0"/>
              <a:pPr/>
              <a:t>13</a:t>
            </a:fld>
            <a:endParaRPr lang="en-US"/>
          </a:p>
        </p:txBody>
      </p:sp>
    </p:spTree>
    <p:extLst>
      <p:ext uri="{BB962C8B-B14F-4D97-AF65-F5344CB8AC3E}">
        <p14:creationId xmlns:p14="http://schemas.microsoft.com/office/powerpoint/2010/main" val="2121468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3306" y="1223725"/>
            <a:ext cx="8115597" cy="576940"/>
          </a:xfrm>
        </p:spPr>
        <p:txBody>
          <a:bodyPr/>
          <a:lstStyle/>
          <a:p>
            <a:r>
              <a:rPr lang="en-CA"/>
              <a:t>Questions</a:t>
            </a:r>
          </a:p>
        </p:txBody>
      </p:sp>
      <p:pic>
        <p:nvPicPr>
          <p:cNvPr id="6" name="Content Placeholder 6"/>
          <p:cNvPicPr>
            <a:picLocks noChangeAspect="1"/>
          </p:cNvPicPr>
          <p:nvPr/>
        </p:nvPicPr>
        <p:blipFill>
          <a:blip r:embed="rId3"/>
          <a:stretch>
            <a:fillRect/>
          </a:stretch>
        </p:blipFill>
        <p:spPr>
          <a:xfrm>
            <a:off x="3900780" y="1512195"/>
            <a:ext cx="2400300" cy="3048000"/>
          </a:xfrm>
          <a:prstGeom prst="rect">
            <a:avLst/>
          </a:prstGeom>
        </p:spPr>
      </p:pic>
    </p:spTree>
    <p:extLst>
      <p:ext uri="{BB962C8B-B14F-4D97-AF65-F5344CB8AC3E}">
        <p14:creationId xmlns:p14="http://schemas.microsoft.com/office/powerpoint/2010/main" val="294811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433A7-5FAF-7E4C-B3D7-17132204F1B4}"/>
              </a:ext>
            </a:extLst>
          </p:cNvPr>
          <p:cNvSpPr>
            <a:spLocks noGrp="1"/>
          </p:cNvSpPr>
          <p:nvPr>
            <p:ph type="ctrTitle"/>
          </p:nvPr>
        </p:nvSpPr>
        <p:spPr/>
        <p:txBody>
          <a:bodyPr/>
          <a:lstStyle/>
          <a:p>
            <a:r>
              <a:rPr lang="en-US"/>
              <a:t>Return to Campus - Fall 2021</a:t>
            </a:r>
          </a:p>
        </p:txBody>
      </p:sp>
      <p:sp>
        <p:nvSpPr>
          <p:cNvPr id="3" name="Subtitle 2">
            <a:extLst>
              <a:ext uri="{FF2B5EF4-FFF2-40B4-BE49-F238E27FC236}">
                <a16:creationId xmlns:a16="http://schemas.microsoft.com/office/drawing/2014/main" id="{1CE4ED0D-A202-2C42-8CC0-EE323836B5F9}"/>
              </a:ext>
            </a:extLst>
          </p:cNvPr>
          <p:cNvSpPr>
            <a:spLocks noGrp="1"/>
          </p:cNvSpPr>
          <p:nvPr>
            <p:ph type="subTitle" idx="1"/>
          </p:nvPr>
        </p:nvSpPr>
        <p:spPr>
          <a:xfrm>
            <a:off x="552668" y="2366318"/>
            <a:ext cx="7841294" cy="1178740"/>
          </a:xfrm>
        </p:spPr>
        <p:txBody>
          <a:bodyPr/>
          <a:lstStyle/>
          <a:p>
            <a:r>
              <a:rPr lang="en-US">
                <a:highlight>
                  <a:srgbClr val="FFFF00"/>
                </a:highlight>
              </a:rPr>
              <a:t>[insert name of Team] </a:t>
            </a:r>
            <a:r>
              <a:rPr lang="en-US"/>
              <a:t>Meeting</a:t>
            </a:r>
          </a:p>
          <a:p>
            <a:endParaRPr lang="en-US"/>
          </a:p>
          <a:p>
            <a:r>
              <a:rPr lang="en-US">
                <a:highlight>
                  <a:srgbClr val="FFFF00"/>
                </a:highlight>
              </a:rPr>
              <a:t>[insert date]</a:t>
            </a:r>
          </a:p>
        </p:txBody>
      </p:sp>
      <p:sp>
        <p:nvSpPr>
          <p:cNvPr id="6" name="Text Placeholder 5"/>
          <p:cNvSpPr>
            <a:spLocks noGrp="1"/>
          </p:cNvSpPr>
          <p:nvPr>
            <p:ph type="body" sz="quarter" idx="11"/>
          </p:nvPr>
        </p:nvSpPr>
        <p:spPr/>
        <p:txBody>
          <a:bodyPr/>
          <a:lstStyle/>
          <a:p>
            <a:endParaRPr lang="en-CA"/>
          </a:p>
        </p:txBody>
      </p:sp>
    </p:spTree>
    <p:extLst>
      <p:ext uri="{BB962C8B-B14F-4D97-AF65-F5344CB8AC3E}">
        <p14:creationId xmlns:p14="http://schemas.microsoft.com/office/powerpoint/2010/main" val="234139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378" y="320675"/>
            <a:ext cx="11407487" cy="1325563"/>
          </a:xfrm>
        </p:spPr>
        <p:txBody>
          <a:bodyPr vert="horz" lIns="91440" tIns="45720" rIns="91440" bIns="45720" rtlCol="0" anchor="ctr">
            <a:normAutofit/>
          </a:bodyPr>
          <a:lstStyle/>
          <a:p>
            <a:pPr>
              <a:lnSpc>
                <a:spcPct val="90000"/>
              </a:lnSpc>
            </a:pPr>
            <a:r>
              <a:rPr lang="en-US">
                <a:solidFill>
                  <a:srgbClr val="FF0000"/>
                </a:solidFill>
                <a:latin typeface="Calibri"/>
                <a:cs typeface="Calibri"/>
              </a:rPr>
              <a:t>Foundational Principles</a:t>
            </a:r>
            <a:endParaRPr lang="en-US" kern="1200">
              <a:solidFill>
                <a:srgbClr val="FF0000"/>
              </a:solidFill>
              <a:latin typeface="Calibri"/>
              <a:cs typeface="Calibri"/>
            </a:endParaRPr>
          </a:p>
        </p:txBody>
      </p:sp>
      <p:sp>
        <p:nvSpPr>
          <p:cNvPr id="4" name="Slide Number Placeholder 3"/>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5C35FCF4-C3EF-BD43-82E0-05BC237DAD2A}" type="slidenum">
              <a:rPr lang="en-US" sz="1200" smtClean="0">
                <a:solidFill>
                  <a:schemeClr val="tx1">
                    <a:tint val="75000"/>
                  </a:schemeClr>
                </a:solidFill>
              </a:rPr>
              <a:pPr>
                <a:spcAft>
                  <a:spcPts val="600"/>
                </a:spcAft>
              </a:pPr>
              <a:t>3</a:t>
            </a:fld>
            <a:endParaRPr lang="en-US" sz="1200">
              <a:solidFill>
                <a:schemeClr val="tx1">
                  <a:tint val="75000"/>
                </a:schemeClr>
              </a:solidFill>
            </a:endParaRPr>
          </a:p>
        </p:txBody>
      </p:sp>
      <p:graphicFrame>
        <p:nvGraphicFramePr>
          <p:cNvPr id="6" name="Content Placeholder 2">
            <a:extLst>
              <a:ext uri="{FF2B5EF4-FFF2-40B4-BE49-F238E27FC236}">
                <a16:creationId xmlns:a16="http://schemas.microsoft.com/office/drawing/2014/main" id="{10B9595F-BA31-42FE-994D-B8C3F58E99D3}"/>
              </a:ext>
            </a:extLst>
          </p:cNvPr>
          <p:cNvGraphicFramePr>
            <a:graphicFrameLocks noGrp="1"/>
          </p:cNvGraphicFramePr>
          <p:nvPr>
            <p:ph idx="1"/>
          </p:nvPr>
        </p:nvGraphicFramePr>
        <p:xfrm>
          <a:off x="391379" y="1825625"/>
          <a:ext cx="11407487"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3264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2840E-DB2B-4068-9155-29D3DCE9B498}"/>
              </a:ext>
            </a:extLst>
          </p:cNvPr>
          <p:cNvSpPr>
            <a:spLocks noGrp="1"/>
          </p:cNvSpPr>
          <p:nvPr>
            <p:ph type="title"/>
          </p:nvPr>
        </p:nvSpPr>
        <p:spPr/>
        <p:txBody>
          <a:bodyPr>
            <a:normAutofit fontScale="90000"/>
          </a:bodyPr>
          <a:lstStyle/>
          <a:p>
            <a:r>
              <a:rPr lang="en-CA"/>
              <a:t>[insert name of Faculty/Unit] Guidelines and Principles</a:t>
            </a:r>
          </a:p>
        </p:txBody>
      </p:sp>
      <p:sp>
        <p:nvSpPr>
          <p:cNvPr id="3" name="Content Placeholder 2">
            <a:extLst>
              <a:ext uri="{FF2B5EF4-FFF2-40B4-BE49-F238E27FC236}">
                <a16:creationId xmlns:a16="http://schemas.microsoft.com/office/drawing/2014/main" id="{67CA8A3D-5918-445F-A76F-A36AF70F9EC0}"/>
              </a:ext>
            </a:extLst>
          </p:cNvPr>
          <p:cNvSpPr>
            <a:spLocks noGrp="1"/>
          </p:cNvSpPr>
          <p:nvPr>
            <p:ph idx="1"/>
          </p:nvPr>
        </p:nvSpPr>
        <p:spPr/>
        <p:txBody>
          <a:bodyPr lIns="91440" tIns="45720" rIns="91440" bIns="45720" anchor="t"/>
          <a:lstStyle/>
          <a:p>
            <a:r>
              <a:rPr lang="en-CA"/>
              <a:t> [insert guidelines/principles]</a:t>
            </a:r>
          </a:p>
          <a:p>
            <a:endParaRPr lang="en-CA">
              <a:cs typeface="Calibri"/>
            </a:endParaRPr>
          </a:p>
          <a:p>
            <a:r>
              <a:rPr lang="en-CA"/>
              <a:t> </a:t>
            </a:r>
          </a:p>
          <a:p>
            <a:r>
              <a:rPr lang="en-CA"/>
              <a:t> </a:t>
            </a:r>
          </a:p>
          <a:p>
            <a:r>
              <a:rPr lang="en-CA"/>
              <a:t> </a:t>
            </a:r>
          </a:p>
        </p:txBody>
      </p:sp>
      <p:sp>
        <p:nvSpPr>
          <p:cNvPr id="4" name="Slide Number Placeholder 3">
            <a:extLst>
              <a:ext uri="{FF2B5EF4-FFF2-40B4-BE49-F238E27FC236}">
                <a16:creationId xmlns:a16="http://schemas.microsoft.com/office/drawing/2014/main" id="{C62F7B80-8D44-4CB2-AFE4-B16EC3261D7D}"/>
              </a:ext>
            </a:extLst>
          </p:cNvPr>
          <p:cNvSpPr>
            <a:spLocks noGrp="1"/>
          </p:cNvSpPr>
          <p:nvPr>
            <p:ph type="sldNum" sz="quarter" idx="12"/>
          </p:nvPr>
        </p:nvSpPr>
        <p:spPr/>
        <p:txBody>
          <a:bodyPr/>
          <a:lstStyle/>
          <a:p>
            <a:fld id="{5C35FCF4-C3EF-BD43-82E0-05BC237DAD2A}" type="slidenum">
              <a:rPr lang="en-US" smtClean="0"/>
              <a:pPr/>
              <a:t>4</a:t>
            </a:fld>
            <a:endParaRPr lang="en-US"/>
          </a:p>
        </p:txBody>
      </p:sp>
    </p:spTree>
    <p:extLst>
      <p:ext uri="{BB962C8B-B14F-4D97-AF65-F5344CB8AC3E}">
        <p14:creationId xmlns:p14="http://schemas.microsoft.com/office/powerpoint/2010/main" val="3615555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Key Milestones</a:t>
            </a:r>
          </a:p>
        </p:txBody>
      </p:sp>
      <p:sp>
        <p:nvSpPr>
          <p:cNvPr id="4" name="Slide Number Placeholder 3"/>
          <p:cNvSpPr>
            <a:spLocks noGrp="1"/>
          </p:cNvSpPr>
          <p:nvPr>
            <p:ph type="sldNum" sz="quarter" idx="12"/>
          </p:nvPr>
        </p:nvSpPr>
        <p:spPr/>
        <p:txBody>
          <a:bodyPr/>
          <a:lstStyle/>
          <a:p>
            <a:fld id="{5C35FCF4-C3EF-BD43-82E0-05BC237DAD2A}" type="slidenum">
              <a:rPr lang="en-US" smtClean="0"/>
              <a:pPr/>
              <a:t>5</a:t>
            </a:fld>
            <a:endParaRPr lang="en-US"/>
          </a:p>
        </p:txBody>
      </p:sp>
      <p:sp>
        <p:nvSpPr>
          <p:cNvPr id="3" name="Content Placeholder 2"/>
          <p:cNvSpPr>
            <a:spLocks noGrp="1"/>
          </p:cNvSpPr>
          <p:nvPr>
            <p:ph idx="1"/>
          </p:nvPr>
        </p:nvSpPr>
        <p:spPr>
          <a:xfrm>
            <a:off x="566682" y="1371165"/>
            <a:ext cx="9574694" cy="5027347"/>
          </a:xfrm>
        </p:spPr>
        <p:txBody>
          <a:bodyPr lIns="91440" tIns="45720" rIns="91440" bIns="45720" anchor="t"/>
          <a:lstStyle/>
          <a:p>
            <a:r>
              <a:rPr lang="en-CA" b="1"/>
              <a:t>Between now and June 30</a:t>
            </a:r>
          </a:p>
          <a:p>
            <a:pPr lvl="1"/>
            <a:r>
              <a:rPr lang="en-CA"/>
              <a:t>Most employees will continue working remotely as they have been during the pandemic.</a:t>
            </a:r>
            <a:endParaRPr lang="en-CA">
              <a:cs typeface="Calibri"/>
            </a:endParaRPr>
          </a:p>
          <a:p>
            <a:r>
              <a:rPr lang="en-CA" b="1"/>
              <a:t>Between July 1 and August 31</a:t>
            </a:r>
          </a:p>
          <a:p>
            <a:pPr lvl="1"/>
            <a:r>
              <a:rPr lang="en-CA"/>
              <a:t>Managers and employees explore options for operations starting in September; consideration to hybrid/remote working options where feasible.</a:t>
            </a:r>
            <a:endParaRPr lang="en-CA">
              <a:cs typeface="Calibri"/>
            </a:endParaRPr>
          </a:p>
          <a:p>
            <a:pPr lvl="1"/>
            <a:r>
              <a:rPr lang="en-CA"/>
              <a:t>Gradual return to campus.</a:t>
            </a:r>
            <a:endParaRPr lang="en-CA">
              <a:cs typeface="Calibri"/>
            </a:endParaRPr>
          </a:p>
          <a:p>
            <a:r>
              <a:rPr lang="en-CA" b="1"/>
              <a:t>September</a:t>
            </a:r>
            <a:endParaRPr lang="en-CA" b="1">
              <a:cs typeface="Calibri"/>
            </a:endParaRPr>
          </a:p>
          <a:p>
            <a:pPr lvl="1"/>
            <a:r>
              <a:rPr lang="en-CA"/>
              <a:t>Employees will return to the university campus in some capacity, appropriate for the nature of their work and position.</a:t>
            </a:r>
            <a:endParaRPr lang="en-CA">
              <a:cs typeface="Calibri"/>
            </a:endParaRPr>
          </a:p>
          <a:p>
            <a:pPr lvl="1"/>
            <a:r>
              <a:rPr lang="en-CA"/>
              <a:t>With approval from managers, employees may establish a hybrid working arrangement.</a:t>
            </a:r>
            <a:endParaRPr lang="en-CA">
              <a:cs typeface="Calibri"/>
            </a:endParaRPr>
          </a:p>
        </p:txBody>
      </p:sp>
    </p:spTree>
    <p:extLst>
      <p:ext uri="{BB962C8B-B14F-4D97-AF65-F5344CB8AC3E}">
        <p14:creationId xmlns:p14="http://schemas.microsoft.com/office/powerpoint/2010/main" val="1029707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Group Discussion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856931"/>
              </p:ext>
            </p:extLst>
          </p:nvPr>
        </p:nvGraphicFramePr>
        <p:xfrm>
          <a:off x="1462087" y="1750060"/>
          <a:ext cx="8824913" cy="3416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5C35FCF4-C3EF-BD43-82E0-05BC237DAD2A}" type="slidenum">
              <a:rPr lang="en-US" smtClean="0"/>
              <a:pPr/>
              <a:t>6</a:t>
            </a:fld>
            <a:endParaRPr lang="en-US"/>
          </a:p>
        </p:txBody>
      </p:sp>
    </p:spTree>
    <p:extLst>
      <p:ext uri="{BB962C8B-B14F-4D97-AF65-F5344CB8AC3E}">
        <p14:creationId xmlns:p14="http://schemas.microsoft.com/office/powerpoint/2010/main" val="2115531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EE4F2-2827-459E-929B-2A74F011BED5}"/>
              </a:ext>
            </a:extLst>
          </p:cNvPr>
          <p:cNvSpPr>
            <a:spLocks noGrp="1"/>
          </p:cNvSpPr>
          <p:nvPr>
            <p:ph type="title"/>
          </p:nvPr>
        </p:nvSpPr>
        <p:spPr/>
        <p:txBody>
          <a:bodyPr/>
          <a:lstStyle/>
          <a:p>
            <a:r>
              <a:rPr lang="en-CA"/>
              <a:t>Team Discussion</a:t>
            </a:r>
          </a:p>
        </p:txBody>
      </p:sp>
      <p:sp>
        <p:nvSpPr>
          <p:cNvPr id="3" name="Text Placeholder 2">
            <a:extLst>
              <a:ext uri="{FF2B5EF4-FFF2-40B4-BE49-F238E27FC236}">
                <a16:creationId xmlns:a16="http://schemas.microsoft.com/office/drawing/2014/main" id="{E65FF7C1-9F64-4AF3-88FA-C15894504335}"/>
              </a:ext>
            </a:extLst>
          </p:cNvPr>
          <p:cNvSpPr>
            <a:spLocks noGrp="1"/>
          </p:cNvSpPr>
          <p:nvPr>
            <p:ph type="body" idx="1"/>
          </p:nvPr>
        </p:nvSpPr>
        <p:spPr>
          <a:xfrm>
            <a:off x="634085" y="1511157"/>
            <a:ext cx="10930178" cy="2215991"/>
          </a:xfrm>
        </p:spPr>
        <p:txBody>
          <a:bodyPr lIns="91440" tIns="45720" rIns="91440" bIns="45720" anchor="t"/>
          <a:lstStyle/>
          <a:p>
            <a:pPr marL="285750" indent="-285750"/>
            <a:r>
              <a:rPr lang="en-CA"/>
              <a:t>Can our team effectively do our work remotely or in a hybrid mode?</a:t>
            </a:r>
          </a:p>
          <a:p>
            <a:pPr marL="285750" indent="-285750">
              <a:buFont typeface="Arial" panose="020B0604020202020204" pitchFamily="34" charset="0"/>
              <a:buChar char="•"/>
            </a:pPr>
            <a:r>
              <a:rPr lang="en-CA"/>
              <a:t>If we had some or all of our team working a portion of their time remotely, what are the opportunities?</a:t>
            </a:r>
            <a:endParaRPr lang="en-CA">
              <a:cs typeface="Calibri"/>
            </a:endParaRPr>
          </a:p>
          <a:p>
            <a:pPr marL="285750" indent="-285750"/>
            <a:r>
              <a:rPr lang="en-CA"/>
              <a:t>If we had some or all of our team working a portion of their time remotely, what are the potential challenges and/or gaps?</a:t>
            </a:r>
            <a:endParaRPr lang="en-CA">
              <a:cs typeface="Calibri"/>
            </a:endParaRPr>
          </a:p>
          <a:p>
            <a:pPr marL="285750" indent="-285750">
              <a:buFont typeface="Arial" panose="020B0604020202020204" pitchFamily="34" charset="0"/>
              <a:buChar char="•"/>
            </a:pPr>
            <a:r>
              <a:rPr lang="en-CA"/>
              <a:t>If a significant portion of the team is working in hybrid mode, what kinds of events/meetings should we gather in-person for?</a:t>
            </a:r>
            <a:endParaRPr lang="en-CA">
              <a:cs typeface="Calibri"/>
            </a:endParaRPr>
          </a:p>
          <a:p>
            <a:pPr marL="285750" indent="-285750">
              <a:buFont typeface="Arial" panose="020B0604020202020204" pitchFamily="34" charset="0"/>
              <a:buChar char="•"/>
            </a:pPr>
            <a:r>
              <a:rPr lang="en-CA"/>
              <a:t>How should we onboard/train new team members in this new mode?</a:t>
            </a:r>
          </a:p>
          <a:p>
            <a:pPr marL="285750" indent="-285750">
              <a:buFont typeface="Arial" panose="020B0604020202020204" pitchFamily="34" charset="0"/>
              <a:buChar char="•"/>
            </a:pPr>
            <a:r>
              <a:rPr lang="en-CA"/>
              <a:t>What guidelines should we consider?</a:t>
            </a:r>
          </a:p>
        </p:txBody>
      </p:sp>
    </p:spTree>
    <p:extLst>
      <p:ext uri="{BB962C8B-B14F-4D97-AF65-F5344CB8AC3E}">
        <p14:creationId xmlns:p14="http://schemas.microsoft.com/office/powerpoint/2010/main" val="52496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EE4F2-2827-459E-929B-2A74F011BED5}"/>
              </a:ext>
            </a:extLst>
          </p:cNvPr>
          <p:cNvSpPr>
            <a:spLocks noGrp="1"/>
          </p:cNvSpPr>
          <p:nvPr>
            <p:ph type="title"/>
          </p:nvPr>
        </p:nvSpPr>
        <p:spPr/>
        <p:txBody>
          <a:bodyPr lIns="91440" tIns="45720" rIns="91440" bIns="45720" anchor="ctr" anchorCtr="0">
            <a:normAutofit/>
          </a:bodyPr>
          <a:lstStyle/>
          <a:p>
            <a:r>
              <a:rPr lang="en-CA">
                <a:ea typeface="+mn-lt"/>
                <a:cs typeface="+mn-lt"/>
              </a:rPr>
              <a:t>Request for Remote/Hybrid Arrangements</a:t>
            </a:r>
            <a:endParaRPr lang="en-US"/>
          </a:p>
        </p:txBody>
      </p:sp>
      <p:sp>
        <p:nvSpPr>
          <p:cNvPr id="3" name="Text Placeholder 2">
            <a:extLst>
              <a:ext uri="{FF2B5EF4-FFF2-40B4-BE49-F238E27FC236}">
                <a16:creationId xmlns:a16="http://schemas.microsoft.com/office/drawing/2014/main" id="{E65FF7C1-9F64-4AF3-88FA-C15894504335}"/>
              </a:ext>
            </a:extLst>
          </p:cNvPr>
          <p:cNvSpPr>
            <a:spLocks noGrp="1"/>
          </p:cNvSpPr>
          <p:nvPr>
            <p:ph type="body" idx="1"/>
          </p:nvPr>
        </p:nvSpPr>
        <p:spPr>
          <a:xfrm>
            <a:off x="634085" y="1511157"/>
            <a:ext cx="10930178" cy="2215991"/>
          </a:xfrm>
        </p:spPr>
        <p:txBody>
          <a:bodyPr lIns="91440" tIns="45720" rIns="91440" bIns="45720" anchor="t"/>
          <a:lstStyle/>
          <a:p>
            <a:pPr marL="285750" indent="-285750"/>
            <a:r>
              <a:rPr lang="en-CA" b="1">
                <a:ea typeface="+mn-lt"/>
                <a:cs typeface="+mn-lt"/>
              </a:rPr>
              <a:t>Assessment of the Job and the Work</a:t>
            </a:r>
            <a:endParaRPr lang="en-CA"/>
          </a:p>
          <a:p>
            <a:pPr lvl="1"/>
            <a:r>
              <a:rPr lang="en-CA">
                <a:ea typeface="+mn-lt"/>
                <a:cs typeface="+mn-lt"/>
              </a:rPr>
              <a:t>Will the remote working request create gaps in staffing and/or work distribution?</a:t>
            </a:r>
          </a:p>
          <a:p>
            <a:pPr lvl="1"/>
            <a:r>
              <a:rPr lang="en-CA">
                <a:ea typeface="+mn-lt"/>
                <a:cs typeface="+mn-lt"/>
              </a:rPr>
              <a:t>Will there be a disruption to the continuity of service to internal or external clients?</a:t>
            </a:r>
          </a:p>
          <a:p>
            <a:pPr lvl="1"/>
            <a:r>
              <a:rPr lang="en-CA">
                <a:ea typeface="+mn-lt"/>
                <a:cs typeface="+mn-lt"/>
              </a:rPr>
              <a:t>Is service delivery more effective in person?</a:t>
            </a:r>
          </a:p>
          <a:p>
            <a:pPr lvl="1"/>
            <a:r>
              <a:rPr lang="en-CA">
                <a:ea typeface="+mn-lt"/>
                <a:cs typeface="+mn-lt"/>
              </a:rPr>
              <a:t>Will students and other employees being back on campus create an expectation for face-to-face service delivery?</a:t>
            </a:r>
          </a:p>
          <a:p>
            <a:pPr lvl="1"/>
            <a:r>
              <a:rPr lang="en-CA">
                <a:ea typeface="+mn-lt"/>
                <a:cs typeface="+mn-lt"/>
              </a:rPr>
              <a:t>Will the established job tasks, duties and expectations remain reasonable?</a:t>
            </a:r>
          </a:p>
        </p:txBody>
      </p:sp>
    </p:spTree>
    <p:extLst>
      <p:ext uri="{BB962C8B-B14F-4D97-AF65-F5344CB8AC3E}">
        <p14:creationId xmlns:p14="http://schemas.microsoft.com/office/powerpoint/2010/main" val="3017271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EE4F2-2827-459E-929B-2A74F011BED5}"/>
              </a:ext>
            </a:extLst>
          </p:cNvPr>
          <p:cNvSpPr>
            <a:spLocks noGrp="1"/>
          </p:cNvSpPr>
          <p:nvPr>
            <p:ph type="title"/>
          </p:nvPr>
        </p:nvSpPr>
        <p:spPr>
          <a:xfrm>
            <a:off x="562628" y="463968"/>
            <a:ext cx="9869514" cy="1045493"/>
          </a:xfrm>
        </p:spPr>
        <p:txBody>
          <a:bodyPr lIns="91440" tIns="45720" rIns="91440" bIns="45720" anchor="ctr" anchorCtr="0">
            <a:normAutofit/>
          </a:bodyPr>
          <a:lstStyle/>
          <a:p>
            <a:r>
              <a:rPr lang="en-CA">
                <a:ea typeface="+mn-lt"/>
                <a:cs typeface="+mn-lt"/>
              </a:rPr>
              <a:t>Request for Remote/Hybrid Arrangements (cont'd)</a:t>
            </a:r>
            <a:endParaRPr lang="en-US"/>
          </a:p>
        </p:txBody>
      </p:sp>
      <p:sp>
        <p:nvSpPr>
          <p:cNvPr id="3" name="Text Placeholder 2">
            <a:extLst>
              <a:ext uri="{FF2B5EF4-FFF2-40B4-BE49-F238E27FC236}">
                <a16:creationId xmlns:a16="http://schemas.microsoft.com/office/drawing/2014/main" id="{E65FF7C1-9F64-4AF3-88FA-C15894504335}"/>
              </a:ext>
            </a:extLst>
          </p:cNvPr>
          <p:cNvSpPr>
            <a:spLocks noGrp="1"/>
          </p:cNvSpPr>
          <p:nvPr>
            <p:ph type="body" idx="1"/>
          </p:nvPr>
        </p:nvSpPr>
        <p:spPr>
          <a:xfrm>
            <a:off x="634085" y="1511157"/>
            <a:ext cx="10930178" cy="2215991"/>
          </a:xfrm>
        </p:spPr>
        <p:txBody>
          <a:bodyPr lIns="91440" tIns="45720" rIns="91440" bIns="45720" anchor="t"/>
          <a:lstStyle/>
          <a:p>
            <a:pPr marL="285750" indent="-285750"/>
            <a:r>
              <a:rPr lang="en-CA" b="1">
                <a:ea typeface="+mn-lt"/>
                <a:cs typeface="+mn-lt"/>
              </a:rPr>
              <a:t>Assessment of the Faculty/Staff Member’s Ability to Work Remotely</a:t>
            </a:r>
            <a:endParaRPr lang="en-CA"/>
          </a:p>
          <a:p>
            <a:pPr lvl="1"/>
            <a:r>
              <a:rPr lang="en-CA">
                <a:ea typeface="+mn-lt"/>
                <a:cs typeface="+mn-lt"/>
              </a:rPr>
              <a:t>Is the employee able to perform at a level required to meet job expectations and commitments, while producing high-quality results?</a:t>
            </a:r>
          </a:p>
          <a:p>
            <a:pPr lvl="1"/>
            <a:r>
              <a:rPr lang="en-CA">
                <a:ea typeface="+mn-lt"/>
                <a:cs typeface="+mn-lt"/>
              </a:rPr>
              <a:t>Is the employee able to maintain self-discipline and work effectively with minimum supervision?</a:t>
            </a:r>
          </a:p>
          <a:p>
            <a:pPr lvl="1"/>
            <a:r>
              <a:rPr lang="en-CA">
                <a:ea typeface="+mn-lt"/>
                <a:cs typeface="+mn-lt"/>
              </a:rPr>
              <a:t>Does the employee have a suitable remote work environment (high-speed Internet, ergonomically sound work area, work space free from distraction, access to required tools and resources)?</a:t>
            </a:r>
          </a:p>
          <a:p>
            <a:pPr lvl="1"/>
            <a:r>
              <a:rPr lang="en-CA">
                <a:ea typeface="+mn-lt"/>
                <a:cs typeface="+mn-lt"/>
              </a:rPr>
              <a:t>Is the employee well-suited to work from home? Are they proficient using technologies to communicate in a timely and effective way?</a:t>
            </a:r>
          </a:p>
          <a:p>
            <a:pPr lvl="1"/>
            <a:r>
              <a:rPr lang="en-CA">
                <a:ea typeface="+mn-lt"/>
                <a:cs typeface="+mn-lt"/>
              </a:rPr>
              <a:t>Is the employee able to be present on campus as requested for specific activities or events?</a:t>
            </a:r>
          </a:p>
        </p:txBody>
      </p:sp>
    </p:spTree>
    <p:extLst>
      <p:ext uri="{BB962C8B-B14F-4D97-AF65-F5344CB8AC3E}">
        <p14:creationId xmlns:p14="http://schemas.microsoft.com/office/powerpoint/2010/main" val="1229288887"/>
      </p:ext>
    </p:extLst>
  </p:cSld>
  <p:clrMapOvr>
    <a:masterClrMapping/>
  </p:clrMapOvr>
</p:sld>
</file>

<file path=ppt/theme/theme1.xml><?xml version="1.0" encoding="utf-8"?>
<a:theme xmlns:a="http://schemas.openxmlformats.org/drawingml/2006/main" name="Office Theme">
  <a:themeElements>
    <a:clrScheme name="UCalgary">
      <a:dk1>
        <a:srgbClr val="000000"/>
      </a:dk1>
      <a:lt1>
        <a:srgbClr val="FFFFFF"/>
      </a:lt1>
      <a:dk2>
        <a:srgbClr val="8C857B"/>
      </a:dk2>
      <a:lt2>
        <a:srgbClr val="C3BFB6"/>
      </a:lt2>
      <a:accent1>
        <a:srgbClr val="D6001C"/>
      </a:accent1>
      <a:accent2>
        <a:srgbClr val="FFA300"/>
      </a:accent2>
      <a:accent3>
        <a:srgbClr val="FF671F"/>
      </a:accent3>
      <a:accent4>
        <a:srgbClr val="B5BD00"/>
      </a:accent4>
      <a:accent5>
        <a:srgbClr val="CE0058"/>
      </a:accent5>
      <a:accent6>
        <a:srgbClr val="A6192E"/>
      </a:accent6>
      <a:hlink>
        <a:srgbClr val="D6001C"/>
      </a:hlink>
      <a:folHlink>
        <a:srgbClr val="8C857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06E11A852B70479713CF34B346255A" ma:contentTypeVersion="4" ma:contentTypeDescription="Create a new document." ma:contentTypeScope="" ma:versionID="3d0f45670162f66f2719d44e2d2eab62">
  <xsd:schema xmlns:xsd="http://www.w3.org/2001/XMLSchema" xmlns:xs="http://www.w3.org/2001/XMLSchema" xmlns:p="http://schemas.microsoft.com/office/2006/metadata/properties" xmlns:ns2="b9180451-2281-4904-afd9-5f0a8c089749" targetNamespace="http://schemas.microsoft.com/office/2006/metadata/properties" ma:root="true" ma:fieldsID="05231c7c073c407cb4d585919df0709e" ns2:_="">
    <xsd:import namespace="b9180451-2281-4904-afd9-5f0a8c08974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180451-2281-4904-afd9-5f0a8c0897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71F393-9886-43CE-92C5-011599E3AC4F}">
  <ds:schemaRefs>
    <ds:schemaRef ds:uri="b9180451-2281-4904-afd9-5f0a8c08974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C2268F7-58F5-433E-841C-FA6865EBCE32}">
  <ds:schemaRefs>
    <ds:schemaRef ds:uri="b9180451-2281-4904-afd9-5f0a8c08974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5E5800C-54D9-48EE-80A7-C462B3655D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14</Slides>
  <Notes>13</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Return to Campus - Fall 2021</vt:lpstr>
      <vt:lpstr>Foundational Principles</vt:lpstr>
      <vt:lpstr>[insert name of Faculty/Unit] Guidelines and Principles</vt:lpstr>
      <vt:lpstr>Key Milestones</vt:lpstr>
      <vt:lpstr>Group Discussion</vt:lpstr>
      <vt:lpstr>Team Discussion</vt:lpstr>
      <vt:lpstr>Request for Remote/Hybrid Arrangements</vt:lpstr>
      <vt:lpstr>Request for Remote/Hybrid Arrangements (cont'd)</vt:lpstr>
      <vt:lpstr>Request for Remote/Hybrid Arrangements</vt:lpstr>
      <vt:lpstr>Frequently Asked Questions</vt:lpstr>
      <vt:lpstr>Join our Journey to 2022</vt:lpstr>
      <vt:lpstr>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Brooke Bentham</dc:creator>
  <cp:revision>15</cp:revision>
  <cp:lastPrinted>2020-03-06T23:50:23Z</cp:lastPrinted>
  <dcterms:created xsi:type="dcterms:W3CDTF">2018-02-28T16:41:54Z</dcterms:created>
  <dcterms:modified xsi:type="dcterms:W3CDTF">2021-06-23T16:16:39Z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0x0101005006E11A852B70479713CF34B346255A</vt:lpwstr>
  </property>
</Properties>
</file>