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311" r:id="rId5"/>
    <p:sldId id="256" r:id="rId6"/>
    <p:sldId id="273" r:id="rId7"/>
    <p:sldId id="324" r:id="rId8"/>
    <p:sldId id="333" r:id="rId9"/>
    <p:sldId id="334" r:id="rId10"/>
    <p:sldId id="320" r:id="rId11"/>
    <p:sldId id="336" r:id="rId12"/>
    <p:sldId id="342" r:id="rId13"/>
    <p:sldId id="337" r:id="rId14"/>
    <p:sldId id="335" r:id="rId15"/>
    <p:sldId id="314" r:id="rId16"/>
    <p:sldId id="313" r:id="rId17"/>
    <p:sldId id="315" r:id="rId18"/>
    <p:sldId id="317" r:id="rId19"/>
    <p:sldId id="328" r:id="rId20"/>
    <p:sldId id="332" r:id="rId21"/>
    <p:sldId id="340" r:id="rId22"/>
    <p:sldId id="341"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Something" id="{CC6D77A2-DFDF-C647-84E9-4C44A1743B69}">
          <p14:sldIdLst>
            <p14:sldId id="311"/>
            <p14:sldId id="256"/>
            <p14:sldId id="273"/>
            <p14:sldId id="324"/>
            <p14:sldId id="333"/>
            <p14:sldId id="334"/>
            <p14:sldId id="320"/>
            <p14:sldId id="336"/>
            <p14:sldId id="342"/>
            <p14:sldId id="337"/>
            <p14:sldId id="335"/>
            <p14:sldId id="314"/>
            <p14:sldId id="313"/>
            <p14:sldId id="315"/>
            <p14:sldId id="317"/>
            <p14:sldId id="328"/>
            <p14:sldId id="332"/>
            <p14:sldId id="340"/>
            <p14:sldId id="3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48510F-63E5-CD5E-0933-5FCE256D2ACC}" name="Christine Johns" initials="CJ" userId="S::cajohns@ucalgary.ca::032b90c9-1e62-46a8-bd13-86246c48e917" providerId="AD"/>
  <p188:author id="{5959C028-DCD2-6646-5DD4-D012EB6A94AB}" name="Kathy Steinhauer" initials="KS" userId="S::ksteinha@ucalgary.ca::a5606622-a865-4815-8842-e298e8841fbd" providerId="AD"/>
  <p188:author id="{B7893A86-FE57-0C1C-52F6-46C203D06EE0}" name="Alana MacIsaac" initials="AM" userId="S::alana.macisaac@ucalgary.ca::ec1bf568-b476-4847-b22d-9b14ed1e1649" providerId="AD"/>
  <p188:author id="{6A653D89-2A9A-ECF7-1FFD-D1819A422315}" name="Guest User" initials="GU" userId="S::urn:spo:anon#bbd3842118e9ab13087bd920af14963cf1c5586b72e8c15a23f0ffaeb6f1ec3d::" providerId="AD"/>
  <p188:author id="{378D6AC0-641E-E180-9EF7-7706293D40B4}" name="Amy Dambrowitz" initials="AD" userId="S::amy.dambrowitz@ucalgary.ca::6429c2eb-1182-4824-9ba4-5f99f86c138d" providerId="AD"/>
  <p188:author id="{014231C2-5279-A289-2BA9-8F000D103881}" name="Verity Turpin" initials="VT" userId="S::verity.turpin@ucalgary.ca::2645d50e-4905-4b42-aec8-750a66fac2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622"/>
    <a:srgbClr val="A52224"/>
    <a:srgbClr val="B35B5C"/>
    <a:srgbClr val="E707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37C14-FBF9-C86A-55C9-0742BC58C55E}" v="3" dt="2022-12-06T18:04:41.024"/>
    <p1510:client id="{7A89ED59-F5CB-4E11-84FB-C8F6282E491F}" v="27" dt="2022-12-07T15:26:25.390"/>
    <p1510:client id="{992593B8-948E-49A7-AF77-D9A36785A517}" v="13" dt="2022-12-07T01:29:08.112"/>
    <p1510:client id="{9F67DC91-269E-4C20-B2C2-707526F050B9}" v="4" dt="2022-12-07T16:00:00.713"/>
    <p1510:client id="{A9C63EB3-D327-4015-AF0C-1D5E38CB1D33}" v="406" dt="2022-12-07T01:25:51.502"/>
    <p1510:client id="{B1A85A5D-F8B4-8A47-B17D-28A6A8B9D2AC}" v="2386" dt="2022-12-07T01:30:05.165"/>
    <p1510:client id="{CB74E5F7-EE74-4CC6-B6A7-06EEF6CE1813}" v="683" dt="2022-12-07T01:03:47.852"/>
    <p1510:client id="{CFB8D47F-4397-4D85-A57A-9D46C08FCDD0}" v="7" dt="2022-12-07T17:05:27.637"/>
    <p1510:client id="{DA481C4A-0281-408F-BF64-540DD3D44905}" v="28" dt="2022-12-06T22:27:07.898"/>
    <p1510:client id="{F0F13367-00D8-BC3A-4D47-BD275C5EB086}" v="18" dt="2022-12-06T18:15:18.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E82823"/>
                </a:solidFill>
                <a:latin typeface="+mn-lt"/>
                <a:ea typeface="+mn-ea"/>
                <a:cs typeface="+mn-cs"/>
              </a:defRPr>
            </a:pPr>
            <a:r>
              <a:rPr lang="en-CA">
                <a:solidFill>
                  <a:srgbClr val="E82823"/>
                </a:solidFill>
              </a:rPr>
              <a:t>Revenue</a:t>
            </a:r>
            <a:r>
              <a:rPr lang="en-CA" baseline="0">
                <a:solidFill>
                  <a:srgbClr val="E82823"/>
                </a:solidFill>
              </a:rPr>
              <a:t> Percent of Consolidated Budget</a:t>
            </a:r>
            <a:endParaRPr lang="en-CA">
              <a:solidFill>
                <a:srgbClr val="E82823"/>
              </a:solidFill>
            </a:endParaRPr>
          </a:p>
        </c:rich>
      </c:tx>
      <c:layout>
        <c:manualLayout>
          <c:xMode val="edge"/>
          <c:yMode val="edge"/>
          <c:x val="0.55559188697305373"/>
          <c:y val="8.993157380254154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E82823"/>
              </a:solidFill>
              <a:latin typeface="+mn-lt"/>
              <a:ea typeface="+mn-ea"/>
              <a:cs typeface="+mn-cs"/>
            </a:defRPr>
          </a:pPr>
          <a:endParaRPr lang="en-US"/>
        </a:p>
      </c:txPr>
    </c:title>
    <c:autoTitleDeleted val="0"/>
    <c:plotArea>
      <c:layout>
        <c:manualLayout>
          <c:layoutTarget val="inner"/>
          <c:xMode val="edge"/>
          <c:yMode val="edge"/>
          <c:x val="2.7982894357811955E-2"/>
          <c:y val="5.5560225059844058E-2"/>
          <c:w val="0.94691016263345851"/>
          <c:h val="0.80897160582199934"/>
        </c:manualLayout>
      </c:layout>
      <c:barChart>
        <c:barDir val="col"/>
        <c:grouping val="clustered"/>
        <c:varyColors val="0"/>
        <c:ser>
          <c:idx val="0"/>
          <c:order val="0"/>
          <c:tx>
            <c:strRef>
              <c:f>Sheet1!$B$1</c:f>
              <c:strCache>
                <c:ptCount val="1"/>
                <c:pt idx="0">
                  <c:v>Campus Alberta Grant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Sheet1!$A$2:$A$8</c:f>
              <c:strCache>
                <c:ptCount val="7"/>
                <c:pt idx="0">
                  <c:v>16-17</c:v>
                </c:pt>
                <c:pt idx="1">
                  <c:v>17-18</c:v>
                </c:pt>
                <c:pt idx="2">
                  <c:v>18-19</c:v>
                </c:pt>
                <c:pt idx="3">
                  <c:v>19-20</c:v>
                </c:pt>
                <c:pt idx="4">
                  <c:v>20-21</c:v>
                </c:pt>
                <c:pt idx="5">
                  <c:v>21-22</c:v>
                </c:pt>
                <c:pt idx="6">
                  <c:v>22-23</c:v>
                </c:pt>
              </c:strCache>
            </c:strRef>
          </c:cat>
          <c:val>
            <c:numRef>
              <c:f>Sheet1!$B$2:$B$8</c:f>
              <c:numCache>
                <c:formatCode>0%</c:formatCode>
                <c:ptCount val="7"/>
                <c:pt idx="0">
                  <c:v>0.35037368978669303</c:v>
                </c:pt>
                <c:pt idx="1">
                  <c:v>0.34462773850343487</c:v>
                </c:pt>
                <c:pt idx="2">
                  <c:v>0.33990700283655406</c:v>
                </c:pt>
                <c:pt idx="3">
                  <c:v>0.30780512740813543</c:v>
                </c:pt>
                <c:pt idx="4">
                  <c:v>0.293914706934362</c:v>
                </c:pt>
                <c:pt idx="5">
                  <c:v>0.28226667681704232</c:v>
                </c:pt>
                <c:pt idx="6">
                  <c:v>0.26</c:v>
                </c:pt>
              </c:numCache>
            </c:numRef>
          </c:val>
          <c:extLst>
            <c:ext xmlns:c16="http://schemas.microsoft.com/office/drawing/2014/chart" uri="{C3380CC4-5D6E-409C-BE32-E72D297353CC}">
              <c16:uniqueId val="{00000000-CA56-4AD8-A30C-99FC6CF1BFE9}"/>
            </c:ext>
          </c:extLst>
        </c:ser>
        <c:ser>
          <c:idx val="1"/>
          <c:order val="1"/>
          <c:tx>
            <c:strRef>
              <c:f>Sheet1!$C$1</c:f>
              <c:strCache>
                <c:ptCount val="1"/>
                <c:pt idx="0">
                  <c:v>Tuition Revenue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E82823"/>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Sheet1!$A$2:$A$8</c:f>
              <c:strCache>
                <c:ptCount val="7"/>
                <c:pt idx="0">
                  <c:v>16-17</c:v>
                </c:pt>
                <c:pt idx="1">
                  <c:v>17-18</c:v>
                </c:pt>
                <c:pt idx="2">
                  <c:v>18-19</c:v>
                </c:pt>
                <c:pt idx="3">
                  <c:v>19-20</c:v>
                </c:pt>
                <c:pt idx="4">
                  <c:v>20-21</c:v>
                </c:pt>
                <c:pt idx="5">
                  <c:v>21-22</c:v>
                </c:pt>
                <c:pt idx="6">
                  <c:v>22-23</c:v>
                </c:pt>
              </c:strCache>
            </c:strRef>
          </c:cat>
          <c:val>
            <c:numRef>
              <c:f>Sheet1!$C$2:$C$8</c:f>
              <c:numCache>
                <c:formatCode>0%</c:formatCode>
                <c:ptCount val="7"/>
                <c:pt idx="0">
                  <c:v>0.17227794258448306</c:v>
                </c:pt>
                <c:pt idx="1">
                  <c:v>0.17071153199461953</c:v>
                </c:pt>
                <c:pt idx="2">
                  <c:v>0.16565647036626494</c:v>
                </c:pt>
                <c:pt idx="3">
                  <c:v>0.1644641125539037</c:v>
                </c:pt>
                <c:pt idx="4">
                  <c:v>0.18770032177478005</c:v>
                </c:pt>
                <c:pt idx="5">
                  <c:v>0.21512506049123528</c:v>
                </c:pt>
                <c:pt idx="6">
                  <c:v>0.22</c:v>
                </c:pt>
              </c:numCache>
            </c:numRef>
          </c:val>
          <c:extLst>
            <c:ext xmlns:c16="http://schemas.microsoft.com/office/drawing/2014/chart" uri="{C3380CC4-5D6E-409C-BE32-E72D297353CC}">
              <c16:uniqueId val="{00000001-CA56-4AD8-A30C-99FC6CF1BFE9}"/>
            </c:ext>
          </c:extLst>
        </c:ser>
        <c:dLbls>
          <c:showLegendKey val="0"/>
          <c:showVal val="0"/>
          <c:showCatName val="0"/>
          <c:showSerName val="0"/>
          <c:showPercent val="0"/>
          <c:showBubbleSize val="0"/>
        </c:dLbls>
        <c:gapWidth val="150"/>
        <c:axId val="710247400"/>
        <c:axId val="710245432"/>
      </c:barChart>
      <c:catAx>
        <c:axId val="710247400"/>
        <c:scaling>
          <c:orientation val="minMax"/>
        </c:scaling>
        <c:delete val="0"/>
        <c:axPos val="b"/>
        <c:numFmt formatCode="General" sourceLinked="1"/>
        <c:majorTickMark val="out"/>
        <c:minorTickMark val="none"/>
        <c:tickLblPos val="nextTo"/>
        <c:spPr>
          <a:noFill/>
          <a:ln w="9525" cap="flat" cmpd="sng" algn="ctr">
            <a:solidFill>
              <a:srgbClr val="E82823"/>
            </a:solidFill>
            <a:round/>
          </a:ln>
          <a:effectLst/>
        </c:spPr>
        <c:txPr>
          <a:bodyPr rot="-60000000" spcFirstLastPara="1" vertOverflow="ellipsis" vert="horz" wrap="square" anchor="ctr" anchorCtr="1"/>
          <a:lstStyle/>
          <a:p>
            <a:pPr>
              <a:defRPr sz="1600" b="0" i="0" u="none" strike="noStrike" kern="1200" baseline="0">
                <a:solidFill>
                  <a:srgbClr val="E82823"/>
                </a:solidFill>
                <a:latin typeface="+mn-lt"/>
                <a:ea typeface="+mn-ea"/>
                <a:cs typeface="+mn-cs"/>
              </a:defRPr>
            </a:pPr>
            <a:endParaRPr lang="en-US"/>
          </a:p>
        </c:txPr>
        <c:crossAx val="710245432"/>
        <c:crosses val="autoZero"/>
        <c:auto val="1"/>
        <c:lblAlgn val="ctr"/>
        <c:lblOffset val="100"/>
        <c:noMultiLvlLbl val="0"/>
      </c:catAx>
      <c:valAx>
        <c:axId val="710245432"/>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710247400"/>
        <c:crosses val="autoZero"/>
        <c:crossBetween val="between"/>
        <c:majorUnit val="0.1"/>
      </c:valAx>
      <c:spPr>
        <a:noFill/>
        <a:ln>
          <a:solidFill>
            <a:srgbClr val="E82823"/>
          </a:solidFill>
        </a:ln>
        <a:effectLst/>
      </c:spPr>
    </c:plotArea>
    <c:legend>
      <c:legendPos val="b"/>
      <c:layout>
        <c:manualLayout>
          <c:xMode val="edge"/>
          <c:yMode val="edge"/>
          <c:x val="0.10270607936259787"/>
          <c:y val="0.64573394601334644"/>
          <c:w val="0.27860343652796893"/>
          <c:h val="0.17726156664434542"/>
        </c:manualLayout>
      </c:layout>
      <c:overlay val="0"/>
      <c:spPr>
        <a:solidFill>
          <a:schemeClr val="bg1"/>
        </a:solidFill>
        <a:ln>
          <a:solidFill>
            <a:srgbClr val="E82823"/>
          </a:solidFill>
        </a:ln>
        <a:effectLst>
          <a:outerShdw blurRad="50800" dist="38100" dir="8100000" algn="tr" rotWithShape="0">
            <a:prstClr val="black">
              <a:alpha val="40000"/>
            </a:prstClr>
          </a:outerShdw>
        </a:effectLst>
      </c:spPr>
      <c:txPr>
        <a:bodyPr rot="0" spcFirstLastPara="1" vertOverflow="ellipsis" vert="horz" wrap="square" anchor="ctr" anchorCtr="1"/>
        <a:lstStyle/>
        <a:p>
          <a:pPr>
            <a:defRPr sz="1600" b="0" i="0" u="none" strike="noStrike" kern="1200" baseline="0">
              <a:solidFill>
                <a:srgbClr val="E82823"/>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Revenue Growth</c:v>
                </c:pt>
                <c:pt idx="1">
                  <c:v>Expense Growth</c:v>
                </c:pt>
              </c:strCache>
            </c:strRef>
          </c:cat>
          <c:val>
            <c:numRef>
              <c:f>Sheet1!$B$2:$B$3</c:f>
              <c:numCache>
                <c:formatCode>General</c:formatCode>
                <c:ptCount val="2"/>
                <c:pt idx="0">
                  <c:v>50</c:v>
                </c:pt>
                <c:pt idx="1">
                  <c:v>75</c:v>
                </c:pt>
              </c:numCache>
            </c:numRef>
          </c:val>
          <c:extLst>
            <c:ext xmlns:c16="http://schemas.microsoft.com/office/drawing/2014/chart" uri="{C3380CC4-5D6E-409C-BE32-E72D297353CC}">
              <c16:uniqueId val="{00000000-38A6-4DC2-BE6A-C93F9D289B6C}"/>
            </c:ext>
          </c:extLst>
        </c:ser>
        <c:dLbls>
          <c:showLegendKey val="0"/>
          <c:showVal val="0"/>
          <c:showCatName val="0"/>
          <c:showSerName val="0"/>
          <c:showPercent val="0"/>
          <c:showBubbleSize val="0"/>
        </c:dLbls>
        <c:gapWidth val="150"/>
        <c:overlap val="-27"/>
        <c:axId val="607717424"/>
        <c:axId val="607717096"/>
      </c:barChart>
      <c:catAx>
        <c:axId val="607717424"/>
        <c:scaling>
          <c:orientation val="minMax"/>
        </c:scaling>
        <c:delete val="0"/>
        <c:axPos val="b"/>
        <c:numFmt formatCode="General" sourceLinked="1"/>
        <c:majorTickMark val="out"/>
        <c:minorTickMark val="none"/>
        <c:tickLblPos val="nextTo"/>
        <c:spPr>
          <a:noFill/>
          <a:ln w="19050" cap="flat" cmpd="sng" algn="ctr">
            <a:solidFill>
              <a:srgbClr val="E82823"/>
            </a:solidFill>
            <a:round/>
          </a:ln>
          <a:effectLst/>
        </c:spPr>
        <c:txPr>
          <a:bodyPr rot="-60000000" spcFirstLastPara="1" vertOverflow="ellipsis" vert="horz" wrap="square" anchor="ctr" anchorCtr="1"/>
          <a:lstStyle/>
          <a:p>
            <a:pPr>
              <a:defRPr sz="1800" b="0" i="0" u="none" strike="noStrike" kern="1200" baseline="0">
                <a:solidFill>
                  <a:srgbClr val="E82823"/>
                </a:solidFill>
                <a:latin typeface="+mn-lt"/>
                <a:ea typeface="+mn-ea"/>
                <a:cs typeface="+mn-cs"/>
              </a:defRPr>
            </a:pPr>
            <a:endParaRPr lang="en-US"/>
          </a:p>
        </c:txPr>
        <c:crossAx val="607717096"/>
        <c:crosses val="autoZero"/>
        <c:auto val="1"/>
        <c:lblAlgn val="ctr"/>
        <c:lblOffset val="100"/>
        <c:noMultiLvlLbl val="0"/>
      </c:catAx>
      <c:valAx>
        <c:axId val="607717096"/>
        <c:scaling>
          <c:orientation val="minMax"/>
        </c:scaling>
        <c:delete val="1"/>
        <c:axPos val="l"/>
        <c:numFmt formatCode="General" sourceLinked="1"/>
        <c:majorTickMark val="none"/>
        <c:minorTickMark val="none"/>
        <c:tickLblPos val="nextTo"/>
        <c:crossAx val="60771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0.09701</cdr:x>
      <cdr:y>0.35114</cdr:y>
    </cdr:from>
    <cdr:to>
      <cdr:x>0.90146</cdr:x>
      <cdr:y>0.35114</cdr:y>
    </cdr:to>
    <cdr:cxnSp macro="">
      <cdr:nvCxnSpPr>
        <cdr:cNvPr id="3" name="Straight Connector 2">
          <a:extLst xmlns:a="http://schemas.openxmlformats.org/drawingml/2006/main">
            <a:ext uri="{FF2B5EF4-FFF2-40B4-BE49-F238E27FC236}">
              <a16:creationId xmlns:a16="http://schemas.microsoft.com/office/drawing/2014/main" id="{FC71CBA0-6F8E-4370-8CD9-F49D36C8A39C}"/>
            </a:ext>
          </a:extLst>
        </cdr:cNvPr>
        <cdr:cNvCxnSpPr/>
      </cdr:nvCxnSpPr>
      <cdr:spPr>
        <a:xfrm xmlns:a="http://schemas.openxmlformats.org/drawingml/2006/main">
          <a:off x="464540" y="1419788"/>
          <a:ext cx="3852000" cy="0"/>
        </a:xfrm>
        <a:prstGeom xmlns:a="http://schemas.openxmlformats.org/drawingml/2006/main" prst="line">
          <a:avLst/>
        </a:prstGeom>
        <a:ln xmlns:a="http://schemas.openxmlformats.org/drawingml/2006/main" w="190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02629D-DF51-E644-A1E0-416D6E99858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39C1420-5BA0-DC46-9449-E839C2FDBE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0E68E0C-C363-5E4A-8084-162BCB75966E}" type="datetimeFigureOut">
              <a:rPr lang="en-US" smtClean="0"/>
              <a:t>12/7/2022</a:t>
            </a:fld>
            <a:endParaRPr lang="en-US"/>
          </a:p>
        </p:txBody>
      </p:sp>
      <p:sp>
        <p:nvSpPr>
          <p:cNvPr id="4" name="Footer Placeholder 3">
            <a:extLst>
              <a:ext uri="{FF2B5EF4-FFF2-40B4-BE49-F238E27FC236}">
                <a16:creationId xmlns:a16="http://schemas.microsoft.com/office/drawing/2014/main" id="{5BC53E36-689B-1148-BA09-587599715FA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D34DB7-613F-8F4C-8B76-9438452C8F6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A20806F-7E6B-8141-8CE9-39DB03DD63A5}" type="slidenum">
              <a:rPr lang="en-US" smtClean="0"/>
              <a:t>‹#›</a:t>
            </a:fld>
            <a:endParaRPr lang="en-US"/>
          </a:p>
        </p:txBody>
      </p:sp>
    </p:spTree>
    <p:extLst>
      <p:ext uri="{BB962C8B-B14F-4D97-AF65-F5344CB8AC3E}">
        <p14:creationId xmlns:p14="http://schemas.microsoft.com/office/powerpoint/2010/main" val="174241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6CFBC6-00BA-3A49-95A1-5935BD8F919C}" type="datetimeFigureOut">
              <a:rPr lang="en-US" smtClean="0"/>
              <a:t>12/7/2022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4BBDC8-7DBA-5449-AE77-ADE246673DE2}" type="slidenum">
              <a:rPr lang="en-US" smtClean="0"/>
              <a:t>‹#›</a:t>
            </a:fld>
            <a:endParaRPr lang="en-US"/>
          </a:p>
        </p:txBody>
      </p:sp>
    </p:spTree>
    <p:extLst>
      <p:ext uri="{BB962C8B-B14F-4D97-AF65-F5344CB8AC3E}">
        <p14:creationId xmlns:p14="http://schemas.microsoft.com/office/powerpoint/2010/main" val="374552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A4BBDC8-7DBA-5449-AE77-ADE246673DE2}" type="slidenum">
              <a:rPr lang="en-US" smtClean="0"/>
              <a:t>1</a:t>
            </a:fld>
            <a:endParaRPr lang="en-US"/>
          </a:p>
        </p:txBody>
      </p:sp>
    </p:spTree>
    <p:extLst>
      <p:ext uri="{BB962C8B-B14F-4D97-AF65-F5344CB8AC3E}">
        <p14:creationId xmlns:p14="http://schemas.microsoft.com/office/powerpoint/2010/main" val="631276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BDC8-7DBA-5449-AE77-ADE246673DE2}" type="slidenum">
              <a:rPr lang="en-US" smtClean="0"/>
              <a:t>15</a:t>
            </a:fld>
            <a:endParaRPr lang="en-US"/>
          </a:p>
        </p:txBody>
      </p:sp>
    </p:spTree>
    <p:extLst>
      <p:ext uri="{BB962C8B-B14F-4D97-AF65-F5344CB8AC3E}">
        <p14:creationId xmlns:p14="http://schemas.microsoft.com/office/powerpoint/2010/main" val="279145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CA">
              <a:solidFill>
                <a:srgbClr val="000000"/>
              </a:solidFill>
              <a:effectLst/>
              <a:latin typeface="Helvetica" pitchFamily="2" charset="0"/>
            </a:endParaRPr>
          </a:p>
          <a:p>
            <a:endParaRPr lang="en-US"/>
          </a:p>
        </p:txBody>
      </p:sp>
      <p:sp>
        <p:nvSpPr>
          <p:cNvPr id="4" name="Slide Number Placeholder 3"/>
          <p:cNvSpPr>
            <a:spLocks noGrp="1"/>
          </p:cNvSpPr>
          <p:nvPr>
            <p:ph type="sldNum" sz="quarter" idx="5"/>
          </p:nvPr>
        </p:nvSpPr>
        <p:spPr/>
        <p:txBody>
          <a:bodyPr/>
          <a:lstStyle/>
          <a:p>
            <a:fld id="{0A4BBDC8-7DBA-5449-AE77-ADE246673DE2}" type="slidenum">
              <a:rPr lang="en-US" smtClean="0"/>
              <a:t>16</a:t>
            </a:fld>
            <a:endParaRPr lang="en-US"/>
          </a:p>
        </p:txBody>
      </p:sp>
    </p:spTree>
    <p:extLst>
      <p:ext uri="{BB962C8B-B14F-4D97-AF65-F5344CB8AC3E}">
        <p14:creationId xmlns:p14="http://schemas.microsoft.com/office/powerpoint/2010/main" val="270819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Going back to our next steps – you can see that following the tuition town hall we will be meeting attending SU SLC for additional discussion and feedback. We will then take what we have heard and consider where changes in the proposal can be made within the context that the University of Calgary is operating in before bringing a proposal to the Finance and Property Committee on January 11</a:t>
            </a:r>
            <a:r>
              <a:rPr lang="en-US" baseline="30000"/>
              <a:t>th</a:t>
            </a:r>
            <a:r>
              <a:rPr lang="en-US"/>
              <a:t>. </a:t>
            </a:r>
          </a:p>
        </p:txBody>
      </p:sp>
      <p:sp>
        <p:nvSpPr>
          <p:cNvPr id="4" name="Slide Number Placeholder 3"/>
          <p:cNvSpPr>
            <a:spLocks noGrp="1"/>
          </p:cNvSpPr>
          <p:nvPr>
            <p:ph type="sldNum" sz="quarter" idx="5"/>
          </p:nvPr>
        </p:nvSpPr>
        <p:spPr/>
        <p:txBody>
          <a:bodyPr/>
          <a:lstStyle/>
          <a:p>
            <a:fld id="{0A4BBDC8-7DBA-5449-AE77-ADE246673DE2}" type="slidenum">
              <a:rPr lang="en-US" smtClean="0"/>
              <a:t>17</a:t>
            </a:fld>
            <a:endParaRPr lang="en-US"/>
          </a:p>
        </p:txBody>
      </p:sp>
    </p:spTree>
    <p:extLst>
      <p:ext uri="{BB962C8B-B14F-4D97-AF65-F5344CB8AC3E}">
        <p14:creationId xmlns:p14="http://schemas.microsoft.com/office/powerpoint/2010/main" val="364994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B58301-8E47-694C-884E-80E9D5260CC5}" type="slidenum">
              <a:rPr lang="en-US" smtClean="0"/>
              <a:t>3</a:t>
            </a:fld>
            <a:endParaRPr lang="en-US"/>
          </a:p>
        </p:txBody>
      </p:sp>
    </p:spTree>
    <p:extLst>
      <p:ext uri="{BB962C8B-B14F-4D97-AF65-F5344CB8AC3E}">
        <p14:creationId xmlns:p14="http://schemas.microsoft.com/office/powerpoint/2010/main" val="294435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a:ea typeface="Calibri" panose="020F0502020204030204" pitchFamily="34" charset="0"/>
                <a:cs typeface="Calibri"/>
              </a:rPr>
              <a:t>We could talk about many things happening in the province right now that could impact our budget. Let me focus on one for now that has had so much of an impact on our budget over the last three (3) years. A report prepared for the Government of Alberta by the Blue-Ribbon Panel on Alberta’s Finances in 2019-20 concluded that Alberta’s spending per capita was the highest in Canada. The Panel determined that annual expenditures would be $10.4 billion less if Alberta’s per capita spending matched the average of Canada’s three largest provinces. The report recommended that a strategy be established for the post-secondary system and spending be brought into line with peers over three years. With this multi-year ‘</a:t>
            </a:r>
            <a:r>
              <a:rPr lang="en-US" sz="1800" u="sng">
                <a:latin typeface="Calibri"/>
                <a:ea typeface="Calibri" panose="020F0502020204030204" pitchFamily="34" charset="0"/>
                <a:cs typeface="Calibri"/>
              </a:rPr>
              <a:t>rebalancing plan</a:t>
            </a:r>
            <a:r>
              <a:rPr lang="en-US" sz="1800">
                <a:latin typeface="Calibri"/>
                <a:ea typeface="Calibri" panose="020F0502020204030204" pitchFamily="34" charset="0"/>
                <a:cs typeface="Calibri"/>
              </a:rPr>
              <a:t>’ complete, we expect </a:t>
            </a:r>
            <a:r>
              <a:rPr lang="en-CA"/>
              <a:t>provincial grant growth to return to a more normal level. That said, we are conservatively estimating that there will be no inflationary adjustment to our provincial grant in 23-24. We also expect the cap on domestic student tuition rate increases to return to the Alberta inflation rate for 2023-24. The Government of Alberta uses the June 2021-June 2022 Albert CPI rate for its domestic tuition cap in the following year.</a:t>
            </a:r>
            <a:endParaRPr lang="en-CA">
              <a:cs typeface="Calibri"/>
            </a:endParaRPr>
          </a:p>
          <a:p>
            <a:endParaRPr lang="en-CA"/>
          </a:p>
        </p:txBody>
      </p:sp>
      <p:sp>
        <p:nvSpPr>
          <p:cNvPr id="4" name="Slide Number Placeholder 3"/>
          <p:cNvSpPr>
            <a:spLocks noGrp="1"/>
          </p:cNvSpPr>
          <p:nvPr>
            <p:ph type="sldNum" sz="quarter" idx="5"/>
          </p:nvPr>
        </p:nvSpPr>
        <p:spPr/>
        <p:txBody>
          <a:bodyPr/>
          <a:lstStyle/>
          <a:p>
            <a:fld id="{0A4BBDC8-7DBA-5449-AE77-ADE246673DE2}" type="slidenum">
              <a:rPr lang="en-US" smtClean="0"/>
              <a:t>5</a:t>
            </a:fld>
            <a:endParaRPr lang="en-US"/>
          </a:p>
        </p:txBody>
      </p:sp>
    </p:spTree>
    <p:extLst>
      <p:ext uri="{BB962C8B-B14F-4D97-AF65-F5344CB8AC3E}">
        <p14:creationId xmlns:p14="http://schemas.microsoft.com/office/powerpoint/2010/main" val="20524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Provide some examples of increased costs that the university is facing (i.e.. Utilities will increase by $6.9M in 23-24)</a:t>
            </a:r>
          </a:p>
        </p:txBody>
      </p:sp>
      <p:sp>
        <p:nvSpPr>
          <p:cNvPr id="4" name="Slide Number Placeholder 3"/>
          <p:cNvSpPr>
            <a:spLocks noGrp="1"/>
          </p:cNvSpPr>
          <p:nvPr>
            <p:ph type="sldNum" sz="quarter" idx="5"/>
          </p:nvPr>
        </p:nvSpPr>
        <p:spPr/>
        <p:txBody>
          <a:bodyPr/>
          <a:lstStyle/>
          <a:p>
            <a:fld id="{0A4BBDC8-7DBA-5449-AE77-ADE246673DE2}" type="slidenum">
              <a:rPr lang="en-US" smtClean="0"/>
              <a:t>6</a:t>
            </a:fld>
            <a:endParaRPr lang="en-US"/>
          </a:p>
        </p:txBody>
      </p:sp>
    </p:spTree>
    <p:extLst>
      <p:ext uri="{BB962C8B-B14F-4D97-AF65-F5344CB8AC3E}">
        <p14:creationId xmlns:p14="http://schemas.microsoft.com/office/powerpoint/2010/main" val="326969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cs typeface="Calibri"/>
              </a:rPr>
              <a:t>Workplan approved by TFCC on October 6</a:t>
            </a:r>
            <a:endParaRPr lang="en-US"/>
          </a:p>
          <a:p>
            <a:pPr marL="174708" indent="-174708">
              <a:buFont typeface="Arial" panose="020B0604020202020204" pitchFamily="34" charset="0"/>
              <a:buChar char="•"/>
            </a:pPr>
            <a:r>
              <a:rPr lang="en-US"/>
              <a:t>A budget town hall was also held on October 28</a:t>
            </a:r>
            <a:r>
              <a:rPr lang="en-US" baseline="30000"/>
              <a:t>th</a:t>
            </a:r>
            <a:r>
              <a:rPr lang="en-US"/>
              <a:t> which presented tuition increases at a high level.</a:t>
            </a:r>
            <a:endParaRPr lang="en-US">
              <a:cs typeface="Calibri" panose="020F0502020204030204"/>
            </a:endParaRPr>
          </a:p>
          <a:p>
            <a:pPr marL="174708" indent="-174708">
              <a:buFont typeface="Arial"/>
              <a:buChar char="•"/>
            </a:pPr>
            <a:r>
              <a:rPr lang="en-CA">
                <a:cs typeface="Calibri"/>
              </a:rPr>
              <a:t>1000 people attended in person/online and XXX students responded to the survey</a:t>
            </a:r>
            <a:endParaRPr lang="en-CA"/>
          </a:p>
          <a:p>
            <a:pPr marL="174708" indent="-174708">
              <a:buFont typeface="Arial"/>
              <a:buChar char="•"/>
            </a:pPr>
            <a:r>
              <a:rPr lang="en-CA"/>
              <a:t>Top four priorities for students from Budget Town Hall for increased resources: </a:t>
            </a:r>
            <a:endParaRPr lang="en-US">
              <a:cs typeface="Calibri"/>
            </a:endParaRPr>
          </a:p>
          <a:p>
            <a:pPr marL="640594" lvl="1" indent="-174708">
              <a:buFont typeface="Arial"/>
              <a:buChar char="•"/>
            </a:pPr>
            <a:r>
              <a:rPr lang="en-CA"/>
              <a:t>Student support (financial)</a:t>
            </a:r>
            <a:endParaRPr lang="en-US"/>
          </a:p>
          <a:p>
            <a:pPr marL="640594" lvl="1" indent="-174708">
              <a:buFont typeface="Arial"/>
              <a:buChar char="•"/>
            </a:pPr>
            <a:r>
              <a:rPr lang="en-CA"/>
              <a:t>Student support (mental health, international)</a:t>
            </a:r>
            <a:endParaRPr lang="en-US"/>
          </a:p>
          <a:p>
            <a:pPr marL="640594" lvl="1" indent="-174708">
              <a:buFont typeface="Arial"/>
              <a:buChar char="•"/>
            </a:pPr>
            <a:r>
              <a:rPr lang="en-CA"/>
              <a:t>Support for teaching excellence (hybrid/blended models) </a:t>
            </a:r>
            <a:endParaRPr lang="en-US"/>
          </a:p>
          <a:p>
            <a:pPr marL="640594" lvl="1" indent="-174708">
              <a:buFont typeface="Arial"/>
              <a:buChar char="•"/>
            </a:pPr>
            <a:r>
              <a:rPr lang="en-CA"/>
              <a:t>Digital infrastructure (information technology)</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A4BBDC8-7DBA-5449-AE77-ADE246673DE2}" type="slidenum">
              <a:rPr lang="en-US" smtClean="0"/>
              <a:t>7</a:t>
            </a:fld>
            <a:endParaRPr lang="en-US"/>
          </a:p>
        </p:txBody>
      </p:sp>
    </p:spTree>
    <p:extLst>
      <p:ext uri="{BB962C8B-B14F-4D97-AF65-F5344CB8AC3E}">
        <p14:creationId xmlns:p14="http://schemas.microsoft.com/office/powerpoint/2010/main" val="349665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B58301-8E47-694C-884E-80E9D5260CC5}" type="slidenum">
              <a:rPr lang="en-US" smtClean="0"/>
              <a:t>8</a:t>
            </a:fld>
            <a:endParaRPr lang="en-US"/>
          </a:p>
        </p:txBody>
      </p:sp>
    </p:spTree>
    <p:extLst>
      <p:ext uri="{BB962C8B-B14F-4D97-AF65-F5344CB8AC3E}">
        <p14:creationId xmlns:p14="http://schemas.microsoft.com/office/powerpoint/2010/main" val="314079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B58301-8E47-694C-884E-80E9D5260CC5}" type="slidenum">
              <a:rPr lang="en-US" smtClean="0"/>
              <a:t>9</a:t>
            </a:fld>
            <a:endParaRPr lang="en-US"/>
          </a:p>
        </p:txBody>
      </p:sp>
    </p:spTree>
    <p:extLst>
      <p:ext uri="{BB962C8B-B14F-4D97-AF65-F5344CB8AC3E}">
        <p14:creationId xmlns:p14="http://schemas.microsoft.com/office/powerpoint/2010/main" val="520225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B58301-8E47-694C-884E-80E9D5260CC5}" type="slidenum">
              <a:rPr lang="en-US" smtClean="0"/>
              <a:t>10</a:t>
            </a:fld>
            <a:endParaRPr lang="en-US"/>
          </a:p>
        </p:txBody>
      </p:sp>
    </p:spTree>
    <p:extLst>
      <p:ext uri="{BB962C8B-B14F-4D97-AF65-F5344CB8AC3E}">
        <p14:creationId xmlns:p14="http://schemas.microsoft.com/office/powerpoint/2010/main" val="3032716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BDC8-7DBA-5449-AE77-ADE246673DE2}" type="slidenum">
              <a:rPr lang="en-US" smtClean="0"/>
              <a:t>14</a:t>
            </a:fld>
            <a:endParaRPr lang="en-US"/>
          </a:p>
        </p:txBody>
      </p:sp>
    </p:spTree>
    <p:extLst>
      <p:ext uri="{BB962C8B-B14F-4D97-AF65-F5344CB8AC3E}">
        <p14:creationId xmlns:p14="http://schemas.microsoft.com/office/powerpoint/2010/main" val="459166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ption 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8669991-57FC-CA41-832A-27D6B4329A92}"/>
              </a:ext>
            </a:extLst>
          </p:cNvPr>
          <p:cNvPicPr>
            <a:picLocks noChangeAspect="1"/>
          </p:cNvPicPr>
          <p:nvPr userDrawn="1"/>
        </p:nvPicPr>
        <p:blipFill>
          <a:blip r:embed="rId2"/>
          <a:srcRect l="5166" r="5166"/>
          <a:stretch/>
        </p:blipFill>
        <p:spPr>
          <a:xfrm>
            <a:off x="0" y="924"/>
            <a:ext cx="12192001" cy="6856151"/>
          </a:xfrm>
          <a:prstGeom prst="rect">
            <a:avLst/>
          </a:prstGeom>
        </p:spPr>
      </p:pic>
      <p:sp>
        <p:nvSpPr>
          <p:cNvPr id="2" name="Title 1">
            <a:extLst>
              <a:ext uri="{FF2B5EF4-FFF2-40B4-BE49-F238E27FC236}">
                <a16:creationId xmlns:a16="http://schemas.microsoft.com/office/drawing/2014/main" id="{B7254420-2073-504E-9F65-0AA0191AE1D7}"/>
              </a:ext>
            </a:extLst>
          </p:cNvPr>
          <p:cNvSpPr>
            <a:spLocks noGrp="1"/>
          </p:cNvSpPr>
          <p:nvPr>
            <p:ph type="ctrTitle" hasCustomPrompt="1"/>
          </p:nvPr>
        </p:nvSpPr>
        <p:spPr>
          <a:xfrm>
            <a:off x="1150659" y="3154675"/>
            <a:ext cx="9521889" cy="743483"/>
          </a:xfrm>
          <a:prstGeom prst="rect">
            <a:avLst/>
          </a:prstGeom>
        </p:spPr>
        <p:txBody>
          <a:bodyPr anchor="b">
            <a:noAutofit/>
          </a:bodyPr>
          <a:lstStyle>
            <a:lvl1pPr algn="l">
              <a:lnSpc>
                <a:spcPct val="100000"/>
              </a:lnSpc>
              <a:defRPr sz="4400" b="0" i="0">
                <a:solidFill>
                  <a:schemeClr val="bg1"/>
                </a:solidFill>
                <a:latin typeface="Calibri" panose="020F0502020204030204" pitchFamily="34" charset="0"/>
                <a:cs typeface="Calibri" panose="020F0502020204030204" pitchFamily="34" charset="0"/>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5D386128-F32F-8B41-9D3A-FA6A1DEB3AEF}"/>
              </a:ext>
            </a:extLst>
          </p:cNvPr>
          <p:cNvSpPr>
            <a:spLocks noGrp="1"/>
          </p:cNvSpPr>
          <p:nvPr>
            <p:ph type="subTitle" idx="1"/>
          </p:nvPr>
        </p:nvSpPr>
        <p:spPr>
          <a:xfrm>
            <a:off x="1210482" y="3898159"/>
            <a:ext cx="9446048" cy="700614"/>
          </a:xfrm>
          <a:prstGeom prst="rect">
            <a:avLst/>
          </a:prstGeom>
        </p:spPr>
        <p:txBody>
          <a:bodyPr>
            <a:normAutofit/>
          </a:bodyPr>
          <a:lstStyle>
            <a:lvl1pPr marL="0" indent="0" algn="l">
              <a:lnSpc>
                <a:spcPct val="100000"/>
              </a:lnSpc>
              <a:spcBef>
                <a:spcPts val="0"/>
              </a:spcBef>
              <a:buNone/>
              <a:defRPr sz="1800" b="0" i="0">
                <a:solidFill>
                  <a:schemeClr val="accent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5589B505-DC0C-3F43-92A5-2B21C8628E28}"/>
              </a:ext>
            </a:extLst>
          </p:cNvPr>
          <p:cNvPicPr>
            <a:picLocks noChangeAspect="1"/>
          </p:cNvPicPr>
          <p:nvPr userDrawn="1"/>
        </p:nvPicPr>
        <p:blipFill>
          <a:blip r:embed="rId3"/>
          <a:srcRect/>
          <a:stretch/>
        </p:blipFill>
        <p:spPr>
          <a:xfrm>
            <a:off x="1219532" y="5836948"/>
            <a:ext cx="4117194" cy="582711"/>
          </a:xfrm>
          <a:prstGeom prst="rect">
            <a:avLst/>
          </a:prstGeom>
        </p:spPr>
      </p:pic>
      <p:sp>
        <p:nvSpPr>
          <p:cNvPr id="5" name="Text Placeholder 4">
            <a:extLst>
              <a:ext uri="{FF2B5EF4-FFF2-40B4-BE49-F238E27FC236}">
                <a16:creationId xmlns:a16="http://schemas.microsoft.com/office/drawing/2014/main" id="{AF3960CC-B6E8-4983-B424-69D8E4AEC7F9}"/>
              </a:ext>
            </a:extLst>
          </p:cNvPr>
          <p:cNvSpPr>
            <a:spLocks noGrp="1"/>
          </p:cNvSpPr>
          <p:nvPr>
            <p:ph type="body" sz="quarter" idx="10"/>
          </p:nvPr>
        </p:nvSpPr>
        <p:spPr>
          <a:xfrm>
            <a:off x="1210760" y="4623570"/>
            <a:ext cx="9444696" cy="512763"/>
          </a:xfrm>
          <a:prstGeom prst="rect">
            <a:avLst/>
          </a:prstGeom>
        </p:spPr>
        <p:txBody>
          <a:bodyPr/>
          <a:lstStyle>
            <a:lvl1pPr marL="0" indent="0">
              <a:buNone/>
              <a:defRPr sz="1800">
                <a:solidFill>
                  <a:schemeClr val="bg1"/>
                </a:solidFill>
              </a:defRPr>
            </a:lvl1pPr>
            <a:lvl2pPr marL="457200"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07EA6126-961B-4A5C-A8EA-48BFDCD330BC}"/>
              </a:ext>
            </a:extLst>
          </p:cNvPr>
          <p:cNvSpPr>
            <a:spLocks noGrp="1"/>
          </p:cNvSpPr>
          <p:nvPr>
            <p:ph type="body" sz="quarter" idx="11"/>
          </p:nvPr>
        </p:nvSpPr>
        <p:spPr>
          <a:xfrm>
            <a:off x="1150659" y="2400500"/>
            <a:ext cx="9521889" cy="743483"/>
          </a:xfrm>
          <a:prstGeom prst="rect">
            <a:avLst/>
          </a:prstGeom>
        </p:spPr>
        <p:txBody>
          <a:bodyPr anchor="b"/>
          <a:lstStyle>
            <a:lvl1pPr marL="0" indent="0">
              <a:buNone/>
              <a:defRPr sz="3200" b="0">
                <a:solidFill>
                  <a:schemeClr val="accent3"/>
                </a:solidFill>
                <a:effectLst>
                  <a:outerShdw blurRad="50800" dist="38100" dir="8100000" algn="tr" rotWithShape="0">
                    <a:prstClr val="black">
                      <a:alpha val="40000"/>
                    </a:prstClr>
                  </a:outerShdw>
                </a:effectLst>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194409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AE9094-292F-4A62-8E07-8BFC0EAAA89A}"/>
              </a:ext>
            </a:extLst>
          </p:cNvPr>
          <p:cNvSpPr>
            <a:spLocks noGrp="1"/>
          </p:cNvSpPr>
          <p:nvPr>
            <p:ph idx="1" hasCustomPrompt="1"/>
          </p:nvPr>
        </p:nvSpPr>
        <p:spPr>
          <a:xfrm>
            <a:off x="964095" y="2319867"/>
            <a:ext cx="7513333" cy="3518818"/>
          </a:xfrm>
        </p:spPr>
        <p:txBody>
          <a:bodyPr>
            <a:normAutofit/>
          </a:bodyPr>
          <a:lstStyle>
            <a:lvl1pPr marL="228600" indent="-228600">
              <a:buClr>
                <a:schemeClr val="accent1"/>
              </a:buClr>
              <a:buFont typeface="Arial" panose="020B0604020202020204" pitchFamily="34" charset="0"/>
              <a:buChar char="•"/>
              <a:defRPr sz="2400"/>
            </a:lvl1pPr>
          </a:lstStyle>
          <a:p>
            <a:pPr lvl="0"/>
            <a:r>
              <a:rPr lang="en-US"/>
              <a:t> Click to edit Master text styles</a:t>
            </a:r>
          </a:p>
        </p:txBody>
      </p:sp>
      <p:sp>
        <p:nvSpPr>
          <p:cNvPr id="19" name="Text Placeholder 18">
            <a:extLst>
              <a:ext uri="{FF2B5EF4-FFF2-40B4-BE49-F238E27FC236}">
                <a16:creationId xmlns:a16="http://schemas.microsoft.com/office/drawing/2014/main" id="{F29E5AF2-8C9C-405F-86F8-39A05CAD8E54}"/>
              </a:ext>
            </a:extLst>
          </p:cNvPr>
          <p:cNvSpPr>
            <a:spLocks noGrp="1"/>
          </p:cNvSpPr>
          <p:nvPr>
            <p:ph type="body" sz="quarter" idx="14"/>
          </p:nvPr>
        </p:nvSpPr>
        <p:spPr>
          <a:xfrm>
            <a:off x="838200" y="1318159"/>
            <a:ext cx="10515600" cy="645008"/>
          </a:xfrm>
        </p:spPr>
        <p:txBody>
          <a:bodyPr anchor="ctr">
            <a:normAutofit/>
          </a:bodyPr>
          <a:lstStyle>
            <a:lvl1pPr marL="0" indent="0">
              <a:buNone/>
              <a:defRPr sz="2400" b="1">
                <a:solidFill>
                  <a:schemeClr val="tx1"/>
                </a:solidFill>
              </a:defRPr>
            </a:lvl1pPr>
            <a:lvl2pPr marL="457200" indent="0">
              <a:buNone/>
              <a:defRPr/>
            </a:lvl2pPr>
          </a:lstStyle>
          <a:p>
            <a:pPr lvl="0"/>
            <a:r>
              <a:rPr lang="en-US"/>
              <a:t>Click to edit Master text styles</a:t>
            </a:r>
          </a:p>
        </p:txBody>
      </p:sp>
      <p:sp>
        <p:nvSpPr>
          <p:cNvPr id="8" name="Content Placeholder 2">
            <a:extLst>
              <a:ext uri="{FF2B5EF4-FFF2-40B4-BE49-F238E27FC236}">
                <a16:creationId xmlns:a16="http://schemas.microsoft.com/office/drawing/2014/main" id="{B7AE9094-292F-4A62-8E07-8BFC0EAAA89A}"/>
              </a:ext>
            </a:extLst>
          </p:cNvPr>
          <p:cNvSpPr>
            <a:spLocks noGrp="1"/>
          </p:cNvSpPr>
          <p:nvPr>
            <p:ph idx="15" hasCustomPrompt="1"/>
          </p:nvPr>
        </p:nvSpPr>
        <p:spPr>
          <a:xfrm>
            <a:off x="8673981" y="2012120"/>
            <a:ext cx="2679817" cy="3826565"/>
          </a:xfrm>
        </p:spPr>
        <p:txBody>
          <a:bodyPr>
            <a:normAutofit/>
          </a:bodyPr>
          <a:lstStyle>
            <a:lvl1pPr marL="228600" indent="-228600">
              <a:buFont typeface="Wingdings" panose="05000000000000000000" pitchFamily="2" charset="2"/>
              <a:buChar char="§"/>
              <a:defRPr sz="2400"/>
            </a:lvl1pPr>
          </a:lstStyle>
          <a:p>
            <a:pPr lvl="0"/>
            <a:r>
              <a:rPr lang="en-US"/>
              <a:t> Click to edit Master text styles</a:t>
            </a:r>
          </a:p>
        </p:txBody>
      </p:sp>
      <p:sp>
        <p:nvSpPr>
          <p:cNvPr id="9" name="Title Placeholder 1">
            <a:extLst>
              <a:ext uri="{FF2B5EF4-FFF2-40B4-BE49-F238E27FC236}">
                <a16:creationId xmlns:a16="http://schemas.microsoft.com/office/drawing/2014/main" id="{A854E3C9-57B8-47F2-B016-84C3CB6CF8F5}"/>
              </a:ext>
            </a:extLst>
          </p:cNvPr>
          <p:cNvSpPr>
            <a:spLocks noGrp="1"/>
          </p:cNvSpPr>
          <p:nvPr>
            <p:ph type="title"/>
          </p:nvPr>
        </p:nvSpPr>
        <p:spPr>
          <a:xfrm>
            <a:off x="838200" y="365126"/>
            <a:ext cx="10515600" cy="942382"/>
          </a:xfrm>
          <a:prstGeom prst="rect">
            <a:avLst/>
          </a:prstGeom>
        </p:spPr>
        <p:txBody>
          <a:bodyPr vert="horz" lIns="91440" tIns="45720" rIns="91440" bIns="45720" rtlCol="0" anchor="ctr">
            <a:normAutofit/>
          </a:bodyPr>
          <a:lstStyle>
            <a:lvl1pPr>
              <a:defRPr sz="3600" b="1">
                <a:solidFill>
                  <a:schemeClr val="accent1"/>
                </a:solidFill>
                <a:effectLst>
                  <a:outerShdw blurRad="50800" dist="38100" dir="8100000" algn="tr" rotWithShape="0">
                    <a:prstClr val="black">
                      <a:alpha val="40000"/>
                    </a:prstClr>
                  </a:outerShdw>
                </a:effectLst>
                <a:latin typeface="+mn-lt"/>
              </a:defRPr>
            </a:lvl1pPr>
          </a:lstStyle>
          <a:p>
            <a:r>
              <a:rPr lang="en-US"/>
              <a:t>Click to edit Master title style</a:t>
            </a:r>
            <a:endParaRPr lang="en-CA"/>
          </a:p>
        </p:txBody>
      </p:sp>
      <p:sp>
        <p:nvSpPr>
          <p:cNvPr id="11"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21269"/>
            <a:ext cx="2743200" cy="365125"/>
          </a:xfrm>
          <a:prstGeom prst="rect">
            <a:avLst/>
          </a:prstGeom>
        </p:spPr>
        <p:txBody>
          <a:bodyPr/>
          <a:lstStyle>
            <a:lvl1pPr algn="r">
              <a:defRPr sz="1600" b="0"/>
            </a:lvl1pPr>
          </a:lstStyle>
          <a:p>
            <a:fld id="{5C35FCF4-C3EF-BD43-82E0-05BC237DAD2A}" type="slidenum">
              <a:rPr lang="en-US" smtClean="0"/>
              <a:pPr/>
              <a:t>‹#›</a:t>
            </a:fld>
            <a:endParaRPr lang="en-US"/>
          </a:p>
        </p:txBody>
      </p:sp>
    </p:spTree>
    <p:extLst>
      <p:ext uri="{BB962C8B-B14F-4D97-AF65-F5344CB8AC3E}">
        <p14:creationId xmlns:p14="http://schemas.microsoft.com/office/powerpoint/2010/main" val="49415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losing_Option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BBEA8C-D52A-254C-B6DC-F043F945920F}"/>
              </a:ext>
            </a:extLst>
          </p:cNvPr>
          <p:cNvPicPr>
            <a:picLocks noChangeAspect="1"/>
          </p:cNvPicPr>
          <p:nvPr userDrawn="1"/>
        </p:nvPicPr>
        <p:blipFill>
          <a:blip r:embed="rId2"/>
          <a:srcRect l="5166" r="5166"/>
          <a:stretch/>
        </p:blipFill>
        <p:spPr>
          <a:xfrm>
            <a:off x="0" y="924"/>
            <a:ext cx="12192001" cy="6856151"/>
          </a:xfrm>
          <a:prstGeom prst="rect">
            <a:avLst/>
          </a:prstGeom>
        </p:spPr>
      </p:pic>
      <p:sp>
        <p:nvSpPr>
          <p:cNvPr id="7" name="Title 1">
            <a:extLst>
              <a:ext uri="{FF2B5EF4-FFF2-40B4-BE49-F238E27FC236}">
                <a16:creationId xmlns:a16="http://schemas.microsoft.com/office/drawing/2014/main" id="{73B62A46-9135-B440-B019-C53ACAD664B0}"/>
              </a:ext>
            </a:extLst>
          </p:cNvPr>
          <p:cNvSpPr>
            <a:spLocks noGrp="1"/>
          </p:cNvSpPr>
          <p:nvPr>
            <p:ph type="ctrTitle"/>
          </p:nvPr>
        </p:nvSpPr>
        <p:spPr>
          <a:xfrm>
            <a:off x="1152082" y="2026763"/>
            <a:ext cx="8859183" cy="1011904"/>
          </a:xfrm>
          <a:prstGeom prst="rect">
            <a:avLst/>
          </a:prstGeom>
        </p:spPr>
        <p:txBody>
          <a:bodyPr anchor="t">
            <a:noAutofit/>
          </a:bodyPr>
          <a:lstStyle>
            <a:lvl1pPr algn="l">
              <a:defRPr sz="7200" b="1" i="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B17E1690-CC9A-7E4A-96C6-39323F757A97}"/>
              </a:ext>
            </a:extLst>
          </p:cNvPr>
          <p:cNvSpPr>
            <a:spLocks noGrp="1"/>
          </p:cNvSpPr>
          <p:nvPr>
            <p:ph type="subTitle" idx="1"/>
          </p:nvPr>
        </p:nvSpPr>
        <p:spPr>
          <a:xfrm>
            <a:off x="1152083" y="3328095"/>
            <a:ext cx="7354353" cy="1655762"/>
          </a:xfrm>
          <a:prstGeom prst="rect">
            <a:avLst/>
          </a:prstGeom>
        </p:spPr>
        <p:txBody>
          <a:bodyPr>
            <a:normAutofit/>
          </a:bodyPr>
          <a:lstStyle>
            <a:lvl1pPr marL="0" indent="0" algn="l">
              <a:lnSpc>
                <a:spcPct val="70000"/>
              </a:lnSpc>
              <a:buNone/>
              <a:defRPr sz="2800" b="1" i="0">
                <a:solidFill>
                  <a:schemeClr val="accent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808D9933-1C56-7D47-B1AA-D5FC0347B8EB}"/>
              </a:ext>
            </a:extLst>
          </p:cNvPr>
          <p:cNvPicPr>
            <a:picLocks noChangeAspect="1"/>
          </p:cNvPicPr>
          <p:nvPr userDrawn="1"/>
        </p:nvPicPr>
        <p:blipFill>
          <a:blip r:embed="rId3"/>
          <a:srcRect/>
          <a:stretch/>
        </p:blipFill>
        <p:spPr>
          <a:xfrm>
            <a:off x="1219532" y="5836948"/>
            <a:ext cx="4117194" cy="582711"/>
          </a:xfrm>
          <a:prstGeom prst="rect">
            <a:avLst/>
          </a:prstGeom>
        </p:spPr>
      </p:pic>
    </p:spTree>
    <p:extLst>
      <p:ext uri="{BB962C8B-B14F-4D97-AF65-F5344CB8AC3E}">
        <p14:creationId xmlns:p14="http://schemas.microsoft.com/office/powerpoint/2010/main" val="184500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C710-5B9D-5047-A610-EC6BEB7694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C3C71D-B75F-5089-921D-8516B2071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8B476D-60C2-066A-7F9D-8E58892DE02E}"/>
              </a:ext>
            </a:extLst>
          </p:cNvPr>
          <p:cNvSpPr>
            <a:spLocks noGrp="1"/>
          </p:cNvSpPr>
          <p:nvPr>
            <p:ph type="dt" sz="half" idx="10"/>
          </p:nvPr>
        </p:nvSpPr>
        <p:spPr/>
        <p:txBody>
          <a:bodyPr/>
          <a:lstStyle/>
          <a:p>
            <a:fld id="{55529457-E6DD-EE4E-8F07-94E2BDB95BC7}" type="datetimeFigureOut">
              <a:rPr lang="en-US" smtClean="0"/>
              <a:t>12/7/2022</a:t>
            </a:fld>
            <a:endParaRPr lang="en-US"/>
          </a:p>
        </p:txBody>
      </p:sp>
      <p:sp>
        <p:nvSpPr>
          <p:cNvPr id="5" name="Footer Placeholder 4">
            <a:extLst>
              <a:ext uri="{FF2B5EF4-FFF2-40B4-BE49-F238E27FC236}">
                <a16:creationId xmlns:a16="http://schemas.microsoft.com/office/drawing/2014/main" id="{08C7B050-1724-9F5E-108F-4861DDC06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7FB78-2C56-0BD6-0F2A-7CA81EF4B8B2}"/>
              </a:ext>
            </a:extLst>
          </p:cNvPr>
          <p:cNvSpPr>
            <a:spLocks noGrp="1"/>
          </p:cNvSpPr>
          <p:nvPr>
            <p:ph type="sldNum" sz="quarter" idx="12"/>
          </p:nvPr>
        </p:nvSpPr>
        <p:spPr/>
        <p:txBody>
          <a:bodyPr/>
          <a:lstStyle/>
          <a:p>
            <a:fld id="{EFC0D265-58EE-4A4B-883F-7C387D74CAE9}" type="slidenum">
              <a:rPr lang="en-US" smtClean="0"/>
              <a:t>‹#›</a:t>
            </a:fld>
            <a:endParaRPr lang="en-US"/>
          </a:p>
        </p:txBody>
      </p:sp>
    </p:spTree>
    <p:extLst>
      <p:ext uri="{BB962C8B-B14F-4D97-AF65-F5344CB8AC3E}">
        <p14:creationId xmlns:p14="http://schemas.microsoft.com/office/powerpoint/2010/main" val="220219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82A58BDD-E370-5240-9970-59093737BA48}"/>
              </a:ext>
            </a:extLst>
          </p:cNvPr>
          <p:cNvSpPr>
            <a:spLocks noGrp="1"/>
          </p:cNvSpPr>
          <p:nvPr>
            <p:ph type="chart" sz="quarter" idx="13"/>
          </p:nvPr>
        </p:nvSpPr>
        <p:spPr>
          <a:xfrm>
            <a:off x="838200" y="1901371"/>
            <a:ext cx="3286125" cy="3530165"/>
          </a:xfrm>
          <a:prstGeom prst="rect">
            <a:avLst/>
          </a:prstGeom>
        </p:spPr>
        <p:txBody>
          <a:bodyPr/>
          <a:lstStyle/>
          <a:p>
            <a:r>
              <a:rPr lang="en-US"/>
              <a:t>Click icon to add chart</a:t>
            </a:r>
          </a:p>
        </p:txBody>
      </p:sp>
      <p:sp>
        <p:nvSpPr>
          <p:cNvPr id="8" name="Title 1">
            <a:extLst>
              <a:ext uri="{FF2B5EF4-FFF2-40B4-BE49-F238E27FC236}">
                <a16:creationId xmlns:a16="http://schemas.microsoft.com/office/drawing/2014/main" id="{0CE34070-125B-C84B-A1C8-AB95468E50DE}"/>
              </a:ext>
            </a:extLst>
          </p:cNvPr>
          <p:cNvSpPr>
            <a:spLocks noGrp="1"/>
          </p:cNvSpPr>
          <p:nvPr>
            <p:ph type="title"/>
          </p:nvPr>
        </p:nvSpPr>
        <p:spPr>
          <a:xfrm>
            <a:off x="839788" y="296941"/>
            <a:ext cx="7135288" cy="718457"/>
          </a:xfrm>
          <a:prstGeom prst="rect">
            <a:avLst/>
          </a:prstGeom>
        </p:spPr>
        <p:txBody>
          <a:bodyPr anchor="t">
            <a:normAutofit/>
          </a:bodyPr>
          <a:lstStyle>
            <a:lvl1pPr>
              <a:defRPr sz="4000" b="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46FFA7A6-2B49-3541-B7D7-95ED35CDE74C}"/>
              </a:ext>
            </a:extLst>
          </p:cNvPr>
          <p:cNvSpPr>
            <a:spLocks noGrp="1"/>
          </p:cNvSpPr>
          <p:nvPr>
            <p:ph sz="half" idx="1"/>
          </p:nvPr>
        </p:nvSpPr>
        <p:spPr>
          <a:xfrm>
            <a:off x="4407432" y="1901370"/>
            <a:ext cx="7253525" cy="4117975"/>
          </a:xfrm>
          <a:prstGeom prst="rect">
            <a:avLst/>
          </a:prstGeom>
        </p:spPr>
        <p:txBody>
          <a:bodyPr/>
          <a:lstStyle>
            <a:lvl1pPr>
              <a:buClr>
                <a:schemeClr val="accent1"/>
              </a:buClr>
              <a:defRPr sz="2800">
                <a:solidFill>
                  <a:schemeClr val="tx1"/>
                </a:solidFill>
              </a:defRPr>
            </a:lvl1pPr>
            <a:lvl2pPr>
              <a:buClr>
                <a:schemeClr val="accent1"/>
              </a:buClr>
              <a:defRPr sz="2400">
                <a:solidFill>
                  <a:schemeClr val="tx1"/>
                </a:solidFill>
              </a:defRPr>
            </a:lvl2pPr>
            <a:lvl3pPr>
              <a:buClr>
                <a:schemeClr val="accent1"/>
              </a:buClr>
              <a:defRPr sz="2000">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C0557B07-B622-654F-9338-DA5712CD2F93}"/>
              </a:ext>
            </a:extLst>
          </p:cNvPr>
          <p:cNvPicPr>
            <a:picLocks noChangeAspect="1"/>
          </p:cNvPicPr>
          <p:nvPr userDrawn="1"/>
        </p:nvPicPr>
        <p:blipFill>
          <a:blip r:embed="rId2"/>
          <a:srcRect/>
          <a:stretch/>
        </p:blipFill>
        <p:spPr>
          <a:xfrm>
            <a:off x="-156665" y="5587381"/>
            <a:ext cx="1314345" cy="1314345"/>
          </a:xfrm>
          <a:prstGeom prst="rect">
            <a:avLst/>
          </a:prstGeom>
        </p:spPr>
      </p:pic>
      <p:sp>
        <p:nvSpPr>
          <p:cNvPr id="7" name="Slide Number Placeholder 5">
            <a:extLst>
              <a:ext uri="{FF2B5EF4-FFF2-40B4-BE49-F238E27FC236}">
                <a16:creationId xmlns:a16="http://schemas.microsoft.com/office/drawing/2014/main" id="{EBD7D06B-D6EE-4351-A84A-1BF9F731D060}"/>
              </a:ext>
            </a:extLst>
          </p:cNvPr>
          <p:cNvSpPr>
            <a:spLocks noGrp="1"/>
          </p:cNvSpPr>
          <p:nvPr>
            <p:ph type="sldNum" sz="quarter" idx="4"/>
          </p:nvPr>
        </p:nvSpPr>
        <p:spPr>
          <a:xfrm>
            <a:off x="9146427" y="6491634"/>
            <a:ext cx="2743200" cy="365125"/>
          </a:xfrm>
          <a:prstGeom prst="rect">
            <a:avLst/>
          </a:prstGeom>
        </p:spPr>
        <p:txBody>
          <a:bodyPr anchor="ctr"/>
          <a:lstStyle>
            <a:lvl1pPr algn="r">
              <a:defRPr sz="1400">
                <a:solidFill>
                  <a:schemeClr val="bg1"/>
                </a:solidFill>
              </a:defRPr>
            </a:lvl1pPr>
          </a:lstStyle>
          <a:p>
            <a:fld id="{5C35FCF4-C3EF-BD43-82E0-05BC237DAD2A}" type="slidenum">
              <a:rPr lang="en-US" smtClean="0"/>
              <a:pPr/>
              <a:t>‹#›</a:t>
            </a:fld>
            <a:endParaRPr lang="en-US"/>
          </a:p>
        </p:txBody>
      </p:sp>
    </p:spTree>
    <p:extLst>
      <p:ext uri="{BB962C8B-B14F-4D97-AF65-F5344CB8AC3E}">
        <p14:creationId xmlns:p14="http://schemas.microsoft.com/office/powerpoint/2010/main" val="13599437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E34070-125B-C84B-A1C8-AB95468E50DE}"/>
              </a:ext>
            </a:extLst>
          </p:cNvPr>
          <p:cNvSpPr>
            <a:spLocks noGrp="1"/>
          </p:cNvSpPr>
          <p:nvPr>
            <p:ph type="title"/>
          </p:nvPr>
        </p:nvSpPr>
        <p:spPr>
          <a:xfrm>
            <a:off x="839788" y="296941"/>
            <a:ext cx="7135288" cy="718457"/>
          </a:xfrm>
          <a:prstGeom prst="rect">
            <a:avLst/>
          </a:prstGeom>
        </p:spPr>
        <p:txBody>
          <a:bodyPr anchor="t">
            <a:normAutofit/>
          </a:bodyPr>
          <a:lstStyle>
            <a:lvl1pPr>
              <a:defRPr sz="4000" b="0">
                <a:solidFill>
                  <a:schemeClr val="bg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89538D99-6A6A-B149-87B2-DC9E13D1E074}"/>
              </a:ext>
            </a:extLst>
          </p:cNvPr>
          <p:cNvSpPr>
            <a:spLocks noGrp="1"/>
          </p:cNvSpPr>
          <p:nvPr>
            <p:ph sz="half" idx="10"/>
          </p:nvPr>
        </p:nvSpPr>
        <p:spPr>
          <a:xfrm>
            <a:off x="839788" y="2033899"/>
            <a:ext cx="10689193" cy="3584262"/>
          </a:xfrm>
          <a:prstGeom prst="rect">
            <a:avLst/>
          </a:prstGeom>
        </p:spPr>
        <p:txBody>
          <a:bodyPr/>
          <a:lstStyle>
            <a:lvl1pPr>
              <a:lnSpc>
                <a:spcPct val="100000"/>
              </a:lnSpc>
              <a:spcBef>
                <a:spcPts val="0"/>
              </a:spcBef>
              <a:buClr>
                <a:schemeClr val="accent1"/>
              </a:buClr>
              <a:defRPr sz="2000">
                <a:solidFill>
                  <a:schemeClr val="tx1"/>
                </a:solidFill>
              </a:defRPr>
            </a:lvl1pPr>
            <a:lvl2pPr>
              <a:lnSpc>
                <a:spcPct val="100000"/>
              </a:lnSpc>
              <a:spcBef>
                <a:spcPts val="0"/>
              </a:spcBef>
              <a:buClr>
                <a:schemeClr val="accent1"/>
              </a:buClr>
              <a:defRPr sz="1800">
                <a:solidFill>
                  <a:schemeClr val="tx1"/>
                </a:solidFill>
              </a:defRPr>
            </a:lvl2pPr>
            <a:lvl3pPr>
              <a:lnSpc>
                <a:spcPct val="100000"/>
              </a:lnSpc>
              <a:spcBef>
                <a:spcPts val="0"/>
              </a:spcBef>
              <a:buClr>
                <a:schemeClr val="accent1"/>
              </a:buClr>
              <a:defRPr sz="1600">
                <a:solidFill>
                  <a:schemeClr val="tx1"/>
                </a:solidFill>
              </a:defRPr>
            </a:lvl3pPr>
            <a:lvl4pPr>
              <a:lnSpc>
                <a:spcPct val="100000"/>
              </a:lnSpc>
              <a:spcBef>
                <a:spcPts val="0"/>
              </a:spcBef>
              <a:buClr>
                <a:schemeClr val="accent1"/>
              </a:buClr>
              <a:defRPr sz="1400">
                <a:solidFill>
                  <a:schemeClr val="tx1"/>
                </a:solidFill>
              </a:defRPr>
            </a:lvl4pPr>
            <a:lvl5pPr>
              <a:lnSpc>
                <a:spcPct val="100000"/>
              </a:lnSpc>
              <a:spcBef>
                <a:spcPts val="0"/>
              </a:spcBef>
              <a:buClr>
                <a:schemeClr val="accent1"/>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D292D5A-992F-5B4D-912E-A1DEAAE1C154}"/>
              </a:ext>
            </a:extLst>
          </p:cNvPr>
          <p:cNvPicPr>
            <a:picLocks noChangeAspect="1"/>
          </p:cNvPicPr>
          <p:nvPr userDrawn="1"/>
        </p:nvPicPr>
        <p:blipFill>
          <a:blip r:embed="rId2"/>
          <a:srcRect/>
          <a:stretch/>
        </p:blipFill>
        <p:spPr>
          <a:xfrm>
            <a:off x="-156665" y="5587381"/>
            <a:ext cx="1314345" cy="1314345"/>
          </a:xfrm>
          <a:prstGeom prst="rect">
            <a:avLst/>
          </a:prstGeom>
        </p:spPr>
      </p:pic>
      <p:sp>
        <p:nvSpPr>
          <p:cNvPr id="3" name="Text Placeholder 2">
            <a:extLst>
              <a:ext uri="{FF2B5EF4-FFF2-40B4-BE49-F238E27FC236}">
                <a16:creationId xmlns:a16="http://schemas.microsoft.com/office/drawing/2014/main" id="{FA453F29-5950-4F7F-A1DC-9E529D7F0215}"/>
              </a:ext>
            </a:extLst>
          </p:cNvPr>
          <p:cNvSpPr>
            <a:spLocks noGrp="1"/>
          </p:cNvSpPr>
          <p:nvPr>
            <p:ph type="body" sz="quarter" idx="11"/>
          </p:nvPr>
        </p:nvSpPr>
        <p:spPr>
          <a:xfrm>
            <a:off x="839788" y="1239838"/>
            <a:ext cx="10688637" cy="661987"/>
          </a:xfrm>
          <a:prstGeom prst="rect">
            <a:avLst/>
          </a:prstGeom>
        </p:spPr>
        <p:txBody>
          <a:bodyPr anchor="ctr"/>
          <a:lstStyle>
            <a:lvl1pPr marL="0" indent="0">
              <a:buNone/>
              <a:defRPr sz="2400" b="1"/>
            </a:lvl1pPr>
            <a:lvl2pPr marL="457200" indent="0">
              <a:buNone/>
              <a:defRPr/>
            </a:lvl2pPr>
          </a:lstStyle>
          <a:p>
            <a:pPr lvl="0"/>
            <a:r>
              <a:rPr lang="en-US"/>
              <a:t>Click to edit Master text styles</a:t>
            </a:r>
          </a:p>
        </p:txBody>
      </p:sp>
      <p:sp>
        <p:nvSpPr>
          <p:cNvPr id="7" name="Slide Number Placeholder 5">
            <a:extLst>
              <a:ext uri="{FF2B5EF4-FFF2-40B4-BE49-F238E27FC236}">
                <a16:creationId xmlns:a16="http://schemas.microsoft.com/office/drawing/2014/main" id="{230BE88C-C548-484C-8B40-125F6D4091BD}"/>
              </a:ext>
            </a:extLst>
          </p:cNvPr>
          <p:cNvSpPr>
            <a:spLocks noGrp="1"/>
          </p:cNvSpPr>
          <p:nvPr>
            <p:ph type="sldNum" sz="quarter" idx="4"/>
          </p:nvPr>
        </p:nvSpPr>
        <p:spPr>
          <a:xfrm>
            <a:off x="9146427" y="6491634"/>
            <a:ext cx="2743200" cy="365125"/>
          </a:xfrm>
          <a:prstGeom prst="rect">
            <a:avLst/>
          </a:prstGeom>
        </p:spPr>
        <p:txBody>
          <a:bodyPr anchor="ctr"/>
          <a:lstStyle>
            <a:lvl1pPr algn="r">
              <a:defRPr sz="1400">
                <a:solidFill>
                  <a:schemeClr val="bg1"/>
                </a:solidFill>
              </a:defRPr>
            </a:lvl1pPr>
          </a:lstStyle>
          <a:p>
            <a:fld id="{5C35FCF4-C3EF-BD43-82E0-05BC237DAD2A}" type="slidenum">
              <a:rPr lang="en-US" smtClean="0"/>
              <a:pPr/>
              <a:t>‹#›</a:t>
            </a:fld>
            <a:endParaRPr lang="en-US"/>
          </a:p>
        </p:txBody>
      </p:sp>
    </p:spTree>
    <p:extLst>
      <p:ext uri="{BB962C8B-B14F-4D97-AF65-F5344CB8AC3E}">
        <p14:creationId xmlns:p14="http://schemas.microsoft.com/office/powerpoint/2010/main" val="3673300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E34070-125B-C84B-A1C8-AB95468E50DE}"/>
              </a:ext>
            </a:extLst>
          </p:cNvPr>
          <p:cNvSpPr>
            <a:spLocks noGrp="1"/>
          </p:cNvSpPr>
          <p:nvPr>
            <p:ph type="title"/>
          </p:nvPr>
        </p:nvSpPr>
        <p:spPr>
          <a:xfrm>
            <a:off x="839788" y="296941"/>
            <a:ext cx="7135288" cy="718457"/>
          </a:xfrm>
          <a:prstGeom prst="rect">
            <a:avLst/>
          </a:prstGeom>
        </p:spPr>
        <p:txBody>
          <a:bodyPr anchor="t">
            <a:normAutofit/>
          </a:bodyPr>
          <a:lstStyle>
            <a:lvl1pPr>
              <a:defRPr sz="4000" b="0">
                <a:solidFill>
                  <a:schemeClr val="bg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89538D99-6A6A-B149-87B2-DC9E13D1E074}"/>
              </a:ext>
            </a:extLst>
          </p:cNvPr>
          <p:cNvSpPr>
            <a:spLocks noGrp="1"/>
          </p:cNvSpPr>
          <p:nvPr>
            <p:ph sz="half" idx="10"/>
          </p:nvPr>
        </p:nvSpPr>
        <p:spPr>
          <a:xfrm>
            <a:off x="839788" y="1901824"/>
            <a:ext cx="5040000" cy="3716337"/>
          </a:xfrm>
          <a:prstGeom prst="rect">
            <a:avLst/>
          </a:prstGeom>
        </p:spPr>
        <p:txBody>
          <a:bodyPr/>
          <a:lstStyle>
            <a:lvl1pPr>
              <a:lnSpc>
                <a:spcPct val="100000"/>
              </a:lnSpc>
              <a:spcBef>
                <a:spcPts val="0"/>
              </a:spcBef>
              <a:buClr>
                <a:schemeClr val="accent1"/>
              </a:buClr>
              <a:defRPr sz="2000">
                <a:solidFill>
                  <a:schemeClr val="tx1"/>
                </a:solidFill>
              </a:defRPr>
            </a:lvl1pPr>
            <a:lvl2pPr>
              <a:lnSpc>
                <a:spcPct val="100000"/>
              </a:lnSpc>
              <a:spcBef>
                <a:spcPts val="0"/>
              </a:spcBef>
              <a:buClr>
                <a:schemeClr val="accent1"/>
              </a:buClr>
              <a:defRPr sz="1800">
                <a:solidFill>
                  <a:schemeClr val="tx1"/>
                </a:solidFill>
              </a:defRPr>
            </a:lvl2pPr>
            <a:lvl3pPr>
              <a:lnSpc>
                <a:spcPct val="100000"/>
              </a:lnSpc>
              <a:spcBef>
                <a:spcPts val="0"/>
              </a:spcBef>
              <a:buClr>
                <a:schemeClr val="accent1"/>
              </a:buClr>
              <a:defRPr sz="1600">
                <a:solidFill>
                  <a:schemeClr val="tx1"/>
                </a:solidFill>
              </a:defRPr>
            </a:lvl3pPr>
            <a:lvl4pPr>
              <a:lnSpc>
                <a:spcPct val="100000"/>
              </a:lnSpc>
              <a:spcBef>
                <a:spcPts val="0"/>
              </a:spcBef>
              <a:buClr>
                <a:schemeClr val="accent1"/>
              </a:buClr>
              <a:defRPr sz="1400">
                <a:solidFill>
                  <a:schemeClr val="tx1"/>
                </a:solidFill>
              </a:defRPr>
            </a:lvl4pPr>
            <a:lvl5pPr>
              <a:lnSpc>
                <a:spcPct val="100000"/>
              </a:lnSpc>
              <a:spcBef>
                <a:spcPts val="0"/>
              </a:spcBef>
              <a:buClr>
                <a:schemeClr val="accent1"/>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D292D5A-992F-5B4D-912E-A1DEAAE1C154}"/>
              </a:ext>
            </a:extLst>
          </p:cNvPr>
          <p:cNvPicPr>
            <a:picLocks noChangeAspect="1"/>
          </p:cNvPicPr>
          <p:nvPr userDrawn="1"/>
        </p:nvPicPr>
        <p:blipFill>
          <a:blip r:embed="rId2"/>
          <a:srcRect/>
          <a:stretch/>
        </p:blipFill>
        <p:spPr>
          <a:xfrm>
            <a:off x="-156665" y="5587381"/>
            <a:ext cx="1314345" cy="1314345"/>
          </a:xfrm>
          <a:prstGeom prst="rect">
            <a:avLst/>
          </a:prstGeom>
        </p:spPr>
      </p:pic>
      <p:sp>
        <p:nvSpPr>
          <p:cNvPr id="3" name="Text Placeholder 2">
            <a:extLst>
              <a:ext uri="{FF2B5EF4-FFF2-40B4-BE49-F238E27FC236}">
                <a16:creationId xmlns:a16="http://schemas.microsoft.com/office/drawing/2014/main" id="{FA453F29-5950-4F7F-A1DC-9E529D7F0215}"/>
              </a:ext>
            </a:extLst>
          </p:cNvPr>
          <p:cNvSpPr>
            <a:spLocks noGrp="1"/>
          </p:cNvSpPr>
          <p:nvPr>
            <p:ph type="body" sz="quarter" idx="11"/>
          </p:nvPr>
        </p:nvSpPr>
        <p:spPr>
          <a:xfrm>
            <a:off x="839789" y="1350237"/>
            <a:ext cx="5040000" cy="551588"/>
          </a:xfrm>
          <a:prstGeom prst="rect">
            <a:avLst/>
          </a:prstGeom>
        </p:spPr>
        <p:txBody>
          <a:bodyPr anchor="ctr"/>
          <a:lstStyle>
            <a:lvl1pPr marL="0" indent="0" algn="ctr">
              <a:buNone/>
              <a:defRPr sz="2400" b="1"/>
            </a:lvl1pPr>
            <a:lvl2pPr marL="457200" indent="0">
              <a:buNone/>
              <a:defRPr/>
            </a:lvl2pPr>
          </a:lstStyle>
          <a:p>
            <a:pPr lvl="0"/>
            <a:r>
              <a:rPr lang="en-US"/>
              <a:t>Click to edit Master text styles</a:t>
            </a:r>
          </a:p>
        </p:txBody>
      </p:sp>
      <p:sp>
        <p:nvSpPr>
          <p:cNvPr id="7" name="Slide Number Placeholder 5">
            <a:extLst>
              <a:ext uri="{FF2B5EF4-FFF2-40B4-BE49-F238E27FC236}">
                <a16:creationId xmlns:a16="http://schemas.microsoft.com/office/drawing/2014/main" id="{230BE88C-C548-484C-8B40-125F6D4091BD}"/>
              </a:ext>
            </a:extLst>
          </p:cNvPr>
          <p:cNvSpPr>
            <a:spLocks noGrp="1"/>
          </p:cNvSpPr>
          <p:nvPr>
            <p:ph type="sldNum" sz="quarter" idx="4"/>
          </p:nvPr>
        </p:nvSpPr>
        <p:spPr>
          <a:xfrm>
            <a:off x="9146427" y="6491634"/>
            <a:ext cx="2743200" cy="365125"/>
          </a:xfrm>
          <a:prstGeom prst="rect">
            <a:avLst/>
          </a:prstGeom>
        </p:spPr>
        <p:txBody>
          <a:bodyPr anchor="ctr"/>
          <a:lstStyle>
            <a:lvl1pPr algn="r">
              <a:defRPr sz="1400">
                <a:solidFill>
                  <a:schemeClr val="bg1"/>
                </a:solidFill>
              </a:defRPr>
            </a:lvl1pPr>
          </a:lstStyle>
          <a:p>
            <a:fld id="{5C35FCF4-C3EF-BD43-82E0-05BC237DAD2A}" type="slidenum">
              <a:rPr lang="en-US" smtClean="0"/>
              <a:pPr/>
              <a:t>‹#›</a:t>
            </a:fld>
            <a:endParaRPr lang="en-US"/>
          </a:p>
        </p:txBody>
      </p:sp>
      <p:sp>
        <p:nvSpPr>
          <p:cNvPr id="9" name="Content Placeholder 2">
            <a:extLst>
              <a:ext uri="{FF2B5EF4-FFF2-40B4-BE49-F238E27FC236}">
                <a16:creationId xmlns:a16="http://schemas.microsoft.com/office/drawing/2014/main" id="{19848E15-7855-4022-9B84-A55AC0E2BDE3}"/>
              </a:ext>
            </a:extLst>
          </p:cNvPr>
          <p:cNvSpPr>
            <a:spLocks noGrp="1"/>
          </p:cNvSpPr>
          <p:nvPr>
            <p:ph sz="half" idx="12"/>
          </p:nvPr>
        </p:nvSpPr>
        <p:spPr>
          <a:xfrm>
            <a:off x="6488425" y="1901824"/>
            <a:ext cx="5040000" cy="3716337"/>
          </a:xfrm>
          <a:prstGeom prst="rect">
            <a:avLst/>
          </a:prstGeom>
        </p:spPr>
        <p:txBody>
          <a:bodyPr/>
          <a:lstStyle>
            <a:lvl1pPr>
              <a:lnSpc>
                <a:spcPct val="100000"/>
              </a:lnSpc>
              <a:spcBef>
                <a:spcPts val="0"/>
              </a:spcBef>
              <a:buClr>
                <a:schemeClr val="accent1"/>
              </a:buClr>
              <a:defRPr sz="2000">
                <a:solidFill>
                  <a:schemeClr val="tx1"/>
                </a:solidFill>
              </a:defRPr>
            </a:lvl1pPr>
            <a:lvl2pPr>
              <a:lnSpc>
                <a:spcPct val="100000"/>
              </a:lnSpc>
              <a:spcBef>
                <a:spcPts val="0"/>
              </a:spcBef>
              <a:buClr>
                <a:schemeClr val="accent1"/>
              </a:buClr>
              <a:defRPr sz="1800">
                <a:solidFill>
                  <a:schemeClr val="tx1"/>
                </a:solidFill>
              </a:defRPr>
            </a:lvl2pPr>
            <a:lvl3pPr>
              <a:lnSpc>
                <a:spcPct val="100000"/>
              </a:lnSpc>
              <a:spcBef>
                <a:spcPts val="0"/>
              </a:spcBef>
              <a:buClr>
                <a:schemeClr val="accent1"/>
              </a:buClr>
              <a:defRPr sz="1600">
                <a:solidFill>
                  <a:schemeClr val="tx1"/>
                </a:solidFill>
              </a:defRPr>
            </a:lvl3pPr>
            <a:lvl4pPr>
              <a:lnSpc>
                <a:spcPct val="100000"/>
              </a:lnSpc>
              <a:spcBef>
                <a:spcPts val="0"/>
              </a:spcBef>
              <a:buClr>
                <a:schemeClr val="accent1"/>
              </a:buClr>
              <a:defRPr sz="1400">
                <a:solidFill>
                  <a:schemeClr val="tx1"/>
                </a:solidFill>
              </a:defRPr>
            </a:lvl4pPr>
            <a:lvl5pPr>
              <a:lnSpc>
                <a:spcPct val="100000"/>
              </a:lnSpc>
              <a:spcBef>
                <a:spcPts val="0"/>
              </a:spcBef>
              <a:buClr>
                <a:schemeClr val="accent1"/>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BF70074B-C6A4-48F1-83F0-32D837422967}"/>
              </a:ext>
            </a:extLst>
          </p:cNvPr>
          <p:cNvSpPr>
            <a:spLocks noGrp="1"/>
          </p:cNvSpPr>
          <p:nvPr>
            <p:ph type="body" sz="quarter" idx="13"/>
          </p:nvPr>
        </p:nvSpPr>
        <p:spPr>
          <a:xfrm>
            <a:off x="6488425" y="1350236"/>
            <a:ext cx="5040000" cy="551588"/>
          </a:xfrm>
          <a:prstGeom prst="rect">
            <a:avLst/>
          </a:prstGeom>
        </p:spPr>
        <p:txBody>
          <a:bodyPr anchor="ctr"/>
          <a:lstStyle>
            <a:lvl1pPr marL="0" indent="0" algn="ctr">
              <a:buNone/>
              <a:defRPr sz="2400" b="1"/>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7120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E34070-125B-C84B-A1C8-AB95468E50DE}"/>
              </a:ext>
            </a:extLst>
          </p:cNvPr>
          <p:cNvSpPr>
            <a:spLocks noGrp="1"/>
          </p:cNvSpPr>
          <p:nvPr>
            <p:ph type="title"/>
          </p:nvPr>
        </p:nvSpPr>
        <p:spPr>
          <a:xfrm>
            <a:off x="839788" y="296941"/>
            <a:ext cx="7135288" cy="718457"/>
          </a:xfrm>
          <a:prstGeom prst="rect">
            <a:avLst/>
          </a:prstGeom>
        </p:spPr>
        <p:txBody>
          <a:bodyPr anchor="t">
            <a:normAutofit/>
          </a:bodyPr>
          <a:lstStyle>
            <a:lvl1pPr>
              <a:defRPr sz="4000" b="0">
                <a:solidFill>
                  <a:schemeClr val="bg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89538D99-6A6A-B149-87B2-DC9E13D1E074}"/>
              </a:ext>
            </a:extLst>
          </p:cNvPr>
          <p:cNvSpPr>
            <a:spLocks noGrp="1"/>
          </p:cNvSpPr>
          <p:nvPr>
            <p:ph sz="half" idx="10"/>
          </p:nvPr>
        </p:nvSpPr>
        <p:spPr>
          <a:xfrm>
            <a:off x="839788" y="1901824"/>
            <a:ext cx="5040000" cy="3716337"/>
          </a:xfrm>
          <a:prstGeom prst="rect">
            <a:avLst/>
          </a:prstGeom>
        </p:spPr>
        <p:txBody>
          <a:bodyPr/>
          <a:lstStyle>
            <a:lvl1pPr>
              <a:lnSpc>
                <a:spcPct val="100000"/>
              </a:lnSpc>
              <a:spcBef>
                <a:spcPts val="0"/>
              </a:spcBef>
              <a:buClr>
                <a:schemeClr val="accent1"/>
              </a:buClr>
              <a:defRPr sz="2000">
                <a:solidFill>
                  <a:schemeClr val="tx1"/>
                </a:solidFill>
              </a:defRPr>
            </a:lvl1pPr>
            <a:lvl2pPr>
              <a:lnSpc>
                <a:spcPct val="100000"/>
              </a:lnSpc>
              <a:spcBef>
                <a:spcPts val="0"/>
              </a:spcBef>
              <a:buClr>
                <a:schemeClr val="accent1"/>
              </a:buClr>
              <a:defRPr sz="1800">
                <a:solidFill>
                  <a:schemeClr val="tx1"/>
                </a:solidFill>
              </a:defRPr>
            </a:lvl2pPr>
            <a:lvl3pPr>
              <a:lnSpc>
                <a:spcPct val="100000"/>
              </a:lnSpc>
              <a:spcBef>
                <a:spcPts val="0"/>
              </a:spcBef>
              <a:buClr>
                <a:schemeClr val="accent1"/>
              </a:buClr>
              <a:defRPr sz="1600">
                <a:solidFill>
                  <a:schemeClr val="tx1"/>
                </a:solidFill>
              </a:defRPr>
            </a:lvl3pPr>
            <a:lvl4pPr>
              <a:lnSpc>
                <a:spcPct val="100000"/>
              </a:lnSpc>
              <a:spcBef>
                <a:spcPts val="0"/>
              </a:spcBef>
              <a:buClr>
                <a:schemeClr val="accent1"/>
              </a:buClr>
              <a:defRPr sz="1400">
                <a:solidFill>
                  <a:schemeClr val="tx1"/>
                </a:solidFill>
              </a:defRPr>
            </a:lvl4pPr>
            <a:lvl5pPr>
              <a:lnSpc>
                <a:spcPct val="100000"/>
              </a:lnSpc>
              <a:spcBef>
                <a:spcPts val="0"/>
              </a:spcBef>
              <a:buClr>
                <a:schemeClr val="accent1"/>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D292D5A-992F-5B4D-912E-A1DEAAE1C154}"/>
              </a:ext>
            </a:extLst>
          </p:cNvPr>
          <p:cNvPicPr>
            <a:picLocks noChangeAspect="1"/>
          </p:cNvPicPr>
          <p:nvPr userDrawn="1"/>
        </p:nvPicPr>
        <p:blipFill>
          <a:blip r:embed="rId2"/>
          <a:srcRect/>
          <a:stretch/>
        </p:blipFill>
        <p:spPr>
          <a:xfrm>
            <a:off x="-156665" y="5587381"/>
            <a:ext cx="1314345" cy="1314345"/>
          </a:xfrm>
          <a:prstGeom prst="rect">
            <a:avLst/>
          </a:prstGeom>
        </p:spPr>
      </p:pic>
      <p:sp>
        <p:nvSpPr>
          <p:cNvPr id="3" name="Text Placeholder 2">
            <a:extLst>
              <a:ext uri="{FF2B5EF4-FFF2-40B4-BE49-F238E27FC236}">
                <a16:creationId xmlns:a16="http://schemas.microsoft.com/office/drawing/2014/main" id="{FA453F29-5950-4F7F-A1DC-9E529D7F0215}"/>
              </a:ext>
            </a:extLst>
          </p:cNvPr>
          <p:cNvSpPr>
            <a:spLocks noGrp="1"/>
          </p:cNvSpPr>
          <p:nvPr>
            <p:ph type="body" sz="quarter" idx="11"/>
          </p:nvPr>
        </p:nvSpPr>
        <p:spPr>
          <a:xfrm>
            <a:off x="6285245" y="1901824"/>
            <a:ext cx="5040000" cy="551588"/>
          </a:xfrm>
          <a:prstGeom prst="rect">
            <a:avLst/>
          </a:prstGeom>
        </p:spPr>
        <p:txBody>
          <a:bodyPr anchor="ctr"/>
          <a:lstStyle>
            <a:lvl1pPr marL="0" indent="0" algn="ctr">
              <a:buNone/>
              <a:defRPr sz="2400" b="1"/>
            </a:lvl1pPr>
            <a:lvl2pPr marL="457200" indent="0">
              <a:buNone/>
              <a:defRPr/>
            </a:lvl2pPr>
          </a:lstStyle>
          <a:p>
            <a:pPr lvl="0"/>
            <a:r>
              <a:rPr lang="en-US"/>
              <a:t>Click to edit Master text styles</a:t>
            </a:r>
          </a:p>
        </p:txBody>
      </p:sp>
      <p:sp>
        <p:nvSpPr>
          <p:cNvPr id="7" name="Slide Number Placeholder 5">
            <a:extLst>
              <a:ext uri="{FF2B5EF4-FFF2-40B4-BE49-F238E27FC236}">
                <a16:creationId xmlns:a16="http://schemas.microsoft.com/office/drawing/2014/main" id="{230BE88C-C548-484C-8B40-125F6D4091BD}"/>
              </a:ext>
            </a:extLst>
          </p:cNvPr>
          <p:cNvSpPr>
            <a:spLocks noGrp="1"/>
          </p:cNvSpPr>
          <p:nvPr>
            <p:ph type="sldNum" sz="quarter" idx="4"/>
          </p:nvPr>
        </p:nvSpPr>
        <p:spPr>
          <a:xfrm>
            <a:off x="9146427" y="6491634"/>
            <a:ext cx="2743200" cy="365125"/>
          </a:xfrm>
          <a:prstGeom prst="rect">
            <a:avLst/>
          </a:prstGeom>
        </p:spPr>
        <p:txBody>
          <a:bodyPr anchor="ctr"/>
          <a:lstStyle>
            <a:lvl1pPr algn="r">
              <a:defRPr sz="1400">
                <a:solidFill>
                  <a:schemeClr val="bg1"/>
                </a:solidFill>
              </a:defRPr>
            </a:lvl1pPr>
          </a:lstStyle>
          <a:p>
            <a:fld id="{5C35FCF4-C3EF-BD43-82E0-05BC237DAD2A}" type="slidenum">
              <a:rPr lang="en-US" smtClean="0"/>
              <a:pPr/>
              <a:t>‹#›</a:t>
            </a:fld>
            <a:endParaRPr lang="en-US"/>
          </a:p>
        </p:txBody>
      </p:sp>
    </p:spTree>
    <p:extLst>
      <p:ext uri="{BB962C8B-B14F-4D97-AF65-F5344CB8AC3E}">
        <p14:creationId xmlns:p14="http://schemas.microsoft.com/office/powerpoint/2010/main" val="75960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E34070-125B-C84B-A1C8-AB95468E50DE}"/>
              </a:ext>
            </a:extLst>
          </p:cNvPr>
          <p:cNvSpPr>
            <a:spLocks noGrp="1"/>
          </p:cNvSpPr>
          <p:nvPr>
            <p:ph type="title"/>
          </p:nvPr>
        </p:nvSpPr>
        <p:spPr>
          <a:xfrm>
            <a:off x="839788" y="296941"/>
            <a:ext cx="7135288" cy="718457"/>
          </a:xfrm>
          <a:prstGeom prst="rect">
            <a:avLst/>
          </a:prstGeom>
        </p:spPr>
        <p:txBody>
          <a:bodyPr anchor="t">
            <a:normAutofit/>
          </a:bodyPr>
          <a:lstStyle>
            <a:lvl1pPr>
              <a:defRPr sz="4000" b="0">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7D292D5A-992F-5B4D-912E-A1DEAAE1C154}"/>
              </a:ext>
            </a:extLst>
          </p:cNvPr>
          <p:cNvPicPr>
            <a:picLocks noChangeAspect="1"/>
          </p:cNvPicPr>
          <p:nvPr userDrawn="1"/>
        </p:nvPicPr>
        <p:blipFill>
          <a:blip r:embed="rId2"/>
          <a:srcRect/>
          <a:stretch/>
        </p:blipFill>
        <p:spPr>
          <a:xfrm>
            <a:off x="-156665" y="5587381"/>
            <a:ext cx="1314345" cy="1314345"/>
          </a:xfrm>
          <a:prstGeom prst="rect">
            <a:avLst/>
          </a:prstGeom>
        </p:spPr>
      </p:pic>
      <p:sp>
        <p:nvSpPr>
          <p:cNvPr id="3" name="Text Placeholder 2">
            <a:extLst>
              <a:ext uri="{FF2B5EF4-FFF2-40B4-BE49-F238E27FC236}">
                <a16:creationId xmlns:a16="http://schemas.microsoft.com/office/drawing/2014/main" id="{FA453F29-5950-4F7F-A1DC-9E529D7F0215}"/>
              </a:ext>
            </a:extLst>
          </p:cNvPr>
          <p:cNvSpPr>
            <a:spLocks noGrp="1"/>
          </p:cNvSpPr>
          <p:nvPr>
            <p:ph type="body" sz="quarter" idx="11"/>
          </p:nvPr>
        </p:nvSpPr>
        <p:spPr>
          <a:xfrm>
            <a:off x="839788" y="1239838"/>
            <a:ext cx="10688637" cy="661987"/>
          </a:xfrm>
          <a:prstGeom prst="rect">
            <a:avLst/>
          </a:prstGeom>
        </p:spPr>
        <p:txBody>
          <a:bodyPr anchor="ctr"/>
          <a:lstStyle>
            <a:lvl1pPr marL="0" indent="0">
              <a:buNone/>
              <a:defRPr sz="2400" b="1"/>
            </a:lvl1pPr>
            <a:lvl2pPr marL="457200" indent="0">
              <a:buNone/>
              <a:defRPr/>
            </a:lvl2pPr>
          </a:lstStyle>
          <a:p>
            <a:pPr lvl="0"/>
            <a:r>
              <a:rPr lang="en-US"/>
              <a:t>Click to edit Master text styles</a:t>
            </a:r>
          </a:p>
        </p:txBody>
      </p:sp>
      <p:sp>
        <p:nvSpPr>
          <p:cNvPr id="7" name="Slide Number Placeholder 5">
            <a:extLst>
              <a:ext uri="{FF2B5EF4-FFF2-40B4-BE49-F238E27FC236}">
                <a16:creationId xmlns:a16="http://schemas.microsoft.com/office/drawing/2014/main" id="{28F9F0F4-3DE3-463E-BDA0-51D00CE0729D}"/>
              </a:ext>
            </a:extLst>
          </p:cNvPr>
          <p:cNvSpPr>
            <a:spLocks noGrp="1"/>
          </p:cNvSpPr>
          <p:nvPr>
            <p:ph type="sldNum" sz="quarter" idx="4"/>
          </p:nvPr>
        </p:nvSpPr>
        <p:spPr>
          <a:xfrm>
            <a:off x="9146427" y="6491634"/>
            <a:ext cx="2743200" cy="365125"/>
          </a:xfrm>
          <a:prstGeom prst="rect">
            <a:avLst/>
          </a:prstGeom>
        </p:spPr>
        <p:txBody>
          <a:bodyPr anchor="ctr"/>
          <a:lstStyle>
            <a:lvl1pPr algn="r">
              <a:defRPr sz="1400">
                <a:solidFill>
                  <a:schemeClr val="bg1"/>
                </a:solidFill>
              </a:defRPr>
            </a:lvl1pPr>
          </a:lstStyle>
          <a:p>
            <a:fld id="{5C35FCF4-C3EF-BD43-82E0-05BC237DAD2A}" type="slidenum">
              <a:rPr lang="en-US" smtClean="0"/>
              <a:pPr/>
              <a:t>‹#›</a:t>
            </a:fld>
            <a:endParaRPr lang="en-US"/>
          </a:p>
        </p:txBody>
      </p:sp>
    </p:spTree>
    <p:extLst>
      <p:ext uri="{BB962C8B-B14F-4D97-AF65-F5344CB8AC3E}">
        <p14:creationId xmlns:p14="http://schemas.microsoft.com/office/powerpoint/2010/main" val="54706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DD09DB-B403-EF45-B2DF-6A3B82CA54A9}"/>
              </a:ext>
            </a:extLst>
          </p:cNvPr>
          <p:cNvSpPr>
            <a:spLocks noGrp="1"/>
          </p:cNvSpPr>
          <p:nvPr>
            <p:ph type="title"/>
          </p:nvPr>
        </p:nvSpPr>
        <p:spPr>
          <a:xfrm>
            <a:off x="839788" y="296941"/>
            <a:ext cx="7135288" cy="718457"/>
          </a:xfrm>
          <a:prstGeom prst="rect">
            <a:avLst/>
          </a:prstGeom>
        </p:spPr>
        <p:txBody>
          <a:bodyPr anchor="t">
            <a:normAutofit/>
          </a:bodyPr>
          <a:lstStyle>
            <a:lvl1pPr>
              <a:defRPr sz="44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7565E5F1-6F45-414A-99DC-55E3A5CBAA29}"/>
              </a:ext>
            </a:extLst>
          </p:cNvPr>
          <p:cNvPicPr>
            <a:picLocks noChangeAspect="1"/>
          </p:cNvPicPr>
          <p:nvPr userDrawn="1"/>
        </p:nvPicPr>
        <p:blipFill>
          <a:blip r:embed="rId2"/>
          <a:srcRect/>
          <a:stretch/>
        </p:blipFill>
        <p:spPr>
          <a:xfrm>
            <a:off x="-156665" y="5598035"/>
            <a:ext cx="1314345" cy="1314345"/>
          </a:xfrm>
          <a:prstGeom prst="rect">
            <a:avLst/>
          </a:prstGeom>
        </p:spPr>
      </p:pic>
    </p:spTree>
    <p:extLst>
      <p:ext uri="{BB962C8B-B14F-4D97-AF65-F5344CB8AC3E}">
        <p14:creationId xmlns:p14="http://schemas.microsoft.com/office/powerpoint/2010/main" val="230635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ontent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E34070-125B-C84B-A1C8-AB95468E50DE}"/>
              </a:ext>
            </a:extLst>
          </p:cNvPr>
          <p:cNvSpPr>
            <a:spLocks noGrp="1"/>
          </p:cNvSpPr>
          <p:nvPr>
            <p:ph type="title"/>
          </p:nvPr>
        </p:nvSpPr>
        <p:spPr>
          <a:xfrm>
            <a:off x="839788" y="296941"/>
            <a:ext cx="7135288" cy="718457"/>
          </a:xfrm>
          <a:prstGeom prst="rect">
            <a:avLst/>
          </a:prstGeom>
        </p:spPr>
        <p:txBody>
          <a:bodyPr anchor="t">
            <a:normAutofit/>
          </a:bodyPr>
          <a:lstStyle>
            <a:lvl1pPr>
              <a:defRPr sz="4400">
                <a:solidFill>
                  <a:schemeClr val="bg1"/>
                </a:solidFill>
                <a:effectLst>
                  <a:innerShdw blurRad="63500" dist="50800" dir="16200000">
                    <a:prstClr val="black">
                      <a:alpha val="50000"/>
                    </a:prstClr>
                  </a:innerShdw>
                </a:effectLst>
              </a:defRPr>
            </a:lvl1pPr>
          </a:lstStyle>
          <a:p>
            <a:r>
              <a:rPr lang="en-US"/>
              <a:t>Click to edit Master title style</a:t>
            </a:r>
          </a:p>
        </p:txBody>
      </p:sp>
      <p:sp>
        <p:nvSpPr>
          <p:cNvPr id="5" name="Content Placeholder 2">
            <a:extLst>
              <a:ext uri="{FF2B5EF4-FFF2-40B4-BE49-F238E27FC236}">
                <a16:creationId xmlns:a16="http://schemas.microsoft.com/office/drawing/2014/main" id="{89538D99-6A6A-B149-87B2-DC9E13D1E074}"/>
              </a:ext>
            </a:extLst>
          </p:cNvPr>
          <p:cNvSpPr>
            <a:spLocks noGrp="1"/>
          </p:cNvSpPr>
          <p:nvPr>
            <p:ph sz="half" idx="10" hasCustomPrompt="1"/>
          </p:nvPr>
        </p:nvSpPr>
        <p:spPr>
          <a:xfrm>
            <a:off x="839788" y="1988458"/>
            <a:ext cx="10689192" cy="782038"/>
          </a:xfrm>
          <a:prstGeom prst="rect">
            <a:avLst/>
          </a:prstGeom>
        </p:spPr>
        <p:txBody>
          <a:bodyPr/>
          <a:lstStyle>
            <a:lvl1pPr>
              <a:lnSpc>
                <a:spcPct val="100000"/>
              </a:lnSpc>
              <a:spcBef>
                <a:spcPts val="0"/>
              </a:spcBef>
              <a:buClr>
                <a:schemeClr val="accent1"/>
              </a:buClr>
              <a:defRPr sz="2000">
                <a:solidFill>
                  <a:schemeClr val="tx1"/>
                </a:solidFill>
              </a:defRPr>
            </a:lvl1pPr>
            <a:lvl2pPr>
              <a:lnSpc>
                <a:spcPct val="100000"/>
              </a:lnSpc>
              <a:spcBef>
                <a:spcPts val="0"/>
              </a:spcBef>
              <a:buClr>
                <a:schemeClr val="accent1"/>
              </a:buClr>
              <a:defRPr sz="2000">
                <a:solidFill>
                  <a:schemeClr val="tx1"/>
                </a:solidFill>
              </a:defRPr>
            </a:lvl2pPr>
            <a:lvl3pPr>
              <a:lnSpc>
                <a:spcPct val="100000"/>
              </a:lnSpc>
              <a:spcBef>
                <a:spcPts val="0"/>
              </a:spcBef>
              <a:buClr>
                <a:schemeClr val="accent1"/>
              </a:buClr>
              <a:defRPr sz="1800">
                <a:solidFill>
                  <a:schemeClr val="tx1"/>
                </a:solidFill>
              </a:defRPr>
            </a:lvl3pPr>
            <a:lvl4pPr>
              <a:lnSpc>
                <a:spcPct val="100000"/>
              </a:lnSpc>
              <a:spcBef>
                <a:spcPts val="0"/>
              </a:spcBef>
              <a:buClr>
                <a:schemeClr val="accent1"/>
              </a:buClr>
              <a:defRPr sz="1600">
                <a:solidFill>
                  <a:schemeClr val="tx1"/>
                </a:solidFill>
              </a:defRPr>
            </a:lvl4pPr>
            <a:lvl5pPr>
              <a:lnSpc>
                <a:spcPct val="100000"/>
              </a:lnSpc>
              <a:spcBef>
                <a:spcPts val="0"/>
              </a:spcBef>
              <a:buClr>
                <a:schemeClr val="accent1"/>
              </a:buClr>
              <a:defRPr sz="1600">
                <a:solidFill>
                  <a:schemeClr val="tx1"/>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7D292D5A-992F-5B4D-912E-A1DEAAE1C154}"/>
              </a:ext>
            </a:extLst>
          </p:cNvPr>
          <p:cNvPicPr>
            <a:picLocks noChangeAspect="1"/>
          </p:cNvPicPr>
          <p:nvPr userDrawn="1"/>
        </p:nvPicPr>
        <p:blipFill>
          <a:blip r:embed="rId2"/>
          <a:srcRect/>
          <a:stretch/>
        </p:blipFill>
        <p:spPr>
          <a:xfrm>
            <a:off x="-156665" y="5587381"/>
            <a:ext cx="1314345" cy="1314345"/>
          </a:xfrm>
          <a:prstGeom prst="rect">
            <a:avLst/>
          </a:prstGeom>
        </p:spPr>
      </p:pic>
      <p:sp>
        <p:nvSpPr>
          <p:cNvPr id="7" name="Text Placeholder 3"/>
          <p:cNvSpPr>
            <a:spLocks noGrp="1"/>
          </p:cNvSpPr>
          <p:nvPr>
            <p:ph type="body" sz="quarter" idx="11"/>
          </p:nvPr>
        </p:nvSpPr>
        <p:spPr>
          <a:xfrm>
            <a:off x="839788" y="1360707"/>
            <a:ext cx="10689193" cy="600454"/>
          </a:xfrm>
          <a:prstGeom prst="rect">
            <a:avLst/>
          </a:prstGeom>
        </p:spPr>
        <p:txBody>
          <a:bodyPr anchor="ctr"/>
          <a:lstStyle>
            <a:lvl1pPr marL="0" indent="0">
              <a:buNone/>
              <a:defRPr b="1">
                <a:solidFill>
                  <a:srgbClr val="E82823"/>
                </a:solidFill>
              </a:defRPr>
            </a:lvl1pPr>
          </a:lstStyle>
          <a:p>
            <a:pPr lvl="0"/>
            <a:r>
              <a:rPr lang="en-US"/>
              <a:t>Edit Master text styles</a:t>
            </a:r>
          </a:p>
        </p:txBody>
      </p:sp>
      <p:sp>
        <p:nvSpPr>
          <p:cNvPr id="9" name="Content Placeholder 2">
            <a:extLst>
              <a:ext uri="{FF2B5EF4-FFF2-40B4-BE49-F238E27FC236}">
                <a16:creationId xmlns:a16="http://schemas.microsoft.com/office/drawing/2014/main" id="{89538D99-6A6A-B149-87B2-DC9E13D1E074}"/>
              </a:ext>
            </a:extLst>
          </p:cNvPr>
          <p:cNvSpPr>
            <a:spLocks noGrp="1"/>
          </p:cNvSpPr>
          <p:nvPr>
            <p:ph sz="half" idx="12"/>
          </p:nvPr>
        </p:nvSpPr>
        <p:spPr>
          <a:xfrm>
            <a:off x="839788" y="2797794"/>
            <a:ext cx="10689193" cy="3248164"/>
          </a:xfrm>
          <a:prstGeom prst="rect">
            <a:avLst/>
          </a:prstGeom>
        </p:spPr>
        <p:txBody>
          <a:bodyPr/>
          <a:lstStyle>
            <a:lvl1pPr>
              <a:lnSpc>
                <a:spcPct val="100000"/>
              </a:lnSpc>
              <a:spcBef>
                <a:spcPts val="0"/>
              </a:spcBef>
              <a:buClr>
                <a:schemeClr val="accent1"/>
              </a:buClr>
              <a:defRPr sz="2400">
                <a:solidFill>
                  <a:schemeClr val="tx1"/>
                </a:solidFill>
              </a:defRPr>
            </a:lvl1pPr>
            <a:lvl2pPr>
              <a:lnSpc>
                <a:spcPct val="100000"/>
              </a:lnSpc>
              <a:spcBef>
                <a:spcPts val="0"/>
              </a:spcBef>
              <a:buClr>
                <a:schemeClr val="accent1"/>
              </a:buClr>
              <a:defRPr sz="2000">
                <a:solidFill>
                  <a:schemeClr val="tx1"/>
                </a:solidFill>
              </a:defRPr>
            </a:lvl2pPr>
            <a:lvl3pPr>
              <a:lnSpc>
                <a:spcPct val="100000"/>
              </a:lnSpc>
              <a:spcBef>
                <a:spcPts val="0"/>
              </a:spcBef>
              <a:buClr>
                <a:schemeClr val="accent1"/>
              </a:buClr>
              <a:defRPr sz="1800">
                <a:solidFill>
                  <a:schemeClr val="tx1"/>
                </a:solidFill>
              </a:defRPr>
            </a:lvl3pPr>
            <a:lvl4pPr>
              <a:lnSpc>
                <a:spcPct val="100000"/>
              </a:lnSpc>
              <a:spcBef>
                <a:spcPts val="0"/>
              </a:spcBef>
              <a:buClr>
                <a:schemeClr val="accent1"/>
              </a:buClr>
              <a:defRPr sz="1600">
                <a:solidFill>
                  <a:schemeClr val="tx1"/>
                </a:solidFill>
              </a:defRPr>
            </a:lvl4pPr>
            <a:lvl5pPr>
              <a:lnSpc>
                <a:spcPct val="100000"/>
              </a:lnSpc>
              <a:spcBef>
                <a:spcPts val="0"/>
              </a:spcBef>
              <a:buClr>
                <a:schemeClr val="accent1"/>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
          <p:cNvSpPr>
            <a:spLocks noGrp="1"/>
          </p:cNvSpPr>
          <p:nvPr>
            <p:ph type="sldNum" sz="quarter" idx="4"/>
          </p:nvPr>
        </p:nvSpPr>
        <p:spPr>
          <a:xfrm>
            <a:off x="8610600" y="6479182"/>
            <a:ext cx="2743200" cy="365125"/>
          </a:xfrm>
          <a:prstGeom prst="rect">
            <a:avLst/>
          </a:prstGeom>
        </p:spPr>
        <p:txBody>
          <a:bodyPr vert="horz" lIns="91440" tIns="45720" rIns="91440" bIns="45720" rtlCol="0" anchor="ctr"/>
          <a:lstStyle>
            <a:lvl1pPr algn="r">
              <a:defRPr sz="2000">
                <a:solidFill>
                  <a:schemeClr val="bg1"/>
                </a:solidFill>
              </a:defRPr>
            </a:lvl1pPr>
          </a:lstStyle>
          <a:p>
            <a:fld id="{3D4ACEDC-DE86-49EC-8D06-BB6CAD53C939}" type="slidenum">
              <a:rPr lang="en-CA" smtClean="0"/>
              <a:pPr/>
              <a:t>‹#›</a:t>
            </a:fld>
            <a:endParaRPr lang="en-CA"/>
          </a:p>
        </p:txBody>
      </p:sp>
    </p:spTree>
    <p:extLst>
      <p:ext uri="{BB962C8B-B14F-4D97-AF65-F5344CB8AC3E}">
        <p14:creationId xmlns:p14="http://schemas.microsoft.com/office/powerpoint/2010/main" val="246809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Content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E34070-125B-C84B-A1C8-AB95468E50DE}"/>
              </a:ext>
            </a:extLst>
          </p:cNvPr>
          <p:cNvSpPr>
            <a:spLocks noGrp="1"/>
          </p:cNvSpPr>
          <p:nvPr>
            <p:ph type="title"/>
          </p:nvPr>
        </p:nvSpPr>
        <p:spPr>
          <a:xfrm>
            <a:off x="839788" y="296941"/>
            <a:ext cx="7635472" cy="718457"/>
          </a:xfrm>
          <a:prstGeom prst="rect">
            <a:avLst/>
          </a:prstGeom>
        </p:spPr>
        <p:txBody>
          <a:bodyPr anchor="t">
            <a:normAutofit/>
          </a:bodyPr>
          <a:lstStyle>
            <a:lvl1pPr>
              <a:defRPr sz="4400">
                <a:solidFill>
                  <a:schemeClr val="bg1"/>
                </a:solidFill>
                <a:effectLst>
                  <a:innerShdw blurRad="63500" dist="50800" dir="16200000">
                    <a:prstClr val="black">
                      <a:alpha val="50000"/>
                    </a:prstClr>
                  </a:innerShdw>
                </a:effectLst>
              </a:defRPr>
            </a:lvl1pPr>
          </a:lstStyle>
          <a:p>
            <a:r>
              <a:rPr lang="en-US"/>
              <a:t>Click to edit Master title style</a:t>
            </a:r>
          </a:p>
        </p:txBody>
      </p:sp>
      <p:sp>
        <p:nvSpPr>
          <p:cNvPr id="5" name="Content Placeholder 2">
            <a:extLst>
              <a:ext uri="{FF2B5EF4-FFF2-40B4-BE49-F238E27FC236}">
                <a16:creationId xmlns:a16="http://schemas.microsoft.com/office/drawing/2014/main" id="{89538D99-6A6A-B149-87B2-DC9E13D1E074}"/>
              </a:ext>
            </a:extLst>
          </p:cNvPr>
          <p:cNvSpPr>
            <a:spLocks noGrp="1"/>
          </p:cNvSpPr>
          <p:nvPr>
            <p:ph sz="half" idx="10"/>
          </p:nvPr>
        </p:nvSpPr>
        <p:spPr>
          <a:xfrm>
            <a:off x="839789" y="1988457"/>
            <a:ext cx="5124284" cy="4043853"/>
          </a:xfrm>
          <a:prstGeom prst="rect">
            <a:avLst/>
          </a:prstGeom>
        </p:spPr>
        <p:txBody>
          <a:bodyPr/>
          <a:lstStyle>
            <a:lvl1pPr>
              <a:lnSpc>
                <a:spcPct val="100000"/>
              </a:lnSpc>
              <a:spcBef>
                <a:spcPts val="0"/>
              </a:spcBef>
              <a:buClr>
                <a:schemeClr val="accent1"/>
              </a:buClr>
              <a:defRPr sz="2400">
                <a:solidFill>
                  <a:schemeClr val="tx1"/>
                </a:solidFill>
              </a:defRPr>
            </a:lvl1pPr>
            <a:lvl2pPr>
              <a:lnSpc>
                <a:spcPct val="100000"/>
              </a:lnSpc>
              <a:spcBef>
                <a:spcPts val="0"/>
              </a:spcBef>
              <a:buClr>
                <a:schemeClr val="accent1"/>
              </a:buClr>
              <a:defRPr sz="2000">
                <a:solidFill>
                  <a:schemeClr val="tx1"/>
                </a:solidFill>
              </a:defRPr>
            </a:lvl2pPr>
            <a:lvl3pPr>
              <a:lnSpc>
                <a:spcPct val="100000"/>
              </a:lnSpc>
              <a:spcBef>
                <a:spcPts val="0"/>
              </a:spcBef>
              <a:buClr>
                <a:schemeClr val="accent1"/>
              </a:buClr>
              <a:defRPr sz="1800">
                <a:solidFill>
                  <a:schemeClr val="tx1"/>
                </a:solidFill>
              </a:defRPr>
            </a:lvl3pPr>
            <a:lvl4pPr>
              <a:lnSpc>
                <a:spcPct val="100000"/>
              </a:lnSpc>
              <a:spcBef>
                <a:spcPts val="0"/>
              </a:spcBef>
              <a:buClr>
                <a:schemeClr val="accent1"/>
              </a:buClr>
              <a:defRPr sz="1600">
                <a:solidFill>
                  <a:schemeClr val="tx1"/>
                </a:solidFill>
              </a:defRPr>
            </a:lvl4pPr>
            <a:lvl5pPr>
              <a:lnSpc>
                <a:spcPct val="100000"/>
              </a:lnSpc>
              <a:spcBef>
                <a:spcPts val="0"/>
              </a:spcBef>
              <a:buClr>
                <a:schemeClr val="accent1"/>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D292D5A-992F-5B4D-912E-A1DEAAE1C154}"/>
              </a:ext>
            </a:extLst>
          </p:cNvPr>
          <p:cNvPicPr>
            <a:picLocks noChangeAspect="1"/>
          </p:cNvPicPr>
          <p:nvPr userDrawn="1"/>
        </p:nvPicPr>
        <p:blipFill>
          <a:blip r:embed="rId2"/>
          <a:srcRect/>
          <a:stretch/>
        </p:blipFill>
        <p:spPr>
          <a:xfrm>
            <a:off x="-156665" y="5587381"/>
            <a:ext cx="1314345" cy="1314345"/>
          </a:xfrm>
          <a:prstGeom prst="rect">
            <a:avLst/>
          </a:prstGeom>
        </p:spPr>
      </p:pic>
      <p:sp>
        <p:nvSpPr>
          <p:cNvPr id="7" name="Text Placeholder 3"/>
          <p:cNvSpPr>
            <a:spLocks noGrp="1"/>
          </p:cNvSpPr>
          <p:nvPr>
            <p:ph type="body" sz="quarter" idx="11"/>
          </p:nvPr>
        </p:nvSpPr>
        <p:spPr>
          <a:xfrm>
            <a:off x="839788" y="1360707"/>
            <a:ext cx="10689193" cy="600454"/>
          </a:xfrm>
          <a:prstGeom prst="rect">
            <a:avLst/>
          </a:prstGeom>
        </p:spPr>
        <p:txBody>
          <a:bodyPr anchor="ctr"/>
          <a:lstStyle>
            <a:lvl1pPr marL="0" indent="0">
              <a:buNone/>
              <a:defRPr b="1">
                <a:solidFill>
                  <a:srgbClr val="E82823"/>
                </a:solidFill>
              </a:defRPr>
            </a:lvl1pPr>
          </a:lstStyle>
          <a:p>
            <a:pPr lvl="0"/>
            <a:r>
              <a:rPr lang="en-US"/>
              <a:t>Edit Master text styles</a:t>
            </a:r>
          </a:p>
        </p:txBody>
      </p:sp>
      <p:sp>
        <p:nvSpPr>
          <p:cNvPr id="9" name="Content Placeholder 2">
            <a:extLst>
              <a:ext uri="{FF2B5EF4-FFF2-40B4-BE49-F238E27FC236}">
                <a16:creationId xmlns:a16="http://schemas.microsoft.com/office/drawing/2014/main" id="{89538D99-6A6A-B149-87B2-DC9E13D1E074}"/>
              </a:ext>
            </a:extLst>
          </p:cNvPr>
          <p:cNvSpPr>
            <a:spLocks noGrp="1"/>
          </p:cNvSpPr>
          <p:nvPr>
            <p:ph sz="half" idx="12"/>
          </p:nvPr>
        </p:nvSpPr>
        <p:spPr>
          <a:xfrm>
            <a:off x="5964073" y="2002104"/>
            <a:ext cx="5564908" cy="4043853"/>
          </a:xfrm>
          <a:prstGeom prst="rect">
            <a:avLst/>
          </a:prstGeom>
        </p:spPr>
        <p:txBody>
          <a:bodyPr/>
          <a:lstStyle>
            <a:lvl1pPr>
              <a:lnSpc>
                <a:spcPct val="100000"/>
              </a:lnSpc>
              <a:spcBef>
                <a:spcPts val="0"/>
              </a:spcBef>
              <a:buClr>
                <a:schemeClr val="accent1"/>
              </a:buClr>
              <a:defRPr sz="2400">
                <a:solidFill>
                  <a:schemeClr val="tx1"/>
                </a:solidFill>
              </a:defRPr>
            </a:lvl1pPr>
            <a:lvl2pPr>
              <a:lnSpc>
                <a:spcPct val="100000"/>
              </a:lnSpc>
              <a:spcBef>
                <a:spcPts val="0"/>
              </a:spcBef>
              <a:buClr>
                <a:schemeClr val="accent1"/>
              </a:buClr>
              <a:defRPr sz="2000">
                <a:solidFill>
                  <a:schemeClr val="tx1"/>
                </a:solidFill>
              </a:defRPr>
            </a:lvl2pPr>
            <a:lvl3pPr>
              <a:lnSpc>
                <a:spcPct val="100000"/>
              </a:lnSpc>
              <a:spcBef>
                <a:spcPts val="0"/>
              </a:spcBef>
              <a:buClr>
                <a:schemeClr val="accent1"/>
              </a:buClr>
              <a:defRPr sz="1800">
                <a:solidFill>
                  <a:schemeClr val="tx1"/>
                </a:solidFill>
              </a:defRPr>
            </a:lvl3pPr>
            <a:lvl4pPr>
              <a:lnSpc>
                <a:spcPct val="100000"/>
              </a:lnSpc>
              <a:spcBef>
                <a:spcPts val="0"/>
              </a:spcBef>
              <a:buClr>
                <a:schemeClr val="accent1"/>
              </a:buClr>
              <a:defRPr sz="1600">
                <a:solidFill>
                  <a:schemeClr val="tx1"/>
                </a:solidFill>
              </a:defRPr>
            </a:lvl4pPr>
            <a:lvl5pPr>
              <a:lnSpc>
                <a:spcPct val="100000"/>
              </a:lnSpc>
              <a:spcBef>
                <a:spcPts val="0"/>
              </a:spcBef>
              <a:buClr>
                <a:schemeClr val="accent1"/>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
          <p:cNvSpPr>
            <a:spLocks noGrp="1"/>
          </p:cNvSpPr>
          <p:nvPr>
            <p:ph type="sldNum" sz="quarter" idx="4"/>
          </p:nvPr>
        </p:nvSpPr>
        <p:spPr>
          <a:xfrm>
            <a:off x="8610600" y="6479182"/>
            <a:ext cx="2743200" cy="365125"/>
          </a:xfrm>
          <a:prstGeom prst="rect">
            <a:avLst/>
          </a:prstGeom>
        </p:spPr>
        <p:txBody>
          <a:bodyPr vert="horz" lIns="91440" tIns="45720" rIns="91440" bIns="45720" rtlCol="0" anchor="ctr"/>
          <a:lstStyle>
            <a:lvl1pPr algn="r">
              <a:defRPr sz="2000">
                <a:solidFill>
                  <a:schemeClr val="bg1"/>
                </a:solidFill>
              </a:defRPr>
            </a:lvl1pPr>
          </a:lstStyle>
          <a:p>
            <a:fld id="{3D4ACEDC-DE86-49EC-8D06-BB6CAD53C939}" type="slidenum">
              <a:rPr lang="en-CA" smtClean="0"/>
              <a:pPr/>
              <a:t>‹#›</a:t>
            </a:fld>
            <a:endParaRPr lang="en-CA"/>
          </a:p>
        </p:txBody>
      </p:sp>
    </p:spTree>
    <p:extLst>
      <p:ext uri="{BB962C8B-B14F-4D97-AF65-F5344CB8AC3E}">
        <p14:creationId xmlns:p14="http://schemas.microsoft.com/office/powerpoint/2010/main" val="723340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9CB193-FBAC-6840-A874-C03226C141CE}"/>
              </a:ext>
            </a:extLst>
          </p:cNvPr>
          <p:cNvPicPr>
            <a:picLocks noChangeAspect="1"/>
          </p:cNvPicPr>
          <p:nvPr userDrawn="1"/>
        </p:nvPicPr>
        <p:blipFill>
          <a:blip r:embed="rId15"/>
          <a:srcRect/>
          <a:stretch/>
        </p:blipFill>
        <p:spPr>
          <a:xfrm>
            <a:off x="9086652" y="431114"/>
            <a:ext cx="2736850" cy="387350"/>
          </a:xfrm>
          <a:prstGeom prst="rect">
            <a:avLst/>
          </a:prstGeom>
        </p:spPr>
      </p:pic>
      <p:sp>
        <p:nvSpPr>
          <p:cNvPr id="3" name="Slide Number Placeholder 5">
            <a:extLst>
              <a:ext uri="{FF2B5EF4-FFF2-40B4-BE49-F238E27FC236}">
                <a16:creationId xmlns:a16="http://schemas.microsoft.com/office/drawing/2014/main" id="{5FBE3E3D-8FE8-4D51-963B-043DFAD02814}"/>
              </a:ext>
            </a:extLst>
          </p:cNvPr>
          <p:cNvSpPr>
            <a:spLocks noGrp="1"/>
          </p:cNvSpPr>
          <p:nvPr>
            <p:ph type="sldNum" sz="quarter" idx="4"/>
          </p:nvPr>
        </p:nvSpPr>
        <p:spPr>
          <a:xfrm>
            <a:off x="9146427" y="6491634"/>
            <a:ext cx="2743200" cy="365125"/>
          </a:xfrm>
          <a:prstGeom prst="rect">
            <a:avLst/>
          </a:prstGeom>
        </p:spPr>
        <p:txBody>
          <a:bodyPr anchor="ctr"/>
          <a:lstStyle>
            <a:lvl1pPr algn="r">
              <a:defRPr sz="1400">
                <a:solidFill>
                  <a:schemeClr val="bg1"/>
                </a:solidFill>
              </a:defRPr>
            </a:lvl1pPr>
          </a:lstStyle>
          <a:p>
            <a:fld id="{5C35FCF4-C3EF-BD43-82E0-05BC237DAD2A}" type="slidenum">
              <a:rPr lang="en-US" smtClean="0"/>
              <a:pPr/>
              <a:t>‹#›</a:t>
            </a:fld>
            <a:endParaRPr lang="en-US"/>
          </a:p>
        </p:txBody>
      </p:sp>
    </p:spTree>
    <p:extLst>
      <p:ext uri="{BB962C8B-B14F-4D97-AF65-F5344CB8AC3E}">
        <p14:creationId xmlns:p14="http://schemas.microsoft.com/office/powerpoint/2010/main" val="1882132060"/>
      </p:ext>
    </p:extLst>
  </p:cSld>
  <p:clrMap bg1="lt1" tx1="dk1" bg2="lt2" tx2="dk2" accent1="accent1" accent2="accent2" accent3="accent3" accent4="accent4" accent5="accent5" accent6="accent6" hlink="hlink" folHlink="folHlink"/>
  <p:sldLayoutIdLst>
    <p:sldLayoutId id="2147483713" r:id="rId1"/>
    <p:sldLayoutId id="2147483669" r:id="rId2"/>
    <p:sldLayoutId id="2147483723" r:id="rId3"/>
    <p:sldLayoutId id="2147483736" r:id="rId4"/>
    <p:sldLayoutId id="2147483737" r:id="rId5"/>
    <p:sldLayoutId id="2147483735" r:id="rId6"/>
    <p:sldLayoutId id="2147483654" r:id="rId7"/>
    <p:sldLayoutId id="2147483738" r:id="rId8"/>
    <p:sldLayoutId id="2147483739" r:id="rId9"/>
    <p:sldLayoutId id="2147483741" r:id="rId10"/>
    <p:sldLayoutId id="2147483742" r:id="rId11"/>
    <p:sldLayoutId id="2147483743" r:id="rId12"/>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3D23-6C7F-47CF-8303-3B64E928F745}"/>
              </a:ext>
            </a:extLst>
          </p:cNvPr>
          <p:cNvSpPr>
            <a:spLocks noGrp="1"/>
          </p:cNvSpPr>
          <p:nvPr>
            <p:ph type="ctrTitle"/>
          </p:nvPr>
        </p:nvSpPr>
        <p:spPr/>
        <p:txBody>
          <a:bodyPr lIns="91440" tIns="45720" rIns="91440" bIns="45720" anchor="b">
            <a:noAutofit/>
          </a:bodyPr>
          <a:lstStyle/>
          <a:p>
            <a:r>
              <a:rPr lang="en-CA">
                <a:latin typeface="Calibri"/>
                <a:cs typeface="Calibri"/>
              </a:rPr>
              <a:t>Tuition and Fees Student Town Hall</a:t>
            </a:r>
            <a:endParaRPr lang="en-CA"/>
          </a:p>
        </p:txBody>
      </p:sp>
      <p:sp>
        <p:nvSpPr>
          <p:cNvPr id="3" name="Subtitle 2">
            <a:extLst>
              <a:ext uri="{FF2B5EF4-FFF2-40B4-BE49-F238E27FC236}">
                <a16:creationId xmlns:a16="http://schemas.microsoft.com/office/drawing/2014/main" id="{9E858C75-8035-4064-AC24-1075B24731D0}"/>
              </a:ext>
            </a:extLst>
          </p:cNvPr>
          <p:cNvSpPr>
            <a:spLocks noGrp="1"/>
          </p:cNvSpPr>
          <p:nvPr>
            <p:ph type="subTitle" idx="1"/>
          </p:nvPr>
        </p:nvSpPr>
        <p:spPr/>
        <p:txBody>
          <a:bodyPr/>
          <a:lstStyle/>
          <a:p>
            <a:r>
              <a:rPr lang="en-CA"/>
              <a:t>Penny Werthner</a:t>
            </a:r>
          </a:p>
          <a:p>
            <a:r>
              <a:rPr lang="en-CA"/>
              <a:t>Interim Provost and Vice-President (Academic)</a:t>
            </a:r>
          </a:p>
        </p:txBody>
      </p:sp>
      <p:sp>
        <p:nvSpPr>
          <p:cNvPr id="10" name="Text Placeholder 9">
            <a:extLst>
              <a:ext uri="{FF2B5EF4-FFF2-40B4-BE49-F238E27FC236}">
                <a16:creationId xmlns:a16="http://schemas.microsoft.com/office/drawing/2014/main" id="{3C2A0A78-6DFF-44A5-B079-62A8C6A4D67E}"/>
              </a:ext>
            </a:extLst>
          </p:cNvPr>
          <p:cNvSpPr>
            <a:spLocks noGrp="1"/>
          </p:cNvSpPr>
          <p:nvPr>
            <p:ph type="body" sz="quarter" idx="10"/>
          </p:nvPr>
        </p:nvSpPr>
        <p:spPr/>
        <p:txBody>
          <a:bodyPr/>
          <a:lstStyle/>
          <a:p>
            <a:r>
              <a:rPr lang="en-CA"/>
              <a:t>December 7, 2022</a:t>
            </a:r>
          </a:p>
        </p:txBody>
      </p:sp>
      <p:sp>
        <p:nvSpPr>
          <p:cNvPr id="17" name="Text Placeholder 16">
            <a:extLst>
              <a:ext uri="{FF2B5EF4-FFF2-40B4-BE49-F238E27FC236}">
                <a16:creationId xmlns:a16="http://schemas.microsoft.com/office/drawing/2014/main" id="{4C71EEA7-84F0-46F4-8188-F576FFB70C06}"/>
              </a:ext>
            </a:extLst>
          </p:cNvPr>
          <p:cNvSpPr>
            <a:spLocks noGrp="1"/>
          </p:cNvSpPr>
          <p:nvPr>
            <p:ph type="body" sz="quarter" idx="11"/>
          </p:nvPr>
        </p:nvSpPr>
        <p:spPr/>
        <p:txBody>
          <a:bodyPr/>
          <a:lstStyle/>
          <a:p>
            <a:r>
              <a:rPr lang="en-CA"/>
              <a:t>2023-24</a:t>
            </a:r>
          </a:p>
        </p:txBody>
      </p:sp>
    </p:spTree>
    <p:extLst>
      <p:ext uri="{BB962C8B-B14F-4D97-AF65-F5344CB8AC3E}">
        <p14:creationId xmlns:p14="http://schemas.microsoft.com/office/powerpoint/2010/main" val="698887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lIns="91440" tIns="45720" rIns="91440" bIns="45720" anchor="t">
            <a:normAutofit/>
          </a:bodyPr>
          <a:lstStyle/>
          <a:p>
            <a:r>
              <a:rPr lang="en-CA" b="1">
                <a:solidFill>
                  <a:srgbClr val="FFFFFF"/>
                </a:solidFill>
                <a:effectLst>
                  <a:innerShdw blurRad="63500" dist="50800" dir="16200000">
                    <a:prstClr val="black">
                      <a:alpha val="50000"/>
                    </a:prstClr>
                  </a:innerShdw>
                </a:effectLst>
              </a:rPr>
              <a:t>Response to student feedback</a:t>
            </a:r>
            <a:endParaRPr lang="en-CA">
              <a:latin typeface="Calibri"/>
              <a:cs typeface="Calibri"/>
            </a:endParaRPr>
          </a:p>
        </p:txBody>
      </p:sp>
      <p:sp>
        <p:nvSpPr>
          <p:cNvPr id="9" name="Text Placeholder 8"/>
          <p:cNvSpPr>
            <a:spLocks noGrp="1"/>
          </p:cNvSpPr>
          <p:nvPr>
            <p:ph sz="half" idx="10"/>
          </p:nvPr>
        </p:nvSpPr>
        <p:spPr/>
        <p:txBody>
          <a:bodyPr lIns="91440" tIns="45720" rIns="91440" bIns="45720" anchor="t"/>
          <a:lstStyle/>
          <a:p>
            <a:r>
              <a:rPr lang="en-CA" sz="2800" b="1">
                <a:cs typeface="Calibri"/>
              </a:rPr>
              <a:t>Expanded </a:t>
            </a:r>
            <a:r>
              <a:rPr lang="en-CA" sz="2800">
                <a:cs typeface="Calibri"/>
              </a:rPr>
              <a:t>student consultation (SU-SLC, GSA-GRC, Town Hall)</a:t>
            </a:r>
          </a:p>
          <a:p>
            <a:r>
              <a:rPr lang="en-CA" sz="2800" b="1"/>
              <a:t>Reduced</a:t>
            </a:r>
            <a:r>
              <a:rPr lang="en-CA" sz="2800"/>
              <a:t> Nursing tuition increase from 10% to 8%</a:t>
            </a:r>
            <a:endParaRPr lang="en-CA" sz="2800">
              <a:cs typeface="Calibri"/>
            </a:endParaRPr>
          </a:p>
          <a:p>
            <a:r>
              <a:rPr lang="en-CA" sz="2800" b="1"/>
              <a:t>Reduced</a:t>
            </a:r>
            <a:r>
              <a:rPr lang="en-CA" sz="2800"/>
              <a:t> both Dino Athletics and Active Living fees from 7% to 5.5%</a:t>
            </a:r>
            <a:endParaRPr lang="en-CA" sz="2800">
              <a:cs typeface="Calibri"/>
            </a:endParaRPr>
          </a:p>
          <a:p>
            <a:endParaRPr lang="en-CA" sz="2800"/>
          </a:p>
          <a:p>
            <a:r>
              <a:rPr lang="en-CA" sz="2800"/>
              <a:t>Committed to </a:t>
            </a:r>
            <a:r>
              <a:rPr lang="en-CA" sz="2800" b="1"/>
              <a:t>review MNIF reporting process</a:t>
            </a:r>
            <a:r>
              <a:rPr lang="en-CA" sz="2800"/>
              <a:t> for the 2023-24 reporting cycle</a:t>
            </a:r>
            <a:endParaRPr lang="en-CA" sz="2800">
              <a:cs typeface="Calibri"/>
            </a:endParaRPr>
          </a:p>
          <a:p>
            <a:r>
              <a:rPr lang="en-CA" sz="2800"/>
              <a:t>Committed to a </a:t>
            </a:r>
            <a:r>
              <a:rPr lang="en-CA" sz="2800" b="1"/>
              <a:t>review of Student Wellness Services</a:t>
            </a:r>
            <a:r>
              <a:rPr lang="en-CA" sz="2800"/>
              <a:t> to enhance alignment of resources with emerging student priorities</a:t>
            </a:r>
            <a:endParaRPr lang="en-CA" sz="2800">
              <a:cs typeface="Calibri"/>
            </a:endParaRPr>
          </a:p>
          <a:p>
            <a:pPr marL="0" indent="0">
              <a:buNone/>
            </a:pPr>
            <a:endParaRPr lang="en-CA">
              <a:cs typeface="Calibri"/>
            </a:endParaRPr>
          </a:p>
          <a:p>
            <a:endParaRPr lang="en-CA">
              <a:cs typeface="Calibri"/>
            </a:endParaRPr>
          </a:p>
          <a:p>
            <a:endParaRPr lang="en-CA">
              <a:cs typeface="Calibri"/>
            </a:endParaRPr>
          </a:p>
          <a:p>
            <a:pPr marL="0" indent="0">
              <a:buNone/>
            </a:pPr>
            <a:endParaRPr lang="en-CA">
              <a:cs typeface="Calibri"/>
            </a:endParaRPr>
          </a:p>
          <a:p>
            <a:pPr marL="0" indent="0">
              <a:buNone/>
            </a:pPr>
            <a:endParaRPr lang="en-CA" sz="2400" b="1">
              <a:cs typeface="Calibri"/>
            </a:endParaRPr>
          </a:p>
        </p:txBody>
      </p:sp>
      <p:sp>
        <p:nvSpPr>
          <p:cNvPr id="4" name="Text Placeholder 3"/>
          <p:cNvSpPr>
            <a:spLocks noGrp="1"/>
          </p:cNvSpPr>
          <p:nvPr>
            <p:ph type="body" sz="quarter" idx="11"/>
          </p:nvPr>
        </p:nvSpPr>
        <p:spPr>
          <a:xfrm>
            <a:off x="839788" y="1239838"/>
            <a:ext cx="10688637" cy="661987"/>
          </a:xfrm>
        </p:spPr>
        <p:txBody>
          <a:bodyPr lIns="91440" tIns="45720" rIns="91440" bIns="45720" anchor="ctr"/>
          <a:lstStyle/>
          <a:p>
            <a:r>
              <a:rPr lang="en-CA" sz="2800">
                <a:cs typeface="Calibri"/>
              </a:rPr>
              <a:t>Changes based on student input (as of December 5)</a:t>
            </a:r>
          </a:p>
        </p:txBody>
      </p:sp>
      <p:sp>
        <p:nvSpPr>
          <p:cNvPr id="10" name="Slide Number Placeholder 9">
            <a:extLst>
              <a:ext uri="{FF2B5EF4-FFF2-40B4-BE49-F238E27FC236}">
                <a16:creationId xmlns:a16="http://schemas.microsoft.com/office/drawing/2014/main" id="{2AE13FC3-CB81-4A89-87C4-2EBBB61D0E0D}"/>
              </a:ext>
            </a:extLst>
          </p:cNvPr>
          <p:cNvSpPr>
            <a:spLocks noGrp="1"/>
          </p:cNvSpPr>
          <p:nvPr>
            <p:ph type="sldNum" sz="quarter" idx="4"/>
          </p:nvPr>
        </p:nvSpPr>
        <p:spPr/>
        <p:txBody>
          <a:bodyPr/>
          <a:lstStyle/>
          <a:p>
            <a:fld id="{5C35FCF4-C3EF-BD43-82E0-05BC237DAD2A}" type="slidenum">
              <a:rPr lang="en-US" smtClean="0"/>
              <a:pPr/>
              <a:t>10</a:t>
            </a:fld>
            <a:endParaRPr lang="en-US"/>
          </a:p>
        </p:txBody>
      </p:sp>
    </p:spTree>
    <p:extLst>
      <p:ext uri="{BB962C8B-B14F-4D97-AF65-F5344CB8AC3E}">
        <p14:creationId xmlns:p14="http://schemas.microsoft.com/office/powerpoint/2010/main" val="1240724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22166E-0996-4C63-89EA-F8C1A2F364BF}"/>
              </a:ext>
            </a:extLst>
          </p:cNvPr>
          <p:cNvSpPr>
            <a:spLocks noGrp="1"/>
          </p:cNvSpPr>
          <p:nvPr>
            <p:ph type="title"/>
          </p:nvPr>
        </p:nvSpPr>
        <p:spPr/>
        <p:txBody>
          <a:bodyPr/>
          <a:lstStyle/>
          <a:p>
            <a:r>
              <a:rPr kumimoji="0" lang="en-CA" sz="4000" b="1" i="0" u="none" strike="noStrike" kern="1200" cap="none" spc="0" normalizeH="0" baseline="0" noProof="0">
                <a:ln>
                  <a:noFill/>
                </a:ln>
                <a:solidFill>
                  <a:srgbClr val="FFFFFF"/>
                </a:solidFill>
                <a:effectLst>
                  <a:innerShdw blurRad="63500" dist="50800" dir="16200000">
                    <a:prstClr val="black">
                      <a:alpha val="50000"/>
                    </a:prstClr>
                  </a:innerShdw>
                </a:effectLst>
                <a:uLnTx/>
                <a:uFillTx/>
                <a:latin typeface="Calibri" panose="020F0502020204030204" pitchFamily="34" charset="0"/>
                <a:ea typeface="+mj-ea"/>
                <a:cs typeface="Calibri" panose="020F0502020204030204" pitchFamily="34" charset="0"/>
              </a:rPr>
              <a:t>Tuition Proposal</a:t>
            </a:r>
            <a:endParaRPr lang="en-CA"/>
          </a:p>
        </p:txBody>
      </p:sp>
      <p:graphicFrame>
        <p:nvGraphicFramePr>
          <p:cNvPr id="2" name="Content Placeholder 1">
            <a:extLst>
              <a:ext uri="{FF2B5EF4-FFF2-40B4-BE49-F238E27FC236}">
                <a16:creationId xmlns:a16="http://schemas.microsoft.com/office/drawing/2014/main" id="{E46AB7E8-D617-4856-87EA-ED3D6EEC2B8B}"/>
              </a:ext>
            </a:extLst>
          </p:cNvPr>
          <p:cNvGraphicFramePr>
            <a:graphicFrameLocks noGrp="1"/>
          </p:cNvGraphicFramePr>
          <p:nvPr>
            <p:ph sz="half" idx="10"/>
            <p:extLst>
              <p:ext uri="{D42A27DB-BD31-4B8C-83A1-F6EECF244321}">
                <p14:modId xmlns:p14="http://schemas.microsoft.com/office/powerpoint/2010/main" val="3530445251"/>
              </p:ext>
            </p:extLst>
          </p:nvPr>
        </p:nvGraphicFramePr>
        <p:xfrm>
          <a:off x="835741" y="2027903"/>
          <a:ext cx="10688639" cy="2885259"/>
        </p:xfrm>
        <a:graphic>
          <a:graphicData uri="http://schemas.openxmlformats.org/drawingml/2006/table">
            <a:tbl>
              <a:tblPr>
                <a:tableStyleId>{5C22544A-7EE6-4342-B048-85BDC9FD1C3A}</a:tableStyleId>
              </a:tblPr>
              <a:tblGrid>
                <a:gridCol w="6376155">
                  <a:extLst>
                    <a:ext uri="{9D8B030D-6E8A-4147-A177-3AD203B41FA5}">
                      <a16:colId xmlns:a16="http://schemas.microsoft.com/office/drawing/2014/main" val="2577310834"/>
                    </a:ext>
                  </a:extLst>
                </a:gridCol>
                <a:gridCol w="1078121">
                  <a:extLst>
                    <a:ext uri="{9D8B030D-6E8A-4147-A177-3AD203B41FA5}">
                      <a16:colId xmlns:a16="http://schemas.microsoft.com/office/drawing/2014/main" val="974641695"/>
                    </a:ext>
                  </a:extLst>
                </a:gridCol>
                <a:gridCol w="1078121">
                  <a:extLst>
                    <a:ext uri="{9D8B030D-6E8A-4147-A177-3AD203B41FA5}">
                      <a16:colId xmlns:a16="http://schemas.microsoft.com/office/drawing/2014/main" val="2860303806"/>
                    </a:ext>
                  </a:extLst>
                </a:gridCol>
                <a:gridCol w="1078121">
                  <a:extLst>
                    <a:ext uri="{9D8B030D-6E8A-4147-A177-3AD203B41FA5}">
                      <a16:colId xmlns:a16="http://schemas.microsoft.com/office/drawing/2014/main" val="1494980136"/>
                    </a:ext>
                  </a:extLst>
                </a:gridCol>
                <a:gridCol w="1078121">
                  <a:extLst>
                    <a:ext uri="{9D8B030D-6E8A-4147-A177-3AD203B41FA5}">
                      <a16:colId xmlns:a16="http://schemas.microsoft.com/office/drawing/2014/main" val="4026165371"/>
                    </a:ext>
                  </a:extLst>
                </a:gridCol>
              </a:tblGrid>
              <a:tr h="371633">
                <a:tc>
                  <a:txBody>
                    <a:bodyPr/>
                    <a:lstStyle/>
                    <a:p>
                      <a:pPr algn="l"/>
                      <a:r>
                        <a:rPr lang="en-CA" sz="1600" b="0">
                          <a:solidFill>
                            <a:schemeClr val="bg1"/>
                          </a:solidFill>
                          <a:effectLst/>
                        </a:rPr>
                        <a:t> </a:t>
                      </a:r>
                      <a:r>
                        <a:rPr lang="en-US" sz="1600" b="0">
                          <a:solidFill>
                            <a:schemeClr val="bg1"/>
                          </a:solidFill>
                          <a:effectLst/>
                        </a:rPr>
                        <a:t>(dollars)</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gridSpan="2">
                  <a:txBody>
                    <a:bodyPr/>
                    <a:lstStyle/>
                    <a:p>
                      <a:pPr algn="ctr"/>
                      <a:r>
                        <a:rPr lang="en-US" sz="1600" b="0">
                          <a:solidFill>
                            <a:schemeClr val="bg1"/>
                          </a:solidFill>
                          <a:effectLst/>
                        </a:rPr>
                        <a:t>Rate</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endParaRPr lang="en-CA"/>
                    </a:p>
                  </a:txBody>
                  <a:tcPr/>
                </a:tc>
                <a:tc gridSpan="2">
                  <a:txBody>
                    <a:bodyPr/>
                    <a:lstStyle/>
                    <a:p>
                      <a:pPr algn="ctr"/>
                      <a:r>
                        <a:rPr lang="en-US" sz="1600" b="0">
                          <a:solidFill>
                            <a:schemeClr val="bg1"/>
                          </a:solidFill>
                          <a:effectLst/>
                        </a:rPr>
                        <a:t>Increase</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endParaRPr lang="en-CA"/>
                    </a:p>
                  </a:txBody>
                  <a:tcPr/>
                </a:tc>
                <a:extLst>
                  <a:ext uri="{0D108BD9-81ED-4DB2-BD59-A6C34878D82A}">
                    <a16:rowId xmlns:a16="http://schemas.microsoft.com/office/drawing/2014/main" val="1431552605"/>
                  </a:ext>
                </a:extLst>
              </a:tr>
              <a:tr h="371633">
                <a:tc>
                  <a:txBody>
                    <a:bodyPr/>
                    <a:lstStyle/>
                    <a:p>
                      <a:pPr algn="l"/>
                      <a:r>
                        <a:rPr lang="en-US" sz="1600" b="0">
                          <a:solidFill>
                            <a:schemeClr val="bg1"/>
                          </a:solidFill>
                          <a:effectLst/>
                        </a:rPr>
                        <a:t>Faculty / Program (Fee per 3-Unit Course) - Examples</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2022-23</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2023-24</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extLst>
                  <a:ext uri="{0D108BD9-81ED-4DB2-BD59-A6C34878D82A}">
                    <a16:rowId xmlns:a16="http://schemas.microsoft.com/office/drawing/2014/main" val="2643633206"/>
                  </a:ext>
                </a:extLst>
              </a:tr>
              <a:tr h="305999">
                <a:tc>
                  <a:txBody>
                    <a:bodyPr/>
                    <a:lstStyle/>
                    <a:p>
                      <a:pPr algn="l"/>
                      <a:r>
                        <a:rPr lang="en-US" sz="1600" b="0">
                          <a:effectLst/>
                        </a:rPr>
                        <a:t>Arts, CSM (BHSc, BCR only), Kinesiology, Science, Social Work</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659.76</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696.06</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36.30</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5.5</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99277261"/>
                  </a:ext>
                </a:extLst>
              </a:tr>
              <a:tr h="305999">
                <a:tc>
                  <a:txBody>
                    <a:bodyPr/>
                    <a:lstStyle/>
                    <a:p>
                      <a:pPr algn="l"/>
                      <a:r>
                        <a:rPr lang="en-US" sz="1600" b="0">
                          <a:effectLst/>
                        </a:rPr>
                        <a:t>Werklund School of Education</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678.27</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715.56</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37.29</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5.5</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75114469"/>
                  </a:ext>
                </a:extLst>
              </a:tr>
              <a:tr h="305999">
                <a:tc>
                  <a:txBody>
                    <a:bodyPr/>
                    <a:lstStyle/>
                    <a:p>
                      <a:pPr algn="l"/>
                      <a:r>
                        <a:rPr lang="en-US" sz="1600" b="0">
                          <a:effectLst/>
                        </a:rPr>
                        <a:t>Faculty of Nursing (</a:t>
                      </a:r>
                      <a:r>
                        <a:rPr lang="en-US" sz="1600" b="1">
                          <a:solidFill>
                            <a:srgbClr val="FF0000"/>
                          </a:solidFill>
                          <a:effectLst/>
                        </a:rPr>
                        <a:t>revised</a:t>
                      </a:r>
                      <a:r>
                        <a:rPr lang="en-US" sz="1600" b="0">
                          <a:effectLst/>
                        </a:rPr>
                        <a:t>)</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678.27</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732.54</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54.27</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strike="noStrike">
                          <a:effectLst/>
                        </a:rPr>
                        <a:t>8.0</a:t>
                      </a:r>
                      <a:endParaRPr lang="en-CA" sz="1600" b="0" strike="sngStrike">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67787551"/>
                  </a:ext>
                </a:extLst>
              </a:tr>
              <a:tr h="305999">
                <a:tc>
                  <a:txBody>
                    <a:bodyPr/>
                    <a:lstStyle/>
                    <a:p>
                      <a:pPr algn="l"/>
                      <a:r>
                        <a:rPr lang="en-US" sz="1600" b="0">
                          <a:effectLst/>
                        </a:rPr>
                        <a:t>Schulich School of Engineering (SSE) (Admitted Spring 2022 or later)</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860.19</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907.50</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47.31</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5.5</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54483019"/>
                  </a:ext>
                </a:extLst>
              </a:tr>
              <a:tr h="305999">
                <a:tc>
                  <a:txBody>
                    <a:bodyPr/>
                    <a:lstStyle/>
                    <a:p>
                      <a:pPr algn="l"/>
                      <a:r>
                        <a:rPr lang="en-US" sz="1600" b="0">
                          <a:effectLst/>
                        </a:rPr>
                        <a:t>SSE (Admitted prior to Spring 2022; grand parented until Winter 2025)</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697.26</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735.60</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38.34</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5.5</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44274388"/>
                  </a:ext>
                </a:extLst>
              </a:tr>
              <a:tr h="305999">
                <a:tc>
                  <a:txBody>
                    <a:bodyPr/>
                    <a:lstStyle/>
                    <a:p>
                      <a:pPr algn="l"/>
                      <a:r>
                        <a:rPr lang="en-US" sz="1600" b="0">
                          <a:effectLst/>
                        </a:rPr>
                        <a:t>Haskayne School of Business</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952.35</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1,004.73</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52.38</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5.5</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5529918"/>
                  </a:ext>
                </a:extLst>
              </a:tr>
              <a:tr h="305999">
                <a:tc>
                  <a:txBody>
                    <a:bodyPr/>
                    <a:lstStyle/>
                    <a:p>
                      <a:pPr algn="l"/>
                      <a:r>
                        <a:rPr lang="en-US" sz="1600" b="0">
                          <a:effectLst/>
                        </a:rPr>
                        <a:t>Faculty of Law (Juris Doctor)</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1,257.18</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1,326.33</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69.15</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5.5</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06508319"/>
                  </a:ext>
                </a:extLst>
              </a:tr>
            </a:tbl>
          </a:graphicData>
        </a:graphic>
      </p:graphicFrame>
      <p:sp>
        <p:nvSpPr>
          <p:cNvPr id="5" name="Text Placeholder 4">
            <a:extLst>
              <a:ext uri="{FF2B5EF4-FFF2-40B4-BE49-F238E27FC236}">
                <a16:creationId xmlns:a16="http://schemas.microsoft.com/office/drawing/2014/main" id="{A01DF4A7-3B5D-4E81-8F6C-D4FDB6547E3D}"/>
              </a:ext>
            </a:extLst>
          </p:cNvPr>
          <p:cNvSpPr>
            <a:spLocks noGrp="1"/>
          </p:cNvSpPr>
          <p:nvPr>
            <p:ph type="body" sz="quarter" idx="11"/>
          </p:nvPr>
        </p:nvSpPr>
        <p:spPr>
          <a:xfrm>
            <a:off x="835743" y="1211967"/>
            <a:ext cx="10688637" cy="661987"/>
          </a:xfrm>
        </p:spPr>
        <p:txBody>
          <a:bodyPr/>
          <a:lstStyle/>
          <a:p>
            <a:r>
              <a:rPr lang="en-US"/>
              <a:t>Domestic undergraduate students</a:t>
            </a:r>
            <a:endParaRPr lang="en-CA"/>
          </a:p>
        </p:txBody>
      </p:sp>
      <p:sp>
        <p:nvSpPr>
          <p:cNvPr id="15" name="Rectangle 14">
            <a:extLst>
              <a:ext uri="{FF2B5EF4-FFF2-40B4-BE49-F238E27FC236}">
                <a16:creationId xmlns:a16="http://schemas.microsoft.com/office/drawing/2014/main" id="{C5B9A198-F457-4F29-9F9E-EDB561028438}"/>
              </a:ext>
            </a:extLst>
          </p:cNvPr>
          <p:cNvSpPr/>
          <p:nvPr/>
        </p:nvSpPr>
        <p:spPr>
          <a:xfrm>
            <a:off x="10442961" y="2760292"/>
            <a:ext cx="1085464" cy="2158564"/>
          </a:xfrm>
          <a:prstGeom prst="rect">
            <a:avLst/>
          </a:prstGeom>
          <a:noFill/>
          <a:ln w="38100">
            <a:solidFill>
              <a:srgbClr val="0070C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E538D3CA-897C-4974-9D1C-05D69C623776}"/>
              </a:ext>
            </a:extLst>
          </p:cNvPr>
          <p:cNvSpPr>
            <a:spLocks noGrp="1"/>
          </p:cNvSpPr>
          <p:nvPr>
            <p:ph type="sldNum" sz="quarter" idx="4"/>
          </p:nvPr>
        </p:nvSpPr>
        <p:spPr/>
        <p:txBody>
          <a:bodyPr/>
          <a:lstStyle/>
          <a:p>
            <a:fld id="{5C35FCF4-C3EF-BD43-82E0-05BC237DAD2A}" type="slidenum">
              <a:rPr lang="en-US" smtClean="0"/>
              <a:pPr/>
              <a:t>11</a:t>
            </a:fld>
            <a:endParaRPr lang="en-US"/>
          </a:p>
        </p:txBody>
      </p:sp>
      <p:sp>
        <p:nvSpPr>
          <p:cNvPr id="7" name="TextBox 6">
            <a:extLst>
              <a:ext uri="{FF2B5EF4-FFF2-40B4-BE49-F238E27FC236}">
                <a16:creationId xmlns:a16="http://schemas.microsoft.com/office/drawing/2014/main" id="{8E7CB10C-477A-4ACA-953D-7BA6C47CFE0E}"/>
              </a:ext>
            </a:extLst>
          </p:cNvPr>
          <p:cNvSpPr txBox="1"/>
          <p:nvPr/>
        </p:nvSpPr>
        <p:spPr>
          <a:xfrm>
            <a:off x="1315664" y="5814807"/>
            <a:ext cx="2053767" cy="523220"/>
          </a:xfrm>
          <a:prstGeom prst="rect">
            <a:avLst/>
          </a:prstGeom>
          <a:noFill/>
        </p:spPr>
        <p:txBody>
          <a:bodyPr wrap="none" lIns="91440" tIns="45720" rIns="91440" bIns="45720" rtlCol="0" anchor="t">
            <a:spAutoFit/>
          </a:bodyPr>
          <a:lstStyle/>
          <a:p>
            <a:r>
              <a:rPr lang="en-CA" sz="900"/>
              <a:t>Notes</a:t>
            </a:r>
          </a:p>
          <a:p>
            <a:endParaRPr lang="en-CA" sz="100"/>
          </a:p>
          <a:p>
            <a:pPr marL="171450" indent="-171450">
              <a:buFont typeface="Arial" panose="020B0604020202020204" pitchFamily="34" charset="0"/>
              <a:buChar char="•"/>
            </a:pPr>
            <a:r>
              <a:rPr lang="en-CA" sz="900"/>
              <a:t>CSM – Cumming School of Medicine</a:t>
            </a:r>
            <a:endParaRPr lang="en-CA" sz="900">
              <a:cs typeface="Calibri"/>
            </a:endParaRPr>
          </a:p>
          <a:p>
            <a:pPr marL="171450" indent="-171450">
              <a:buFont typeface="Arial" panose="020B0604020202020204" pitchFamily="34" charset="0"/>
              <a:buChar char="•"/>
            </a:pPr>
            <a:r>
              <a:rPr lang="en-CA" sz="900" err="1"/>
              <a:t>BHSc</a:t>
            </a:r>
            <a:r>
              <a:rPr lang="en-CA" sz="900"/>
              <a:t> – Bachelor of Health Sciences</a:t>
            </a:r>
            <a:endParaRPr lang="en-CA" sz="900">
              <a:cs typeface="Calibri"/>
            </a:endParaRPr>
          </a:p>
        </p:txBody>
      </p:sp>
      <p:graphicFrame>
        <p:nvGraphicFramePr>
          <p:cNvPr id="9" name="Content Placeholder 1">
            <a:extLst>
              <a:ext uri="{FF2B5EF4-FFF2-40B4-BE49-F238E27FC236}">
                <a16:creationId xmlns:a16="http://schemas.microsoft.com/office/drawing/2014/main" id="{E67B2F2A-0841-4760-96E2-AFBCB6B8CA66}"/>
              </a:ext>
            </a:extLst>
          </p:cNvPr>
          <p:cNvGraphicFramePr>
            <a:graphicFrameLocks/>
          </p:cNvGraphicFramePr>
          <p:nvPr>
            <p:extLst>
              <p:ext uri="{D42A27DB-BD31-4B8C-83A1-F6EECF244321}">
                <p14:modId xmlns:p14="http://schemas.microsoft.com/office/powerpoint/2010/main" val="2062467619"/>
              </p:ext>
            </p:extLst>
          </p:nvPr>
        </p:nvGraphicFramePr>
        <p:xfrm>
          <a:off x="4619896" y="5463438"/>
          <a:ext cx="6904484" cy="243840"/>
        </p:xfrm>
        <a:graphic>
          <a:graphicData uri="http://schemas.openxmlformats.org/drawingml/2006/table">
            <a:tbl>
              <a:tblPr>
                <a:tableStyleId>{5C22544A-7EE6-4342-B048-85BDC9FD1C3A}</a:tableStyleId>
              </a:tblPr>
              <a:tblGrid>
                <a:gridCol w="2592000">
                  <a:extLst>
                    <a:ext uri="{9D8B030D-6E8A-4147-A177-3AD203B41FA5}">
                      <a16:colId xmlns:a16="http://schemas.microsoft.com/office/drawing/2014/main" val="2577310834"/>
                    </a:ext>
                  </a:extLst>
                </a:gridCol>
                <a:gridCol w="1078121">
                  <a:extLst>
                    <a:ext uri="{9D8B030D-6E8A-4147-A177-3AD203B41FA5}">
                      <a16:colId xmlns:a16="http://schemas.microsoft.com/office/drawing/2014/main" val="974641695"/>
                    </a:ext>
                  </a:extLst>
                </a:gridCol>
                <a:gridCol w="1078121">
                  <a:extLst>
                    <a:ext uri="{9D8B030D-6E8A-4147-A177-3AD203B41FA5}">
                      <a16:colId xmlns:a16="http://schemas.microsoft.com/office/drawing/2014/main" val="2860303806"/>
                    </a:ext>
                  </a:extLst>
                </a:gridCol>
                <a:gridCol w="1078121">
                  <a:extLst>
                    <a:ext uri="{9D8B030D-6E8A-4147-A177-3AD203B41FA5}">
                      <a16:colId xmlns:a16="http://schemas.microsoft.com/office/drawing/2014/main" val="1494980136"/>
                    </a:ext>
                  </a:extLst>
                </a:gridCol>
                <a:gridCol w="1078121">
                  <a:extLst>
                    <a:ext uri="{9D8B030D-6E8A-4147-A177-3AD203B41FA5}">
                      <a16:colId xmlns:a16="http://schemas.microsoft.com/office/drawing/2014/main" val="4026165371"/>
                    </a:ext>
                  </a:extLst>
                </a:gridCol>
              </a:tblGrid>
              <a:tr h="208700">
                <a:tc>
                  <a:txBody>
                    <a:bodyPr/>
                    <a:lstStyle/>
                    <a:p>
                      <a:pPr algn="l"/>
                      <a:r>
                        <a:rPr lang="en-US" sz="1600" b="0">
                          <a:effectLst/>
                        </a:rPr>
                        <a:t>Faculty of Nursing (</a:t>
                      </a:r>
                      <a:r>
                        <a:rPr lang="en-US" sz="1600" b="1">
                          <a:effectLst/>
                        </a:rPr>
                        <a:t>original</a:t>
                      </a:r>
                      <a:r>
                        <a:rPr lang="en-US" sz="1600" b="0">
                          <a:effectLst/>
                        </a:rPr>
                        <a:t>)</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19050" cap="flat" cmpd="sng" algn="ctr">
                      <a:solidFill>
                        <a:srgbClr val="E52622"/>
                      </a:solidFill>
                      <a:prstDash val="solid"/>
                      <a:round/>
                      <a:headEnd type="none" w="med" len="med"/>
                      <a:tailEnd type="none" w="med" len="med"/>
                    </a:lnT>
                    <a:lnB w="19050"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678.27</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19050" cap="flat" cmpd="sng" algn="ctr">
                      <a:solidFill>
                        <a:srgbClr val="E52622"/>
                      </a:solidFill>
                      <a:prstDash val="solid"/>
                      <a:round/>
                      <a:headEnd type="none" w="med" len="med"/>
                      <a:tailEnd type="none" w="med" len="med"/>
                    </a:lnT>
                    <a:lnB w="19050"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746.10</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19050" cap="flat" cmpd="sng" algn="ctr">
                      <a:solidFill>
                        <a:srgbClr val="E52622"/>
                      </a:solidFill>
                      <a:prstDash val="solid"/>
                      <a:round/>
                      <a:headEnd type="none" w="med" len="med"/>
                      <a:tailEnd type="none" w="med" len="med"/>
                    </a:lnT>
                    <a:lnB w="19050" cap="flat" cmpd="sng" algn="ctr">
                      <a:solidFill>
                        <a:srgbClr val="E52622"/>
                      </a:solidFill>
                      <a:prstDash val="solid"/>
                      <a:round/>
                      <a:headEnd type="none" w="med" len="med"/>
                      <a:tailEnd type="none" w="med" len="med"/>
                    </a:lnB>
                    <a:solidFill>
                      <a:schemeClr val="bg1"/>
                    </a:solidFill>
                  </a:tcPr>
                </a:tc>
                <a:tc>
                  <a:txBody>
                    <a:bodyPr/>
                    <a:lstStyle/>
                    <a:p>
                      <a:pPr algn="r"/>
                      <a:r>
                        <a:rPr lang="en-US" sz="1600" b="0">
                          <a:effectLst/>
                        </a:rPr>
                        <a:t>67.83</a:t>
                      </a:r>
                      <a:endParaRPr lang="en-CA"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19050" cap="flat" cmpd="sng" algn="ctr">
                      <a:solidFill>
                        <a:srgbClr val="E52622"/>
                      </a:solidFill>
                      <a:prstDash val="solid"/>
                      <a:round/>
                      <a:headEnd type="none" w="med" len="med"/>
                      <a:tailEnd type="none" w="med" len="med"/>
                    </a:lnT>
                    <a:lnB w="19050" cap="flat" cmpd="sng" algn="ctr">
                      <a:solidFill>
                        <a:srgbClr val="E52622"/>
                      </a:solidFill>
                      <a:prstDash val="solid"/>
                      <a:round/>
                      <a:headEnd type="none" w="med" len="med"/>
                      <a:tailEnd type="none" w="med" len="med"/>
                    </a:lnB>
                    <a:solidFill>
                      <a:schemeClr val="bg1"/>
                    </a:solidFill>
                  </a:tcPr>
                </a:tc>
                <a:tc>
                  <a:txBody>
                    <a:bodyPr/>
                    <a:lstStyle/>
                    <a:p>
                      <a:pPr algn="r"/>
                      <a:r>
                        <a:rPr lang="en-US" sz="1600" b="0" strike="noStrike">
                          <a:effectLst/>
                        </a:rPr>
                        <a:t>10.0</a:t>
                      </a:r>
                      <a:endParaRPr lang="en-CA" sz="1600" b="0" strike="sngStrike">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19050" cap="flat" cmpd="sng" algn="ctr">
                      <a:solidFill>
                        <a:srgbClr val="E52622"/>
                      </a:solidFill>
                      <a:prstDash val="solid"/>
                      <a:round/>
                      <a:headEnd type="none" w="med" len="med"/>
                      <a:tailEnd type="none" w="med" len="med"/>
                    </a:lnT>
                    <a:lnB w="19050"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67787551"/>
                  </a:ext>
                </a:extLst>
              </a:tr>
            </a:tbl>
          </a:graphicData>
        </a:graphic>
      </p:graphicFrame>
      <p:sp>
        <p:nvSpPr>
          <p:cNvPr id="4" name="Freeform: Shape 3">
            <a:extLst>
              <a:ext uri="{FF2B5EF4-FFF2-40B4-BE49-F238E27FC236}">
                <a16:creationId xmlns:a16="http://schemas.microsoft.com/office/drawing/2014/main" id="{5347476B-3E70-4332-8C56-E10BE30B7772}"/>
              </a:ext>
            </a:extLst>
          </p:cNvPr>
          <p:cNvSpPr/>
          <p:nvPr/>
        </p:nvSpPr>
        <p:spPr>
          <a:xfrm>
            <a:off x="10556711" y="3586162"/>
            <a:ext cx="516870" cy="2049195"/>
          </a:xfrm>
          <a:custGeom>
            <a:avLst/>
            <a:gdLst>
              <a:gd name="connsiteX0" fmla="*/ 304995 w 544277"/>
              <a:gd name="connsiteY0" fmla="*/ 1794617 h 1794617"/>
              <a:gd name="connsiteX1" fmla="*/ 5892 w 544277"/>
              <a:gd name="connsiteY1" fmla="*/ 640935 h 1794617"/>
              <a:gd name="connsiteX2" fmla="*/ 544277 w 544277"/>
              <a:gd name="connsiteY2" fmla="*/ 0 h 1794617"/>
            </a:gdLst>
            <a:ahLst/>
            <a:cxnLst>
              <a:cxn ang="0">
                <a:pos x="connsiteX0" y="connsiteY0"/>
              </a:cxn>
              <a:cxn ang="0">
                <a:pos x="connsiteX1" y="connsiteY1"/>
              </a:cxn>
              <a:cxn ang="0">
                <a:pos x="connsiteX2" y="connsiteY2"/>
              </a:cxn>
            </a:cxnLst>
            <a:rect l="l" t="t" r="r" b="b"/>
            <a:pathLst>
              <a:path w="544277" h="1794617">
                <a:moveTo>
                  <a:pt x="304995" y="1794617"/>
                </a:moveTo>
                <a:cubicBezTo>
                  <a:pt x="135503" y="1367327"/>
                  <a:pt x="-33988" y="940038"/>
                  <a:pt x="5892" y="640935"/>
                </a:cubicBezTo>
                <a:cubicBezTo>
                  <a:pt x="45772" y="341832"/>
                  <a:pt x="295024" y="170916"/>
                  <a:pt x="544277" y="0"/>
                </a:cubicBezTo>
              </a:path>
            </a:pathLst>
          </a:custGeom>
          <a:noFill/>
          <a:ln w="19050">
            <a:solidFill>
              <a:srgbClr val="E5262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1034B3B6-FC43-8472-D911-ADCD44D798CE}"/>
              </a:ext>
            </a:extLst>
          </p:cNvPr>
          <p:cNvSpPr txBox="1"/>
          <p:nvPr/>
        </p:nvSpPr>
        <p:spPr>
          <a:xfrm>
            <a:off x="909482" y="4989870"/>
            <a:ext cx="92266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200">
                <a:ea typeface="+mn-lt"/>
                <a:cs typeface="+mn-lt"/>
              </a:rPr>
              <a:t>* Annual tuition for the Doctor of Medicine and Doctor of Veterinary Medicine programs is proposed at a  5.5% increase </a:t>
            </a:r>
            <a:endParaRPr lang="en-CA" sz="1200">
              <a:cs typeface="Calibri"/>
            </a:endParaRPr>
          </a:p>
        </p:txBody>
      </p:sp>
    </p:spTree>
    <p:extLst>
      <p:ext uri="{BB962C8B-B14F-4D97-AF65-F5344CB8AC3E}">
        <p14:creationId xmlns:p14="http://schemas.microsoft.com/office/powerpoint/2010/main" val="1664094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22166E-0996-4C63-89EA-F8C1A2F364BF}"/>
              </a:ext>
            </a:extLst>
          </p:cNvPr>
          <p:cNvSpPr>
            <a:spLocks noGrp="1"/>
          </p:cNvSpPr>
          <p:nvPr>
            <p:ph type="title"/>
          </p:nvPr>
        </p:nvSpPr>
        <p:spPr/>
        <p:txBody>
          <a:bodyPr/>
          <a:lstStyle/>
          <a:p>
            <a:r>
              <a:rPr kumimoji="0" lang="en-CA" sz="4000" b="1" i="0" u="none" strike="noStrike" kern="1200" cap="none" spc="0" normalizeH="0" baseline="0" noProof="0">
                <a:ln>
                  <a:noFill/>
                </a:ln>
                <a:solidFill>
                  <a:srgbClr val="FFFFFF"/>
                </a:solidFill>
                <a:effectLst>
                  <a:innerShdw blurRad="63500" dist="50800" dir="16200000">
                    <a:prstClr val="black">
                      <a:alpha val="50000"/>
                    </a:prstClr>
                  </a:innerShdw>
                </a:effectLst>
                <a:uLnTx/>
                <a:uFillTx/>
                <a:latin typeface="Calibri" panose="020F0502020204030204" pitchFamily="34" charset="0"/>
                <a:ea typeface="+mj-ea"/>
                <a:cs typeface="Calibri" panose="020F0502020204030204" pitchFamily="34" charset="0"/>
              </a:rPr>
              <a:t>Tuition Proposal</a:t>
            </a:r>
            <a:endParaRPr lang="en-CA"/>
          </a:p>
        </p:txBody>
      </p:sp>
      <p:graphicFrame>
        <p:nvGraphicFramePr>
          <p:cNvPr id="2" name="Content Placeholder 1">
            <a:extLst>
              <a:ext uri="{FF2B5EF4-FFF2-40B4-BE49-F238E27FC236}">
                <a16:creationId xmlns:a16="http://schemas.microsoft.com/office/drawing/2014/main" id="{E46AB7E8-D617-4856-87EA-ED3D6EEC2B8B}"/>
              </a:ext>
            </a:extLst>
          </p:cNvPr>
          <p:cNvGraphicFramePr>
            <a:graphicFrameLocks noGrp="1"/>
          </p:cNvGraphicFramePr>
          <p:nvPr>
            <p:ph sz="half" idx="10"/>
            <p:extLst>
              <p:ext uri="{D42A27DB-BD31-4B8C-83A1-F6EECF244321}">
                <p14:modId xmlns:p14="http://schemas.microsoft.com/office/powerpoint/2010/main" val="662172497"/>
              </p:ext>
            </p:extLst>
          </p:nvPr>
        </p:nvGraphicFramePr>
        <p:xfrm>
          <a:off x="839788" y="2033588"/>
          <a:ext cx="10688639" cy="2273268"/>
        </p:xfrm>
        <a:graphic>
          <a:graphicData uri="http://schemas.openxmlformats.org/drawingml/2006/table">
            <a:tbl>
              <a:tblPr>
                <a:tableStyleId>{5C22544A-7EE6-4342-B048-85BDC9FD1C3A}</a:tableStyleId>
              </a:tblPr>
              <a:tblGrid>
                <a:gridCol w="6376155">
                  <a:extLst>
                    <a:ext uri="{9D8B030D-6E8A-4147-A177-3AD203B41FA5}">
                      <a16:colId xmlns:a16="http://schemas.microsoft.com/office/drawing/2014/main" val="2577310834"/>
                    </a:ext>
                  </a:extLst>
                </a:gridCol>
                <a:gridCol w="1078121">
                  <a:extLst>
                    <a:ext uri="{9D8B030D-6E8A-4147-A177-3AD203B41FA5}">
                      <a16:colId xmlns:a16="http://schemas.microsoft.com/office/drawing/2014/main" val="974641695"/>
                    </a:ext>
                  </a:extLst>
                </a:gridCol>
                <a:gridCol w="1078121">
                  <a:extLst>
                    <a:ext uri="{9D8B030D-6E8A-4147-A177-3AD203B41FA5}">
                      <a16:colId xmlns:a16="http://schemas.microsoft.com/office/drawing/2014/main" val="2860303806"/>
                    </a:ext>
                  </a:extLst>
                </a:gridCol>
                <a:gridCol w="1078121">
                  <a:extLst>
                    <a:ext uri="{9D8B030D-6E8A-4147-A177-3AD203B41FA5}">
                      <a16:colId xmlns:a16="http://schemas.microsoft.com/office/drawing/2014/main" val="1494980136"/>
                    </a:ext>
                  </a:extLst>
                </a:gridCol>
                <a:gridCol w="1078121">
                  <a:extLst>
                    <a:ext uri="{9D8B030D-6E8A-4147-A177-3AD203B41FA5}">
                      <a16:colId xmlns:a16="http://schemas.microsoft.com/office/drawing/2014/main" val="4026165371"/>
                    </a:ext>
                  </a:extLst>
                </a:gridCol>
              </a:tblGrid>
              <a:tr h="371634">
                <a:tc>
                  <a:txBody>
                    <a:bodyPr/>
                    <a:lstStyle/>
                    <a:p>
                      <a:pPr algn="l"/>
                      <a:r>
                        <a:rPr lang="en-CA" sz="1600" b="0">
                          <a:solidFill>
                            <a:schemeClr val="bg1"/>
                          </a:solidFill>
                          <a:effectLst/>
                        </a:rPr>
                        <a:t> </a:t>
                      </a:r>
                      <a:r>
                        <a:rPr lang="en-US" sz="1600" b="0">
                          <a:solidFill>
                            <a:schemeClr val="bg1"/>
                          </a:solidFill>
                          <a:effectLst/>
                        </a:rPr>
                        <a:t>(dollars)</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gridSpan="2">
                  <a:txBody>
                    <a:bodyPr/>
                    <a:lstStyle/>
                    <a:p>
                      <a:pPr algn="ctr"/>
                      <a:r>
                        <a:rPr lang="en-US" sz="1600" b="0">
                          <a:solidFill>
                            <a:schemeClr val="bg1"/>
                          </a:solidFill>
                          <a:effectLst/>
                        </a:rPr>
                        <a:t>Rate</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endParaRPr lang="en-CA"/>
                    </a:p>
                  </a:txBody>
                  <a:tcPr/>
                </a:tc>
                <a:tc gridSpan="2">
                  <a:txBody>
                    <a:bodyPr/>
                    <a:lstStyle/>
                    <a:p>
                      <a:pPr algn="ctr"/>
                      <a:r>
                        <a:rPr lang="en-US" sz="1600" b="0">
                          <a:solidFill>
                            <a:schemeClr val="bg1"/>
                          </a:solidFill>
                          <a:effectLst/>
                        </a:rPr>
                        <a:t>Increase</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endParaRPr lang="en-CA"/>
                    </a:p>
                  </a:txBody>
                  <a:tcPr/>
                </a:tc>
                <a:extLst>
                  <a:ext uri="{0D108BD9-81ED-4DB2-BD59-A6C34878D82A}">
                    <a16:rowId xmlns:a16="http://schemas.microsoft.com/office/drawing/2014/main" val="1431552605"/>
                  </a:ext>
                </a:extLst>
              </a:tr>
              <a:tr h="371634">
                <a:tc>
                  <a:txBody>
                    <a:bodyPr/>
                    <a:lstStyle/>
                    <a:p>
                      <a:pPr algn="l"/>
                      <a:r>
                        <a:rPr lang="en-US" sz="1600" b="0">
                          <a:solidFill>
                            <a:schemeClr val="bg1"/>
                          </a:solidFill>
                          <a:effectLst/>
                        </a:rPr>
                        <a:t>Faculty / Program (Fee per 3-Unit Course) - Examples</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2022-23</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2023-24</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extLst>
                  <a:ext uri="{0D108BD9-81ED-4DB2-BD59-A6C34878D82A}">
                    <a16:rowId xmlns:a16="http://schemas.microsoft.com/office/drawing/2014/main" val="2643633206"/>
                  </a:ext>
                </a:extLst>
              </a:tr>
              <a:tr h="306000">
                <a:tc>
                  <a:txBody>
                    <a:bodyPr/>
                    <a:lstStyle/>
                    <a:p>
                      <a:pPr algn="l"/>
                      <a:r>
                        <a:rPr lang="en-US" sz="1600">
                          <a:effectLst/>
                          <a:latin typeface="Calibri" panose="020F0502020204030204" pitchFamily="34" charset="0"/>
                          <a:ea typeface="Times New Roman" panose="02020603050405020304" pitchFamily="18" charset="0"/>
                          <a:cs typeface="Times New Roman" panose="02020603050405020304" pitchFamily="18" charset="0"/>
                        </a:rPr>
                        <a:t>Arts, CSM (BHSc, BCR only), KN, Nursing, Science, SW, WSE</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2,440.80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2,684.88</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244.08</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10.0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67787551"/>
                  </a:ext>
                </a:extLst>
              </a:tr>
              <a:tr h="306000">
                <a:tc>
                  <a:txBody>
                    <a:bodyPr/>
                    <a:lstStyle/>
                    <a:p>
                      <a:pPr algn="l"/>
                      <a:r>
                        <a:rPr lang="en-US" sz="1600">
                          <a:effectLst/>
                          <a:latin typeface="Calibri" panose="020F0502020204030204" pitchFamily="34" charset="0"/>
                          <a:ea typeface="Times New Roman" panose="02020603050405020304" pitchFamily="18" charset="0"/>
                          <a:cs typeface="Times New Roman" panose="02020603050405020304" pitchFamily="18" charset="0"/>
                        </a:rPr>
                        <a:t>SSE (Admitted Spring 2022 to Winter 2023)</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3,350.58</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3,417.60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67.02</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2.0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54483019"/>
                  </a:ext>
                </a:extLst>
              </a:tr>
              <a:tr h="306000">
                <a:tc>
                  <a:txBody>
                    <a:bodyPr/>
                    <a:lstStyle/>
                    <a:p>
                      <a:pPr algn="l"/>
                      <a:r>
                        <a:rPr lang="en-US" sz="1600">
                          <a:effectLst/>
                          <a:latin typeface="Calibri" panose="020F0502020204030204" pitchFamily="34" charset="0"/>
                          <a:ea typeface="Times New Roman" panose="02020603050405020304" pitchFamily="18" charset="0"/>
                          <a:cs typeface="Times New Roman" panose="02020603050405020304" pitchFamily="18" charset="0"/>
                        </a:rPr>
                        <a:t>Schulich School of Engineering (SSE) (Admitted Spring 2023 or Later)</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3,350.58</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3,618.63</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268.05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8.0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44274388"/>
                  </a:ext>
                </a:extLst>
              </a:tr>
              <a:tr h="306000">
                <a:tc>
                  <a:txBody>
                    <a:bodyPr/>
                    <a:lstStyle/>
                    <a:p>
                      <a:pPr algn="l"/>
                      <a:r>
                        <a:rPr lang="en-US" sz="1600">
                          <a:effectLst/>
                          <a:latin typeface="Calibri" panose="020F0502020204030204" pitchFamily="34" charset="0"/>
                          <a:ea typeface="Times New Roman" panose="02020603050405020304" pitchFamily="18" charset="0"/>
                          <a:cs typeface="Times New Roman" panose="02020603050405020304" pitchFamily="18" charset="0"/>
                        </a:rPr>
                        <a:t>Haskayne School of Business</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2,758.71</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3,034.59</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275.88</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10.0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5529918"/>
                  </a:ext>
                </a:extLst>
              </a:tr>
              <a:tr h="306000">
                <a:tc>
                  <a:txBody>
                    <a:bodyPr/>
                    <a:lstStyle/>
                    <a:p>
                      <a:pPr algn="l"/>
                      <a:r>
                        <a:rPr lang="en-US" sz="1600">
                          <a:effectLst/>
                          <a:latin typeface="Calibri" panose="020F0502020204030204" pitchFamily="34" charset="0"/>
                          <a:ea typeface="Times New Roman" panose="02020603050405020304" pitchFamily="18" charset="0"/>
                          <a:cs typeface="Times New Roman" panose="02020603050405020304" pitchFamily="18" charset="0"/>
                        </a:rPr>
                        <a:t>Faculty of Law (Admitted Spring 2022 or later)</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4,209.69</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4,630.65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420.96</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a:effectLst/>
                          <a:latin typeface="Calibri" panose="020F0502020204030204" pitchFamily="34" charset="0"/>
                          <a:ea typeface="Times New Roman" panose="02020603050405020304" pitchFamily="18" charset="0"/>
                          <a:cs typeface="Times New Roman" panose="02020603050405020304" pitchFamily="18" charset="0"/>
                        </a:rPr>
                        <a:t>10.0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06508319"/>
                  </a:ext>
                </a:extLst>
              </a:tr>
            </a:tbl>
          </a:graphicData>
        </a:graphic>
      </p:graphicFrame>
      <p:sp>
        <p:nvSpPr>
          <p:cNvPr id="5" name="Text Placeholder 4">
            <a:extLst>
              <a:ext uri="{FF2B5EF4-FFF2-40B4-BE49-F238E27FC236}">
                <a16:creationId xmlns:a16="http://schemas.microsoft.com/office/drawing/2014/main" id="{A01DF4A7-3B5D-4E81-8F6C-D4FDB6547E3D}"/>
              </a:ext>
            </a:extLst>
          </p:cNvPr>
          <p:cNvSpPr>
            <a:spLocks noGrp="1"/>
          </p:cNvSpPr>
          <p:nvPr>
            <p:ph type="body" sz="quarter" idx="11"/>
          </p:nvPr>
        </p:nvSpPr>
        <p:spPr/>
        <p:txBody>
          <a:bodyPr/>
          <a:lstStyle/>
          <a:p>
            <a:r>
              <a:rPr lang="en-US"/>
              <a:t>International undergraduate students</a:t>
            </a:r>
            <a:endParaRPr lang="en-CA"/>
          </a:p>
        </p:txBody>
      </p:sp>
      <p:sp>
        <p:nvSpPr>
          <p:cNvPr id="15" name="Rectangle 14">
            <a:extLst>
              <a:ext uri="{FF2B5EF4-FFF2-40B4-BE49-F238E27FC236}">
                <a16:creationId xmlns:a16="http://schemas.microsoft.com/office/drawing/2014/main" id="{C5B9A198-F457-4F29-9F9E-EDB561028438}"/>
              </a:ext>
            </a:extLst>
          </p:cNvPr>
          <p:cNvSpPr/>
          <p:nvPr/>
        </p:nvSpPr>
        <p:spPr>
          <a:xfrm>
            <a:off x="10451507" y="2760292"/>
            <a:ext cx="1076918" cy="1546564"/>
          </a:xfrm>
          <a:prstGeom prst="rect">
            <a:avLst/>
          </a:prstGeom>
          <a:noFill/>
          <a:ln w="38100">
            <a:solidFill>
              <a:srgbClr val="0070C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406B667D-2BD7-47F5-8A68-FE99014A1E57}"/>
              </a:ext>
            </a:extLst>
          </p:cNvPr>
          <p:cNvSpPr>
            <a:spLocks noGrp="1"/>
          </p:cNvSpPr>
          <p:nvPr>
            <p:ph type="sldNum" sz="quarter" idx="4"/>
          </p:nvPr>
        </p:nvSpPr>
        <p:spPr/>
        <p:txBody>
          <a:bodyPr/>
          <a:lstStyle/>
          <a:p>
            <a:fld id="{5C35FCF4-C3EF-BD43-82E0-05BC237DAD2A}" type="slidenum">
              <a:rPr lang="en-US" smtClean="0"/>
              <a:pPr/>
              <a:t>12</a:t>
            </a:fld>
            <a:endParaRPr lang="en-US"/>
          </a:p>
        </p:txBody>
      </p:sp>
      <p:sp>
        <p:nvSpPr>
          <p:cNvPr id="7" name="TextBox 6">
            <a:extLst>
              <a:ext uri="{FF2B5EF4-FFF2-40B4-BE49-F238E27FC236}">
                <a16:creationId xmlns:a16="http://schemas.microsoft.com/office/drawing/2014/main" id="{46514447-1634-497D-9C2E-2FBF12245AA4}"/>
              </a:ext>
            </a:extLst>
          </p:cNvPr>
          <p:cNvSpPr txBox="1"/>
          <p:nvPr/>
        </p:nvSpPr>
        <p:spPr>
          <a:xfrm>
            <a:off x="1080151" y="4974599"/>
            <a:ext cx="2444900" cy="1354217"/>
          </a:xfrm>
          <a:prstGeom prst="rect">
            <a:avLst/>
          </a:prstGeom>
          <a:noFill/>
        </p:spPr>
        <p:txBody>
          <a:bodyPr wrap="none" lIns="91440" tIns="45720" rIns="91440" bIns="45720" rtlCol="0" anchor="t">
            <a:spAutoFit/>
          </a:bodyPr>
          <a:lstStyle/>
          <a:p>
            <a:r>
              <a:rPr lang="en-CA" sz="900"/>
              <a:t>Notes</a:t>
            </a:r>
          </a:p>
          <a:p>
            <a:endParaRPr lang="en-CA" sz="100"/>
          </a:p>
          <a:p>
            <a:pPr marL="171450" indent="-171450">
              <a:buFont typeface="Arial" panose="020B0604020202020204" pitchFamily="34" charset="0"/>
              <a:buChar char="•"/>
            </a:pPr>
            <a:r>
              <a:rPr lang="en-CA" sz="900"/>
              <a:t>CSM – Cumming School of Medicine</a:t>
            </a:r>
            <a:endParaRPr lang="en-CA" sz="900">
              <a:cs typeface="Calibri"/>
            </a:endParaRPr>
          </a:p>
          <a:p>
            <a:pPr marL="171450" indent="-171450">
              <a:buFont typeface="Arial" panose="020B0604020202020204" pitchFamily="34" charset="0"/>
              <a:buChar char="•"/>
            </a:pPr>
            <a:r>
              <a:rPr lang="en-CA" sz="900" err="1"/>
              <a:t>BHSc</a:t>
            </a:r>
            <a:r>
              <a:rPr lang="en-CA" sz="900"/>
              <a:t> – Bachelor of Health Sciences</a:t>
            </a:r>
            <a:endParaRPr lang="en-CA" sz="900">
              <a:cs typeface="Calibri"/>
            </a:endParaRPr>
          </a:p>
          <a:p>
            <a:pPr marL="171450" indent="-171450">
              <a:buFont typeface="Arial" panose="020B0604020202020204" pitchFamily="34" charset="0"/>
              <a:buChar char="•"/>
            </a:pPr>
            <a:r>
              <a:rPr lang="en-CA" sz="900"/>
              <a:t>BCR – Bachelor of Community Rehabilitation</a:t>
            </a:r>
            <a:endParaRPr lang="en-CA" sz="900">
              <a:cs typeface="Calibri"/>
            </a:endParaRPr>
          </a:p>
          <a:p>
            <a:pPr marL="171450" indent="-171450">
              <a:buFont typeface="Arial" panose="020B0604020202020204" pitchFamily="34" charset="0"/>
              <a:buChar char="•"/>
            </a:pPr>
            <a:r>
              <a:rPr lang="en-CA" sz="900"/>
              <a:t>KN – Kinesiology</a:t>
            </a:r>
            <a:endParaRPr lang="en-CA" sz="900">
              <a:cs typeface="Calibri"/>
            </a:endParaRPr>
          </a:p>
          <a:p>
            <a:pPr marL="171450" indent="-171450">
              <a:buFont typeface="Arial" panose="020B0604020202020204" pitchFamily="34" charset="0"/>
              <a:buChar char="•"/>
            </a:pPr>
            <a:r>
              <a:rPr lang="en-CA" sz="900"/>
              <a:t>SW – Social Work</a:t>
            </a:r>
            <a:endParaRPr lang="en-CA" sz="900">
              <a:cs typeface="Calibri"/>
            </a:endParaRPr>
          </a:p>
          <a:p>
            <a:pPr marL="171450" indent="-171450">
              <a:buFont typeface="Arial" panose="020B0604020202020204" pitchFamily="34" charset="0"/>
              <a:buChar char="•"/>
            </a:pPr>
            <a:r>
              <a:rPr lang="en-CA" sz="900"/>
              <a:t>WSE – </a:t>
            </a:r>
            <a:r>
              <a:rPr lang="en-CA" sz="900" err="1"/>
              <a:t>Werklund</a:t>
            </a:r>
            <a:r>
              <a:rPr lang="en-CA" sz="900"/>
              <a:t> School of Education</a:t>
            </a:r>
            <a:endParaRPr lang="en-CA" sz="900">
              <a:cs typeface="Calibri"/>
            </a:endParaRPr>
          </a:p>
          <a:p>
            <a:pPr marL="171450" indent="-171450">
              <a:buFont typeface="Arial,Sans-Serif" panose="020B0604020202020204" pitchFamily="34" charset="0"/>
              <a:buChar char="•"/>
            </a:pPr>
            <a:endParaRPr lang="en-CA" sz="900">
              <a:ea typeface="+mn-lt"/>
              <a:cs typeface="+mn-lt"/>
            </a:endParaRPr>
          </a:p>
          <a:p>
            <a:pPr marL="171450" indent="-171450">
              <a:buFont typeface="Arial" panose="020B0604020202020204" pitchFamily="34" charset="0"/>
              <a:buChar char="•"/>
            </a:pPr>
            <a:endParaRPr lang="en-CA" sz="900">
              <a:cs typeface="Calibri"/>
            </a:endParaRPr>
          </a:p>
        </p:txBody>
      </p:sp>
      <p:sp>
        <p:nvSpPr>
          <p:cNvPr id="6" name="TextBox 5">
            <a:extLst>
              <a:ext uri="{FF2B5EF4-FFF2-40B4-BE49-F238E27FC236}">
                <a16:creationId xmlns:a16="http://schemas.microsoft.com/office/drawing/2014/main" id="{4755A3AA-3683-E9E1-5C57-24FC7E12FC4E}"/>
              </a:ext>
            </a:extLst>
          </p:cNvPr>
          <p:cNvSpPr txBox="1"/>
          <p:nvPr/>
        </p:nvSpPr>
        <p:spPr>
          <a:xfrm>
            <a:off x="909482" y="4375354"/>
            <a:ext cx="92266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200">
                <a:ea typeface="+mn-lt"/>
                <a:cs typeface="+mn-lt"/>
              </a:rPr>
              <a:t>* Annual tuition for the Doctor of Medicine program is proposed at a 10% increase </a:t>
            </a:r>
            <a:endParaRPr lang="en-CA" sz="1200">
              <a:cs typeface="Calibri"/>
            </a:endParaRPr>
          </a:p>
        </p:txBody>
      </p:sp>
    </p:spTree>
    <p:extLst>
      <p:ext uri="{BB962C8B-B14F-4D97-AF65-F5344CB8AC3E}">
        <p14:creationId xmlns:p14="http://schemas.microsoft.com/office/powerpoint/2010/main" val="3945323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22166E-0996-4C63-89EA-F8C1A2F364BF}"/>
              </a:ext>
            </a:extLst>
          </p:cNvPr>
          <p:cNvSpPr>
            <a:spLocks noGrp="1"/>
          </p:cNvSpPr>
          <p:nvPr>
            <p:ph type="title"/>
          </p:nvPr>
        </p:nvSpPr>
        <p:spPr/>
        <p:txBody>
          <a:bodyPr/>
          <a:lstStyle/>
          <a:p>
            <a:r>
              <a:rPr kumimoji="0" lang="en-CA" sz="4000" b="1" i="0" u="none" strike="noStrike" kern="1200" cap="none" spc="0" normalizeH="0" baseline="0" noProof="0">
                <a:ln>
                  <a:noFill/>
                </a:ln>
                <a:solidFill>
                  <a:srgbClr val="FFFFFF"/>
                </a:solidFill>
                <a:effectLst>
                  <a:innerShdw blurRad="63500" dist="50800" dir="16200000">
                    <a:prstClr val="black">
                      <a:alpha val="50000"/>
                    </a:prstClr>
                  </a:innerShdw>
                </a:effectLst>
                <a:uLnTx/>
                <a:uFillTx/>
                <a:latin typeface="Calibri" panose="020F0502020204030204" pitchFamily="34" charset="0"/>
                <a:ea typeface="+mj-ea"/>
                <a:cs typeface="Calibri" panose="020F0502020204030204" pitchFamily="34" charset="0"/>
              </a:rPr>
              <a:t>Tuition Proposal</a:t>
            </a:r>
            <a:endParaRPr lang="en-CA"/>
          </a:p>
        </p:txBody>
      </p:sp>
      <p:graphicFrame>
        <p:nvGraphicFramePr>
          <p:cNvPr id="2" name="Content Placeholder 1">
            <a:extLst>
              <a:ext uri="{FF2B5EF4-FFF2-40B4-BE49-F238E27FC236}">
                <a16:creationId xmlns:a16="http://schemas.microsoft.com/office/drawing/2014/main" id="{E46AB7E8-D617-4856-87EA-ED3D6EEC2B8B}"/>
              </a:ext>
            </a:extLst>
          </p:cNvPr>
          <p:cNvGraphicFramePr>
            <a:graphicFrameLocks noGrp="1"/>
          </p:cNvGraphicFramePr>
          <p:nvPr>
            <p:ph sz="half" idx="10"/>
            <p:extLst>
              <p:ext uri="{D42A27DB-BD31-4B8C-83A1-F6EECF244321}">
                <p14:modId xmlns:p14="http://schemas.microsoft.com/office/powerpoint/2010/main" val="3886011576"/>
              </p:ext>
            </p:extLst>
          </p:nvPr>
        </p:nvGraphicFramePr>
        <p:xfrm>
          <a:off x="839788" y="2033588"/>
          <a:ext cx="10688639" cy="3497268"/>
        </p:xfrm>
        <a:graphic>
          <a:graphicData uri="http://schemas.openxmlformats.org/drawingml/2006/table">
            <a:tbl>
              <a:tblPr>
                <a:tableStyleId>{5C22544A-7EE6-4342-B048-85BDC9FD1C3A}</a:tableStyleId>
              </a:tblPr>
              <a:tblGrid>
                <a:gridCol w="6376155">
                  <a:extLst>
                    <a:ext uri="{9D8B030D-6E8A-4147-A177-3AD203B41FA5}">
                      <a16:colId xmlns:a16="http://schemas.microsoft.com/office/drawing/2014/main" val="2577310834"/>
                    </a:ext>
                  </a:extLst>
                </a:gridCol>
                <a:gridCol w="1078121">
                  <a:extLst>
                    <a:ext uri="{9D8B030D-6E8A-4147-A177-3AD203B41FA5}">
                      <a16:colId xmlns:a16="http://schemas.microsoft.com/office/drawing/2014/main" val="974641695"/>
                    </a:ext>
                  </a:extLst>
                </a:gridCol>
                <a:gridCol w="1078121">
                  <a:extLst>
                    <a:ext uri="{9D8B030D-6E8A-4147-A177-3AD203B41FA5}">
                      <a16:colId xmlns:a16="http://schemas.microsoft.com/office/drawing/2014/main" val="2860303806"/>
                    </a:ext>
                  </a:extLst>
                </a:gridCol>
                <a:gridCol w="1078121">
                  <a:extLst>
                    <a:ext uri="{9D8B030D-6E8A-4147-A177-3AD203B41FA5}">
                      <a16:colId xmlns:a16="http://schemas.microsoft.com/office/drawing/2014/main" val="1494980136"/>
                    </a:ext>
                  </a:extLst>
                </a:gridCol>
                <a:gridCol w="1078121">
                  <a:extLst>
                    <a:ext uri="{9D8B030D-6E8A-4147-A177-3AD203B41FA5}">
                      <a16:colId xmlns:a16="http://schemas.microsoft.com/office/drawing/2014/main" val="4026165371"/>
                    </a:ext>
                  </a:extLst>
                </a:gridCol>
              </a:tblGrid>
              <a:tr h="371634">
                <a:tc>
                  <a:txBody>
                    <a:bodyPr/>
                    <a:lstStyle/>
                    <a:p>
                      <a:pPr algn="l"/>
                      <a:r>
                        <a:rPr lang="en-CA" sz="1600" b="0">
                          <a:solidFill>
                            <a:schemeClr val="bg1"/>
                          </a:solidFill>
                          <a:effectLst/>
                        </a:rPr>
                        <a:t> </a:t>
                      </a:r>
                      <a:r>
                        <a:rPr lang="en-US" sz="1600" b="0">
                          <a:solidFill>
                            <a:schemeClr val="bg1"/>
                          </a:solidFill>
                          <a:effectLst/>
                        </a:rPr>
                        <a:t>(dollars)</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gridSpan="2">
                  <a:txBody>
                    <a:bodyPr/>
                    <a:lstStyle/>
                    <a:p>
                      <a:pPr algn="ctr"/>
                      <a:r>
                        <a:rPr lang="en-US" sz="1600" b="0">
                          <a:solidFill>
                            <a:schemeClr val="bg1"/>
                          </a:solidFill>
                          <a:effectLst/>
                        </a:rPr>
                        <a:t>Rate</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endParaRPr lang="en-CA"/>
                    </a:p>
                  </a:txBody>
                  <a:tcPr/>
                </a:tc>
                <a:tc gridSpan="2">
                  <a:txBody>
                    <a:bodyPr/>
                    <a:lstStyle/>
                    <a:p>
                      <a:pPr algn="ctr"/>
                      <a:r>
                        <a:rPr lang="en-US" sz="1600" b="0">
                          <a:solidFill>
                            <a:schemeClr val="bg1"/>
                          </a:solidFill>
                          <a:effectLst/>
                        </a:rPr>
                        <a:t>Increase</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endParaRPr lang="en-CA"/>
                    </a:p>
                  </a:txBody>
                  <a:tcPr/>
                </a:tc>
                <a:extLst>
                  <a:ext uri="{0D108BD9-81ED-4DB2-BD59-A6C34878D82A}">
                    <a16:rowId xmlns:a16="http://schemas.microsoft.com/office/drawing/2014/main" val="1431552605"/>
                  </a:ext>
                </a:extLst>
              </a:tr>
              <a:tr h="371634">
                <a:tc>
                  <a:txBody>
                    <a:bodyPr/>
                    <a:lstStyle/>
                    <a:p>
                      <a:pPr algn="l"/>
                      <a:r>
                        <a:rPr lang="en-US" sz="1600" b="0">
                          <a:solidFill>
                            <a:schemeClr val="bg1"/>
                          </a:solidFill>
                          <a:effectLst/>
                        </a:rPr>
                        <a:t>Faculty / Program (Fee per 3-Unit Course) - Examples</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2022-23</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2023-24</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extLst>
                  <a:ext uri="{0D108BD9-81ED-4DB2-BD59-A6C34878D82A}">
                    <a16:rowId xmlns:a16="http://schemas.microsoft.com/office/drawing/2014/main" val="2643633206"/>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Thesis fee (admitted Spring 2020 or later) (Annual Tuition)</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3,533.28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3,603.96</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70.68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2.0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99277261"/>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Standard Course Based Graduate Programs (per 3-Unit Course)</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875.64</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923.79</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48.15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5.5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75114469"/>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Master of Engineering (course-based) (per 3-Unit Course)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925.38</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976.29</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50.91</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5.5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67787551"/>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Doctor of Design (Annual Tuition)</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15,300.00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15,606.00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306.00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2.0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54483019"/>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Doctor of Business Administration (Years 1-3) (Annual Tuition)</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30,600.00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31,212.00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612.00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2.0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31794885"/>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Executive MBA (Annual Tuition) (admitted Spring 23 or later)</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40,125.00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40,927.50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802.50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2.0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2548021"/>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MBA Thesis-based (Annual Tuition)</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12,861.61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13,118.85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257.24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2.0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44274388"/>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Doctor of Nursing (Annual Tuition)</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15,000.00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15,300.00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300.00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2.0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5529918"/>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Doctor of Education (Years 1-4) (Annual Tuition)</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13,103.82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13,365.90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262.08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2.0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06508319"/>
                  </a:ext>
                </a:extLst>
              </a:tr>
            </a:tbl>
          </a:graphicData>
        </a:graphic>
      </p:graphicFrame>
      <p:sp>
        <p:nvSpPr>
          <p:cNvPr id="5" name="Text Placeholder 4">
            <a:extLst>
              <a:ext uri="{FF2B5EF4-FFF2-40B4-BE49-F238E27FC236}">
                <a16:creationId xmlns:a16="http://schemas.microsoft.com/office/drawing/2014/main" id="{A01DF4A7-3B5D-4E81-8F6C-D4FDB6547E3D}"/>
              </a:ext>
            </a:extLst>
          </p:cNvPr>
          <p:cNvSpPr>
            <a:spLocks noGrp="1"/>
          </p:cNvSpPr>
          <p:nvPr>
            <p:ph type="body" sz="quarter" idx="11"/>
          </p:nvPr>
        </p:nvSpPr>
        <p:spPr/>
        <p:txBody>
          <a:bodyPr/>
          <a:lstStyle/>
          <a:p>
            <a:r>
              <a:rPr lang="en-US"/>
              <a:t>Domestic graduate students</a:t>
            </a:r>
            <a:endParaRPr lang="en-CA"/>
          </a:p>
        </p:txBody>
      </p:sp>
      <p:sp>
        <p:nvSpPr>
          <p:cNvPr id="15" name="Rectangle 14">
            <a:extLst>
              <a:ext uri="{FF2B5EF4-FFF2-40B4-BE49-F238E27FC236}">
                <a16:creationId xmlns:a16="http://schemas.microsoft.com/office/drawing/2014/main" id="{C5B9A198-F457-4F29-9F9E-EDB561028438}"/>
              </a:ext>
            </a:extLst>
          </p:cNvPr>
          <p:cNvSpPr/>
          <p:nvPr/>
        </p:nvSpPr>
        <p:spPr>
          <a:xfrm>
            <a:off x="10468598" y="2760292"/>
            <a:ext cx="1059827" cy="2770564"/>
          </a:xfrm>
          <a:prstGeom prst="rect">
            <a:avLst/>
          </a:prstGeom>
          <a:noFill/>
          <a:ln w="38100">
            <a:solidFill>
              <a:srgbClr val="0070C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DF93BB28-E99D-4CB1-94B4-30BF86E0B865}"/>
              </a:ext>
            </a:extLst>
          </p:cNvPr>
          <p:cNvSpPr>
            <a:spLocks noGrp="1"/>
          </p:cNvSpPr>
          <p:nvPr>
            <p:ph type="sldNum" sz="quarter" idx="4"/>
          </p:nvPr>
        </p:nvSpPr>
        <p:spPr/>
        <p:txBody>
          <a:bodyPr/>
          <a:lstStyle/>
          <a:p>
            <a:fld id="{5C35FCF4-C3EF-BD43-82E0-05BC237DAD2A}" type="slidenum">
              <a:rPr lang="en-US" smtClean="0"/>
              <a:pPr/>
              <a:t>13</a:t>
            </a:fld>
            <a:endParaRPr lang="en-US"/>
          </a:p>
        </p:txBody>
      </p:sp>
    </p:spTree>
    <p:extLst>
      <p:ext uri="{BB962C8B-B14F-4D97-AF65-F5344CB8AC3E}">
        <p14:creationId xmlns:p14="http://schemas.microsoft.com/office/powerpoint/2010/main" val="3970375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22166E-0996-4C63-89EA-F8C1A2F364BF}"/>
              </a:ext>
            </a:extLst>
          </p:cNvPr>
          <p:cNvSpPr>
            <a:spLocks noGrp="1"/>
          </p:cNvSpPr>
          <p:nvPr>
            <p:ph type="title"/>
          </p:nvPr>
        </p:nvSpPr>
        <p:spPr/>
        <p:txBody>
          <a:bodyPr/>
          <a:lstStyle/>
          <a:p>
            <a:r>
              <a:rPr kumimoji="0" lang="en-CA" sz="4000" b="1" i="0" u="none" strike="noStrike" kern="1200" cap="none" spc="0" normalizeH="0" baseline="0" noProof="0">
                <a:ln>
                  <a:noFill/>
                </a:ln>
                <a:solidFill>
                  <a:srgbClr val="FFFFFF"/>
                </a:solidFill>
                <a:effectLst>
                  <a:innerShdw blurRad="63500" dist="50800" dir="16200000">
                    <a:prstClr val="black">
                      <a:alpha val="50000"/>
                    </a:prstClr>
                  </a:innerShdw>
                </a:effectLst>
                <a:uLnTx/>
                <a:uFillTx/>
                <a:latin typeface="Calibri" panose="020F0502020204030204" pitchFamily="34" charset="0"/>
                <a:ea typeface="+mj-ea"/>
                <a:cs typeface="Calibri" panose="020F0502020204030204" pitchFamily="34" charset="0"/>
              </a:rPr>
              <a:t>Tuition Proposal</a:t>
            </a:r>
            <a:endParaRPr lang="en-CA"/>
          </a:p>
        </p:txBody>
      </p:sp>
      <p:graphicFrame>
        <p:nvGraphicFramePr>
          <p:cNvPr id="2" name="Content Placeholder 1">
            <a:extLst>
              <a:ext uri="{FF2B5EF4-FFF2-40B4-BE49-F238E27FC236}">
                <a16:creationId xmlns:a16="http://schemas.microsoft.com/office/drawing/2014/main" id="{E46AB7E8-D617-4856-87EA-ED3D6EEC2B8B}"/>
              </a:ext>
            </a:extLst>
          </p:cNvPr>
          <p:cNvGraphicFramePr>
            <a:graphicFrameLocks noGrp="1"/>
          </p:cNvGraphicFramePr>
          <p:nvPr>
            <p:ph sz="half" idx="10"/>
            <p:extLst>
              <p:ext uri="{D42A27DB-BD31-4B8C-83A1-F6EECF244321}">
                <p14:modId xmlns:p14="http://schemas.microsoft.com/office/powerpoint/2010/main" val="351276154"/>
              </p:ext>
            </p:extLst>
          </p:nvPr>
        </p:nvGraphicFramePr>
        <p:xfrm>
          <a:off x="839788" y="2033588"/>
          <a:ext cx="10688639" cy="3497268"/>
        </p:xfrm>
        <a:graphic>
          <a:graphicData uri="http://schemas.openxmlformats.org/drawingml/2006/table">
            <a:tbl>
              <a:tblPr>
                <a:tableStyleId>{5C22544A-7EE6-4342-B048-85BDC9FD1C3A}</a:tableStyleId>
              </a:tblPr>
              <a:tblGrid>
                <a:gridCol w="6376155">
                  <a:extLst>
                    <a:ext uri="{9D8B030D-6E8A-4147-A177-3AD203B41FA5}">
                      <a16:colId xmlns:a16="http://schemas.microsoft.com/office/drawing/2014/main" val="2577310834"/>
                    </a:ext>
                  </a:extLst>
                </a:gridCol>
                <a:gridCol w="1078121">
                  <a:extLst>
                    <a:ext uri="{9D8B030D-6E8A-4147-A177-3AD203B41FA5}">
                      <a16:colId xmlns:a16="http://schemas.microsoft.com/office/drawing/2014/main" val="974641695"/>
                    </a:ext>
                  </a:extLst>
                </a:gridCol>
                <a:gridCol w="1078121">
                  <a:extLst>
                    <a:ext uri="{9D8B030D-6E8A-4147-A177-3AD203B41FA5}">
                      <a16:colId xmlns:a16="http://schemas.microsoft.com/office/drawing/2014/main" val="2860303806"/>
                    </a:ext>
                  </a:extLst>
                </a:gridCol>
                <a:gridCol w="1078121">
                  <a:extLst>
                    <a:ext uri="{9D8B030D-6E8A-4147-A177-3AD203B41FA5}">
                      <a16:colId xmlns:a16="http://schemas.microsoft.com/office/drawing/2014/main" val="1494980136"/>
                    </a:ext>
                  </a:extLst>
                </a:gridCol>
                <a:gridCol w="1078121">
                  <a:extLst>
                    <a:ext uri="{9D8B030D-6E8A-4147-A177-3AD203B41FA5}">
                      <a16:colId xmlns:a16="http://schemas.microsoft.com/office/drawing/2014/main" val="4026165371"/>
                    </a:ext>
                  </a:extLst>
                </a:gridCol>
              </a:tblGrid>
              <a:tr h="371634">
                <a:tc>
                  <a:txBody>
                    <a:bodyPr/>
                    <a:lstStyle/>
                    <a:p>
                      <a:pPr algn="l"/>
                      <a:r>
                        <a:rPr lang="en-CA" sz="1600" b="0">
                          <a:solidFill>
                            <a:schemeClr val="bg1"/>
                          </a:solidFill>
                          <a:effectLst/>
                        </a:rPr>
                        <a:t> </a:t>
                      </a:r>
                      <a:r>
                        <a:rPr lang="en-US" sz="1600" b="0">
                          <a:solidFill>
                            <a:schemeClr val="bg1"/>
                          </a:solidFill>
                          <a:effectLst/>
                        </a:rPr>
                        <a:t>(dollars)</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gridSpan="2">
                  <a:txBody>
                    <a:bodyPr/>
                    <a:lstStyle/>
                    <a:p>
                      <a:pPr algn="ctr"/>
                      <a:r>
                        <a:rPr lang="en-US" sz="1600" b="0">
                          <a:solidFill>
                            <a:schemeClr val="bg1"/>
                          </a:solidFill>
                          <a:effectLst/>
                        </a:rPr>
                        <a:t>Rate</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endParaRPr lang="en-CA"/>
                    </a:p>
                  </a:txBody>
                  <a:tcPr/>
                </a:tc>
                <a:tc gridSpan="2">
                  <a:txBody>
                    <a:bodyPr/>
                    <a:lstStyle/>
                    <a:p>
                      <a:pPr algn="ctr"/>
                      <a:r>
                        <a:rPr lang="en-US" sz="1600" b="0">
                          <a:solidFill>
                            <a:schemeClr val="bg1"/>
                          </a:solidFill>
                          <a:effectLst/>
                        </a:rPr>
                        <a:t>Increase</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endParaRPr lang="en-CA"/>
                    </a:p>
                  </a:txBody>
                  <a:tcPr/>
                </a:tc>
                <a:extLst>
                  <a:ext uri="{0D108BD9-81ED-4DB2-BD59-A6C34878D82A}">
                    <a16:rowId xmlns:a16="http://schemas.microsoft.com/office/drawing/2014/main" val="1431552605"/>
                  </a:ext>
                </a:extLst>
              </a:tr>
              <a:tr h="371634">
                <a:tc>
                  <a:txBody>
                    <a:bodyPr/>
                    <a:lstStyle/>
                    <a:p>
                      <a:pPr algn="l"/>
                      <a:r>
                        <a:rPr lang="en-US" sz="1600" b="0">
                          <a:solidFill>
                            <a:schemeClr val="bg1"/>
                          </a:solidFill>
                          <a:effectLst/>
                        </a:rPr>
                        <a:t>Faculty / Program (Fee per 3-Unit Course) - Examples</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2022-23</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2023-24</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b="0">
                          <a:solidFill>
                            <a:schemeClr val="bg1"/>
                          </a:solidFill>
                          <a:effectLst/>
                        </a:rPr>
                        <a:t>%</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extLst>
                  <a:ext uri="{0D108BD9-81ED-4DB2-BD59-A6C34878D82A}">
                    <a16:rowId xmlns:a16="http://schemas.microsoft.com/office/drawing/2014/main" val="2643633206"/>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Thesis fee (admitted Spring 2020 or later) (Annual Tuition)</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8,242.68</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8,407.53</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164.85</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99277261"/>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Standard Course Based Graduate Programs (per 3-Unit Course)</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2,159.70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2,375.67</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215.97</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75114469"/>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M.Eng. (Admitted Spring 22 to Winter 2023) (per 3-Unit Course)</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3,350.58</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3,417.60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67.02</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67787551"/>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M.Eng. (Admitted Spring 2023 or Later) (per 3-Unit Course)</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3,350.58</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3,618.63</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268.05</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54483019"/>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Doctor of Design (Annual Tuition)</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15,300.00 </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15,606.00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306.00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31794885"/>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Doctor of Business Administration (Years 1-3) (Annual Tuition)</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30,600.00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31,212.00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612.00 </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2548021"/>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Executive MBA (Annual Tuition) (Admitted Spring 2023 or later)</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40,125.00 </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42,331.86</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2,206.86 </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44274388"/>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MBA Thesis-based (Annual Tuition)</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29,668.96 </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30,262.32</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593.36</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5529918"/>
                  </a:ext>
                </a:extLst>
              </a:tr>
              <a:tr h="306000">
                <a:tc>
                  <a:txBody>
                    <a:bodyPr/>
                    <a:lstStyle/>
                    <a:p>
                      <a:pPr algn="l"/>
                      <a:r>
                        <a:rPr lang="en-US" sz="1600" kern="1200">
                          <a:solidFill>
                            <a:srgbClr val="000000"/>
                          </a:solidFill>
                          <a:effectLst/>
                          <a:latin typeface="Calibri" panose="020F0502020204030204" pitchFamily="34" charset="0"/>
                          <a:ea typeface="SimSun" panose="02010600030101010101" pitchFamily="2" charset="-122"/>
                          <a:cs typeface="Arial" panose="020B0604020202020204" pitchFamily="34" charset="0"/>
                        </a:rPr>
                        <a:t>Doctor of Nursing (Annual Tuition)</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22,002.00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22,442.04</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440.04</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06508319"/>
                  </a:ext>
                </a:extLst>
              </a:tr>
            </a:tbl>
          </a:graphicData>
        </a:graphic>
      </p:graphicFrame>
      <p:sp>
        <p:nvSpPr>
          <p:cNvPr id="5" name="Text Placeholder 4">
            <a:extLst>
              <a:ext uri="{FF2B5EF4-FFF2-40B4-BE49-F238E27FC236}">
                <a16:creationId xmlns:a16="http://schemas.microsoft.com/office/drawing/2014/main" id="{A01DF4A7-3B5D-4E81-8F6C-D4FDB6547E3D}"/>
              </a:ext>
            </a:extLst>
          </p:cNvPr>
          <p:cNvSpPr>
            <a:spLocks noGrp="1"/>
          </p:cNvSpPr>
          <p:nvPr>
            <p:ph type="body" sz="quarter" idx="11"/>
          </p:nvPr>
        </p:nvSpPr>
        <p:spPr/>
        <p:txBody>
          <a:bodyPr/>
          <a:lstStyle/>
          <a:p>
            <a:r>
              <a:rPr lang="en-US"/>
              <a:t>International graduate students</a:t>
            </a:r>
            <a:endParaRPr lang="en-CA"/>
          </a:p>
        </p:txBody>
      </p:sp>
      <p:sp>
        <p:nvSpPr>
          <p:cNvPr id="15" name="Rectangle 14">
            <a:extLst>
              <a:ext uri="{FF2B5EF4-FFF2-40B4-BE49-F238E27FC236}">
                <a16:creationId xmlns:a16="http://schemas.microsoft.com/office/drawing/2014/main" id="{C5B9A198-F457-4F29-9F9E-EDB561028438}"/>
              </a:ext>
            </a:extLst>
          </p:cNvPr>
          <p:cNvSpPr/>
          <p:nvPr/>
        </p:nvSpPr>
        <p:spPr>
          <a:xfrm>
            <a:off x="10442961" y="2760292"/>
            <a:ext cx="1085464" cy="2770564"/>
          </a:xfrm>
          <a:prstGeom prst="rect">
            <a:avLst/>
          </a:prstGeom>
          <a:noFill/>
          <a:ln w="38100">
            <a:solidFill>
              <a:srgbClr val="0070C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CC987EF7-83B9-4BF6-8292-D1FF8C533BC3}"/>
              </a:ext>
            </a:extLst>
          </p:cNvPr>
          <p:cNvSpPr>
            <a:spLocks noGrp="1"/>
          </p:cNvSpPr>
          <p:nvPr>
            <p:ph type="sldNum" sz="quarter" idx="4"/>
          </p:nvPr>
        </p:nvSpPr>
        <p:spPr/>
        <p:txBody>
          <a:bodyPr/>
          <a:lstStyle/>
          <a:p>
            <a:fld id="{5C35FCF4-C3EF-BD43-82E0-05BC237DAD2A}" type="slidenum">
              <a:rPr lang="en-US" smtClean="0"/>
              <a:pPr/>
              <a:t>14</a:t>
            </a:fld>
            <a:endParaRPr lang="en-US"/>
          </a:p>
        </p:txBody>
      </p:sp>
      <p:sp>
        <p:nvSpPr>
          <p:cNvPr id="10" name="TextBox 9">
            <a:extLst>
              <a:ext uri="{FF2B5EF4-FFF2-40B4-BE49-F238E27FC236}">
                <a16:creationId xmlns:a16="http://schemas.microsoft.com/office/drawing/2014/main" id="{09870A2E-8031-4D84-A274-F3F4E84FEEA8}"/>
              </a:ext>
            </a:extLst>
          </p:cNvPr>
          <p:cNvSpPr txBox="1"/>
          <p:nvPr/>
        </p:nvSpPr>
        <p:spPr>
          <a:xfrm>
            <a:off x="1251067" y="5618162"/>
            <a:ext cx="2310248" cy="523220"/>
          </a:xfrm>
          <a:prstGeom prst="rect">
            <a:avLst/>
          </a:prstGeom>
          <a:noFill/>
        </p:spPr>
        <p:txBody>
          <a:bodyPr wrap="none" rtlCol="0">
            <a:spAutoFit/>
          </a:bodyPr>
          <a:lstStyle/>
          <a:p>
            <a:r>
              <a:rPr lang="en-CA" sz="900"/>
              <a:t>Notes</a:t>
            </a:r>
          </a:p>
          <a:p>
            <a:endParaRPr lang="en-CA" sz="100"/>
          </a:p>
          <a:p>
            <a:pPr marL="171450" indent="-171450">
              <a:buFont typeface="Arial" panose="020B0604020202020204" pitchFamily="34" charset="0"/>
              <a:buChar char="•"/>
            </a:pPr>
            <a:r>
              <a:rPr lang="en-CA" sz="900"/>
              <a:t>M.Eng. – Master of Engineering</a:t>
            </a:r>
          </a:p>
          <a:p>
            <a:pPr marL="171450" indent="-171450">
              <a:buFont typeface="Arial" panose="020B0604020202020204" pitchFamily="34" charset="0"/>
              <a:buChar char="•"/>
            </a:pPr>
            <a:r>
              <a:rPr lang="en-CA" sz="900"/>
              <a:t>MBA – Master of Business Administration</a:t>
            </a:r>
          </a:p>
        </p:txBody>
      </p:sp>
    </p:spTree>
    <p:extLst>
      <p:ext uri="{BB962C8B-B14F-4D97-AF65-F5344CB8AC3E}">
        <p14:creationId xmlns:p14="http://schemas.microsoft.com/office/powerpoint/2010/main" val="2428502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22166E-0996-4C63-89EA-F8C1A2F364BF}"/>
              </a:ext>
            </a:extLst>
          </p:cNvPr>
          <p:cNvSpPr>
            <a:spLocks noGrp="1"/>
          </p:cNvSpPr>
          <p:nvPr>
            <p:ph type="title"/>
          </p:nvPr>
        </p:nvSpPr>
        <p:spPr>
          <a:xfrm>
            <a:off x="839787" y="296941"/>
            <a:ext cx="8306640" cy="718457"/>
          </a:xfrm>
        </p:spPr>
        <p:txBody>
          <a:bodyPr>
            <a:normAutofit/>
          </a:bodyPr>
          <a:lstStyle/>
          <a:p>
            <a:r>
              <a:rPr kumimoji="0" lang="en-CA" sz="4000" b="1" i="0" u="none" strike="noStrike" kern="1200" cap="none" spc="0" normalizeH="0" baseline="0" noProof="0">
                <a:ln>
                  <a:noFill/>
                </a:ln>
                <a:solidFill>
                  <a:srgbClr val="FFFFFF"/>
                </a:solidFill>
                <a:effectLst>
                  <a:innerShdw blurRad="63500" dist="50800" dir="16200000">
                    <a:prstClr val="black">
                      <a:alpha val="50000"/>
                    </a:prstClr>
                  </a:innerShdw>
                </a:effectLst>
                <a:uLnTx/>
                <a:uFillTx/>
                <a:latin typeface="Calibri" panose="020F0502020204030204" pitchFamily="34" charset="0"/>
                <a:ea typeface="+mj-ea"/>
                <a:cs typeface="Calibri" panose="020F0502020204030204" pitchFamily="34" charset="0"/>
              </a:rPr>
              <a:t>MNIF Proposal</a:t>
            </a:r>
            <a:endParaRPr lang="en-CA"/>
          </a:p>
        </p:txBody>
      </p:sp>
      <p:graphicFrame>
        <p:nvGraphicFramePr>
          <p:cNvPr id="2" name="Content Placeholder 1">
            <a:extLst>
              <a:ext uri="{FF2B5EF4-FFF2-40B4-BE49-F238E27FC236}">
                <a16:creationId xmlns:a16="http://schemas.microsoft.com/office/drawing/2014/main" id="{E46AB7E8-D617-4856-87EA-ED3D6EEC2B8B}"/>
              </a:ext>
            </a:extLst>
          </p:cNvPr>
          <p:cNvGraphicFramePr>
            <a:graphicFrameLocks noGrp="1"/>
          </p:cNvGraphicFramePr>
          <p:nvPr>
            <p:ph sz="half" idx="10"/>
            <p:extLst>
              <p:ext uri="{D42A27DB-BD31-4B8C-83A1-F6EECF244321}">
                <p14:modId xmlns:p14="http://schemas.microsoft.com/office/powerpoint/2010/main" val="3080533289"/>
              </p:ext>
            </p:extLst>
          </p:nvPr>
        </p:nvGraphicFramePr>
        <p:xfrm>
          <a:off x="839788" y="2033588"/>
          <a:ext cx="10688638" cy="2579268"/>
        </p:xfrm>
        <a:graphic>
          <a:graphicData uri="http://schemas.openxmlformats.org/drawingml/2006/table">
            <a:tbl>
              <a:tblPr>
                <a:tableStyleId>{5C22544A-7EE6-4342-B048-85BDC9FD1C3A}</a:tableStyleId>
              </a:tblPr>
              <a:tblGrid>
                <a:gridCol w="1621401">
                  <a:extLst>
                    <a:ext uri="{9D8B030D-6E8A-4147-A177-3AD203B41FA5}">
                      <a16:colId xmlns:a16="http://schemas.microsoft.com/office/drawing/2014/main" val="1308712589"/>
                    </a:ext>
                  </a:extLst>
                </a:gridCol>
                <a:gridCol w="1632247">
                  <a:extLst>
                    <a:ext uri="{9D8B030D-6E8A-4147-A177-3AD203B41FA5}">
                      <a16:colId xmlns:a16="http://schemas.microsoft.com/office/drawing/2014/main" val="2763512876"/>
                    </a:ext>
                  </a:extLst>
                </a:gridCol>
                <a:gridCol w="3136306">
                  <a:extLst>
                    <a:ext uri="{9D8B030D-6E8A-4147-A177-3AD203B41FA5}">
                      <a16:colId xmlns:a16="http://schemas.microsoft.com/office/drawing/2014/main" val="2577310834"/>
                    </a:ext>
                  </a:extLst>
                </a:gridCol>
                <a:gridCol w="1074671">
                  <a:extLst>
                    <a:ext uri="{9D8B030D-6E8A-4147-A177-3AD203B41FA5}">
                      <a16:colId xmlns:a16="http://schemas.microsoft.com/office/drawing/2014/main" val="974641695"/>
                    </a:ext>
                  </a:extLst>
                </a:gridCol>
                <a:gridCol w="1074671">
                  <a:extLst>
                    <a:ext uri="{9D8B030D-6E8A-4147-A177-3AD203B41FA5}">
                      <a16:colId xmlns:a16="http://schemas.microsoft.com/office/drawing/2014/main" val="2860303806"/>
                    </a:ext>
                  </a:extLst>
                </a:gridCol>
                <a:gridCol w="1074671">
                  <a:extLst>
                    <a:ext uri="{9D8B030D-6E8A-4147-A177-3AD203B41FA5}">
                      <a16:colId xmlns:a16="http://schemas.microsoft.com/office/drawing/2014/main" val="1494980136"/>
                    </a:ext>
                  </a:extLst>
                </a:gridCol>
                <a:gridCol w="1074671">
                  <a:extLst>
                    <a:ext uri="{9D8B030D-6E8A-4147-A177-3AD203B41FA5}">
                      <a16:colId xmlns:a16="http://schemas.microsoft.com/office/drawing/2014/main" val="4026165371"/>
                    </a:ext>
                  </a:extLst>
                </a:gridCol>
              </a:tblGrid>
              <a:tr h="37163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effectLst/>
                          <a:latin typeface="Calibri" panose="020F0502020204030204" pitchFamily="34" charset="0"/>
                          <a:cs typeface="Times New Roman" panose="02020603050405020304" pitchFamily="18" charset="0"/>
                        </a:rPr>
                        <a:t> </a:t>
                      </a:r>
                      <a:r>
                        <a:rPr lang="en-CA" sz="1600" b="0">
                          <a:solidFill>
                            <a:schemeClr val="bg1"/>
                          </a:solidFill>
                          <a:effectLst/>
                        </a:rPr>
                        <a:t> </a:t>
                      </a:r>
                      <a:r>
                        <a:rPr lang="en-US" sz="1600" b="0">
                          <a:solidFill>
                            <a:schemeClr val="bg1"/>
                          </a:solidFill>
                          <a:effectLst/>
                        </a:rPr>
                        <a:t>(dollars)</a:t>
                      </a:r>
                      <a:endParaRPr lang="en-CA" sz="1600" b="0">
                        <a:solidFill>
                          <a:schemeClr val="bg1"/>
                        </a:solidFill>
                        <a:effectLst/>
                        <a:latin typeface="Calibri" panose="020F0502020204030204" pitchFamily="34"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sz="1600" b="0">
                          <a:solidFill>
                            <a:schemeClr val="bg1"/>
                          </a:solidFill>
                          <a:effectLst/>
                        </a:rPr>
                        <a:t> </a:t>
                      </a:r>
                      <a:r>
                        <a:rPr lang="en-US" sz="1600" b="0">
                          <a:solidFill>
                            <a:schemeClr val="bg1"/>
                          </a:solidFill>
                          <a:effectLst/>
                        </a:rPr>
                        <a:t>(dollars)</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pPr algn="l"/>
                      <a:r>
                        <a:rPr lang="en-US" sz="16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gridSpan="2">
                  <a:txBody>
                    <a:bodyPr/>
                    <a:lstStyle/>
                    <a:p>
                      <a:pPr algn="ctr"/>
                      <a:r>
                        <a:rPr lang="en-US" sz="16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Rate</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endParaRPr lang="en-CA"/>
                    </a:p>
                  </a:txBody>
                  <a:tcPr/>
                </a:tc>
                <a:tc gridSpan="2">
                  <a:txBody>
                    <a:bodyPr/>
                    <a:lstStyle/>
                    <a:p>
                      <a:pPr algn="ctr"/>
                      <a:r>
                        <a:rPr lang="en-US" sz="16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Increase</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endParaRPr lang="en-CA"/>
                    </a:p>
                  </a:txBody>
                  <a:tcPr/>
                </a:tc>
                <a:extLst>
                  <a:ext uri="{0D108BD9-81ED-4DB2-BD59-A6C34878D82A}">
                    <a16:rowId xmlns:a16="http://schemas.microsoft.com/office/drawing/2014/main" val="1431552605"/>
                  </a:ext>
                </a:extLst>
              </a:tr>
              <a:tr h="371634">
                <a:tc>
                  <a:txBody>
                    <a:bodyPr/>
                    <a:lstStyle/>
                    <a:p>
                      <a:pPr algn="l"/>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l"/>
                      <a:r>
                        <a:rPr lang="en-US" sz="16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Term</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l"/>
                      <a:r>
                        <a:rPr lang="en-US" sz="16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Full-time / Part-time</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2022-23</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2023-24</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extLst>
                  <a:ext uri="{0D108BD9-81ED-4DB2-BD59-A6C34878D82A}">
                    <a16:rowId xmlns:a16="http://schemas.microsoft.com/office/drawing/2014/main" val="2643633206"/>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effectLst/>
                          <a:latin typeface="Calibri" panose="020F0502020204030204" pitchFamily="34" charset="0"/>
                          <a:ea typeface="Times New Roman" panose="02020603050405020304" pitchFamily="18" charset="0"/>
                          <a:cs typeface="Times New Roman" panose="02020603050405020304" pitchFamily="18" charset="0"/>
                        </a:rPr>
                        <a:t>Undergraduate</a:t>
                      </a:r>
                    </a:p>
                  </a:txBody>
                  <a:tcPr marL="68580" marR="68580" marT="0" marB="0" anchor="ctr">
                    <a:lnR w="3175" cap="flat" cmpd="sng" algn="ctr">
                      <a:solidFill>
                        <a:srgbClr val="E52622"/>
                      </a:solidFill>
                      <a:prstDash val="solid"/>
                      <a:round/>
                      <a:headEnd type="none" w="med" len="med"/>
                      <a:tailEnd type="none" w="med" len="med"/>
                    </a:lnR>
                    <a:lnB w="3175" cap="flat" cmpd="sng" algn="ctr">
                      <a:noFill/>
                      <a:prstDash val="solid"/>
                      <a:round/>
                      <a:headEnd type="none" w="med" len="med"/>
                      <a:tailEnd type="none" w="med" len="med"/>
                    </a:lnB>
                    <a:solidFill>
                      <a:schemeClr val="bg1"/>
                    </a:solidFill>
                  </a:tcPr>
                </a:tc>
                <a:tc>
                  <a:txBody>
                    <a:bodyPr/>
                    <a:lstStyle/>
                    <a:p>
                      <a:pPr algn="l"/>
                      <a:r>
                        <a:rPr lang="en-US" sz="1600" kern="1200">
                          <a:effectLst/>
                          <a:latin typeface="Calibri" panose="020F0502020204030204" pitchFamily="34" charset="0"/>
                          <a:ea typeface="Times New Roman" panose="02020603050405020304" pitchFamily="18" charset="0"/>
                          <a:cs typeface="Arial" panose="020B0604020202020204" pitchFamily="34" charset="0"/>
                        </a:rPr>
                        <a:t>Spring / Summer</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l"/>
                      <a:r>
                        <a:rPr lang="en-US" sz="1600" kern="1200">
                          <a:effectLst/>
                          <a:latin typeface="Calibri" panose="020F0502020204030204" pitchFamily="34" charset="0"/>
                          <a:ea typeface="Times New Roman" panose="02020603050405020304" pitchFamily="18" charset="0"/>
                          <a:cs typeface="Arial" panose="020B0604020202020204" pitchFamily="34" charset="0"/>
                        </a:rPr>
                        <a:t>Full-time</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91.88</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96.93</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5.05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5.5</a:t>
                      </a:r>
                      <a:endParaRPr lang="en-CA" sz="1600" strike="sngStrike">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99277261"/>
                  </a:ext>
                </a:extLst>
              </a:tr>
              <a:tr h="306000">
                <a:tc>
                  <a:txBody>
                    <a:bodyPr/>
                    <a:lstStyle/>
                    <a:p>
                      <a:pPr algn="l"/>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a:r>
                        <a:rPr lang="en-US" sz="16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l"/>
                      <a:r>
                        <a:rPr lang="en-US" sz="1600" kern="1200">
                          <a:effectLst/>
                          <a:latin typeface="Calibri" panose="020F0502020204030204" pitchFamily="34" charset="0"/>
                          <a:ea typeface="Times New Roman" panose="02020603050405020304" pitchFamily="18" charset="0"/>
                          <a:cs typeface="Arial" panose="020B0604020202020204" pitchFamily="34" charset="0"/>
                        </a:rPr>
                        <a:t>Part-time</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45.94</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48.47</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2.53</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5.5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75114469"/>
                  </a:ext>
                </a:extLst>
              </a:tr>
              <a:tr h="306000">
                <a:tc>
                  <a:txBody>
                    <a:bodyPr/>
                    <a:lstStyle/>
                    <a:p>
                      <a:pPr algn="l"/>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a:r>
                        <a:rPr lang="en-US" sz="1600" kern="1200">
                          <a:effectLst/>
                          <a:latin typeface="Calibri" panose="020F0502020204030204" pitchFamily="34" charset="0"/>
                          <a:ea typeface="Times New Roman" panose="02020603050405020304" pitchFamily="18" charset="0"/>
                          <a:cs typeface="Arial" panose="020B0604020202020204" pitchFamily="34" charset="0"/>
                        </a:rPr>
                        <a:t>Fall / Winter</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l"/>
                      <a:r>
                        <a:rPr lang="en-US" sz="1600" kern="1200">
                          <a:effectLst/>
                          <a:latin typeface="Calibri" panose="020F0502020204030204" pitchFamily="34" charset="0"/>
                          <a:ea typeface="Times New Roman" panose="02020603050405020304" pitchFamily="18" charset="0"/>
                          <a:cs typeface="Arial" panose="020B0604020202020204" pitchFamily="34" charset="0"/>
                        </a:rPr>
                        <a:t>Full-time</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275.63</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290.79</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15.16</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5.5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5529918"/>
                  </a:ext>
                </a:extLst>
              </a:tr>
              <a:tr h="306000">
                <a:tc>
                  <a:txBody>
                    <a:bodyPr/>
                    <a:lstStyle/>
                    <a:p>
                      <a:pPr algn="l"/>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l"/>
                      <a:r>
                        <a:rPr lang="en-US" sz="1600" kern="1200">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l"/>
                      <a:r>
                        <a:rPr lang="en-US" sz="1600" kern="1200">
                          <a:effectLst/>
                          <a:latin typeface="Calibri" panose="020F0502020204030204" pitchFamily="34" charset="0"/>
                          <a:ea typeface="Times New Roman" panose="02020603050405020304" pitchFamily="18" charset="0"/>
                          <a:cs typeface="Arial" panose="020B0604020202020204" pitchFamily="34" charset="0"/>
                        </a:rPr>
                        <a:t>Part-time</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91.88</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96.93</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5.05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5.5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06508319"/>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effectLst/>
                          <a:latin typeface="Calibri" panose="020F0502020204030204" pitchFamily="34" charset="0"/>
                          <a:ea typeface="Times New Roman" panose="02020603050405020304" pitchFamily="18" charset="0"/>
                          <a:cs typeface="Times New Roman" panose="02020603050405020304" pitchFamily="18" charset="0"/>
                        </a:rPr>
                        <a:t>Graduate</a:t>
                      </a: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a:r>
                        <a:rPr lang="en-US" sz="1600" kern="1200">
                          <a:effectLst/>
                          <a:latin typeface="Calibri" panose="020F0502020204030204" pitchFamily="34" charset="0"/>
                          <a:ea typeface="Times New Roman" panose="02020603050405020304" pitchFamily="18" charset="0"/>
                          <a:cs typeface="Arial" panose="020B0604020202020204" pitchFamily="34" charset="0"/>
                        </a:rPr>
                        <a:t>Annual</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l"/>
                      <a:r>
                        <a:rPr lang="en-US" sz="1600" kern="1200">
                          <a:effectLst/>
                          <a:latin typeface="Calibri" panose="020F0502020204030204" pitchFamily="34" charset="0"/>
                          <a:ea typeface="Times New Roman" panose="02020603050405020304" pitchFamily="18" charset="0"/>
                          <a:cs typeface="Arial" panose="020B0604020202020204" pitchFamily="34" charset="0"/>
                        </a:rPr>
                        <a:t>Full-time</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551.25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581.57</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30.32</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5.5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52292165"/>
                  </a:ext>
                </a:extLst>
              </a:tr>
              <a:tr h="306000">
                <a:tc>
                  <a:txBody>
                    <a:bodyPr/>
                    <a:lstStyle/>
                    <a:p>
                      <a:pPr algn="l"/>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l"/>
                      <a:r>
                        <a:rPr lang="en-US" sz="16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l"/>
                      <a:r>
                        <a:rPr lang="en-US" sz="1600" kern="1200">
                          <a:effectLst/>
                          <a:latin typeface="Calibri" panose="020F0502020204030204" pitchFamily="34" charset="0"/>
                          <a:ea typeface="Times New Roman" panose="02020603050405020304" pitchFamily="18" charset="0"/>
                          <a:cs typeface="Arial" panose="020B0604020202020204" pitchFamily="34" charset="0"/>
                        </a:rPr>
                        <a:t>Part-time</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183.75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193.86</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10.11</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kern="1200">
                          <a:effectLst/>
                          <a:latin typeface="Calibri" panose="020F0502020204030204" pitchFamily="34" charset="0"/>
                          <a:ea typeface="Times New Roman" panose="02020603050405020304" pitchFamily="18" charset="0"/>
                          <a:cs typeface="Arial" panose="020B0604020202020204" pitchFamily="34" charset="0"/>
                        </a:rPr>
                        <a:t>5.5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98208059"/>
                  </a:ext>
                </a:extLst>
              </a:tr>
            </a:tbl>
          </a:graphicData>
        </a:graphic>
      </p:graphicFrame>
      <p:sp>
        <p:nvSpPr>
          <p:cNvPr id="5" name="Text Placeholder 4">
            <a:extLst>
              <a:ext uri="{FF2B5EF4-FFF2-40B4-BE49-F238E27FC236}">
                <a16:creationId xmlns:a16="http://schemas.microsoft.com/office/drawing/2014/main" id="{A01DF4A7-3B5D-4E81-8F6C-D4FDB6547E3D}"/>
              </a:ext>
            </a:extLst>
          </p:cNvPr>
          <p:cNvSpPr>
            <a:spLocks noGrp="1"/>
          </p:cNvSpPr>
          <p:nvPr>
            <p:ph type="body" sz="quarter" idx="11"/>
          </p:nvPr>
        </p:nvSpPr>
        <p:spPr/>
        <p:txBody>
          <a:bodyPr/>
          <a:lstStyle/>
          <a:p>
            <a:r>
              <a:rPr lang="en-US"/>
              <a:t>Student services fees (domestic and international students)</a:t>
            </a:r>
            <a:endParaRPr lang="en-CA"/>
          </a:p>
        </p:txBody>
      </p:sp>
      <p:sp>
        <p:nvSpPr>
          <p:cNvPr id="11" name="Slide Number Placeholder 10">
            <a:extLst>
              <a:ext uri="{FF2B5EF4-FFF2-40B4-BE49-F238E27FC236}">
                <a16:creationId xmlns:a16="http://schemas.microsoft.com/office/drawing/2014/main" id="{A4B38273-94ED-4E71-B199-EC0A0B8C156D}"/>
              </a:ext>
            </a:extLst>
          </p:cNvPr>
          <p:cNvSpPr>
            <a:spLocks noGrp="1"/>
          </p:cNvSpPr>
          <p:nvPr>
            <p:ph type="sldNum" sz="quarter" idx="4"/>
          </p:nvPr>
        </p:nvSpPr>
        <p:spPr/>
        <p:txBody>
          <a:bodyPr/>
          <a:lstStyle/>
          <a:p>
            <a:fld id="{5C35FCF4-C3EF-BD43-82E0-05BC237DAD2A}" type="slidenum">
              <a:rPr lang="en-US" smtClean="0"/>
              <a:pPr/>
              <a:t>15</a:t>
            </a:fld>
            <a:endParaRPr lang="en-US"/>
          </a:p>
        </p:txBody>
      </p:sp>
      <p:sp>
        <p:nvSpPr>
          <p:cNvPr id="15" name="Rectangle 14">
            <a:extLst>
              <a:ext uri="{FF2B5EF4-FFF2-40B4-BE49-F238E27FC236}">
                <a16:creationId xmlns:a16="http://schemas.microsoft.com/office/drawing/2014/main" id="{C5B9A198-F457-4F29-9F9E-EDB561028438}"/>
              </a:ext>
            </a:extLst>
          </p:cNvPr>
          <p:cNvSpPr/>
          <p:nvPr/>
        </p:nvSpPr>
        <p:spPr>
          <a:xfrm>
            <a:off x="10468598" y="2768838"/>
            <a:ext cx="1059827" cy="1844018"/>
          </a:xfrm>
          <a:prstGeom prst="rect">
            <a:avLst/>
          </a:prstGeom>
          <a:noFill/>
          <a:ln w="38100">
            <a:solidFill>
              <a:srgbClr val="0070C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95026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22166E-0996-4C63-89EA-F8C1A2F364BF}"/>
              </a:ext>
            </a:extLst>
          </p:cNvPr>
          <p:cNvSpPr>
            <a:spLocks noGrp="1"/>
          </p:cNvSpPr>
          <p:nvPr>
            <p:ph type="title"/>
          </p:nvPr>
        </p:nvSpPr>
        <p:spPr/>
        <p:txBody>
          <a:bodyPr lIns="91440" tIns="45720" rIns="91440" bIns="45720" anchor="t">
            <a:normAutofit/>
          </a:bodyPr>
          <a:lstStyle/>
          <a:p>
            <a:r>
              <a:rPr kumimoji="0" lang="en-CA" sz="4000" b="1" i="0" u="none" strike="noStrike" kern="1200" cap="none" spc="0" normalizeH="0" baseline="0" noProof="0">
                <a:ln>
                  <a:noFill/>
                </a:ln>
                <a:solidFill>
                  <a:srgbClr val="FFFFFF"/>
                </a:solidFill>
                <a:effectLst>
                  <a:innerShdw blurRad="63500" dist="50800" dir="16200000">
                    <a:prstClr val="black">
                      <a:alpha val="50000"/>
                    </a:prstClr>
                  </a:innerShdw>
                </a:effectLst>
                <a:uLnTx/>
                <a:uFillTx/>
                <a:latin typeface="Calibri" panose="020F0502020204030204" pitchFamily="34" charset="0"/>
                <a:ea typeface="+mj-ea"/>
                <a:cs typeface="Calibri" panose="020F0502020204030204" pitchFamily="34" charset="0"/>
              </a:rPr>
              <a:t>MNIF Proposal</a:t>
            </a:r>
            <a:endParaRPr lang="en-CA">
              <a:latin typeface="Calibri"/>
              <a:cs typeface="Calibri"/>
            </a:endParaRPr>
          </a:p>
        </p:txBody>
      </p:sp>
      <p:sp>
        <p:nvSpPr>
          <p:cNvPr id="5" name="Text Placeholder 4">
            <a:extLst>
              <a:ext uri="{FF2B5EF4-FFF2-40B4-BE49-F238E27FC236}">
                <a16:creationId xmlns:a16="http://schemas.microsoft.com/office/drawing/2014/main" id="{A01DF4A7-3B5D-4E81-8F6C-D4FDB6547E3D}"/>
              </a:ext>
            </a:extLst>
          </p:cNvPr>
          <p:cNvSpPr>
            <a:spLocks noGrp="1"/>
          </p:cNvSpPr>
          <p:nvPr>
            <p:ph type="body" sz="quarter" idx="11"/>
          </p:nvPr>
        </p:nvSpPr>
        <p:spPr/>
        <p:txBody>
          <a:bodyPr/>
          <a:lstStyle/>
          <a:p>
            <a:r>
              <a:rPr lang="en-US"/>
              <a:t>Campus recreation and athletics fees (domestic and international students)</a:t>
            </a:r>
            <a:endParaRPr lang="en-CA"/>
          </a:p>
        </p:txBody>
      </p:sp>
      <p:sp>
        <p:nvSpPr>
          <p:cNvPr id="3" name="Slide Number Placeholder 2">
            <a:extLst>
              <a:ext uri="{FF2B5EF4-FFF2-40B4-BE49-F238E27FC236}">
                <a16:creationId xmlns:a16="http://schemas.microsoft.com/office/drawing/2014/main" id="{173FE2F2-7E33-49F5-BFF0-5E79A5A4B9B4}"/>
              </a:ext>
            </a:extLst>
          </p:cNvPr>
          <p:cNvSpPr>
            <a:spLocks noGrp="1"/>
          </p:cNvSpPr>
          <p:nvPr>
            <p:ph type="sldNum" sz="quarter" idx="4"/>
          </p:nvPr>
        </p:nvSpPr>
        <p:spPr/>
        <p:txBody>
          <a:bodyPr/>
          <a:lstStyle/>
          <a:p>
            <a:fld id="{5C35FCF4-C3EF-BD43-82E0-05BC237DAD2A}" type="slidenum">
              <a:rPr lang="en-US" smtClean="0"/>
              <a:pPr/>
              <a:t>16</a:t>
            </a:fld>
            <a:endParaRPr lang="en-US"/>
          </a:p>
        </p:txBody>
      </p:sp>
      <p:graphicFrame>
        <p:nvGraphicFramePr>
          <p:cNvPr id="25" name="Content Placeholder 1">
            <a:extLst>
              <a:ext uri="{FF2B5EF4-FFF2-40B4-BE49-F238E27FC236}">
                <a16:creationId xmlns:a16="http://schemas.microsoft.com/office/drawing/2014/main" id="{E69015ED-4E58-41AB-80DE-A39DE1ECCAEC}"/>
              </a:ext>
            </a:extLst>
          </p:cNvPr>
          <p:cNvGraphicFramePr>
            <a:graphicFrameLocks noGrp="1"/>
          </p:cNvGraphicFramePr>
          <p:nvPr>
            <p:ph sz="half" idx="10"/>
            <p:extLst>
              <p:ext uri="{D42A27DB-BD31-4B8C-83A1-F6EECF244321}">
                <p14:modId xmlns:p14="http://schemas.microsoft.com/office/powerpoint/2010/main" val="2595445970"/>
              </p:ext>
            </p:extLst>
          </p:nvPr>
        </p:nvGraphicFramePr>
        <p:xfrm>
          <a:off x="839788" y="2033588"/>
          <a:ext cx="10688638" cy="1967268"/>
        </p:xfrm>
        <a:graphic>
          <a:graphicData uri="http://schemas.openxmlformats.org/drawingml/2006/table">
            <a:tbl>
              <a:tblPr>
                <a:tableStyleId>{5C22544A-7EE6-4342-B048-85BDC9FD1C3A}</a:tableStyleId>
              </a:tblPr>
              <a:tblGrid>
                <a:gridCol w="1621401">
                  <a:extLst>
                    <a:ext uri="{9D8B030D-6E8A-4147-A177-3AD203B41FA5}">
                      <a16:colId xmlns:a16="http://schemas.microsoft.com/office/drawing/2014/main" val="1308712589"/>
                    </a:ext>
                  </a:extLst>
                </a:gridCol>
                <a:gridCol w="4768553">
                  <a:extLst>
                    <a:ext uri="{9D8B030D-6E8A-4147-A177-3AD203B41FA5}">
                      <a16:colId xmlns:a16="http://schemas.microsoft.com/office/drawing/2014/main" val="2763512876"/>
                    </a:ext>
                  </a:extLst>
                </a:gridCol>
                <a:gridCol w="1074671">
                  <a:extLst>
                    <a:ext uri="{9D8B030D-6E8A-4147-A177-3AD203B41FA5}">
                      <a16:colId xmlns:a16="http://schemas.microsoft.com/office/drawing/2014/main" val="974641695"/>
                    </a:ext>
                  </a:extLst>
                </a:gridCol>
                <a:gridCol w="1074671">
                  <a:extLst>
                    <a:ext uri="{9D8B030D-6E8A-4147-A177-3AD203B41FA5}">
                      <a16:colId xmlns:a16="http://schemas.microsoft.com/office/drawing/2014/main" val="2860303806"/>
                    </a:ext>
                  </a:extLst>
                </a:gridCol>
                <a:gridCol w="1074671">
                  <a:extLst>
                    <a:ext uri="{9D8B030D-6E8A-4147-A177-3AD203B41FA5}">
                      <a16:colId xmlns:a16="http://schemas.microsoft.com/office/drawing/2014/main" val="1494980136"/>
                    </a:ext>
                  </a:extLst>
                </a:gridCol>
                <a:gridCol w="1074671">
                  <a:extLst>
                    <a:ext uri="{9D8B030D-6E8A-4147-A177-3AD203B41FA5}">
                      <a16:colId xmlns:a16="http://schemas.microsoft.com/office/drawing/2014/main" val="4026165371"/>
                    </a:ext>
                  </a:extLst>
                </a:gridCol>
              </a:tblGrid>
              <a:tr h="3716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effectLst/>
                          <a:latin typeface="Calibri" panose="020F0502020204030204" pitchFamily="34" charset="0"/>
                          <a:cs typeface="Times New Roman" panose="02020603050405020304" pitchFamily="18" charset="0"/>
                        </a:rPr>
                        <a:t> </a:t>
                      </a:r>
                      <a:r>
                        <a:rPr lang="en-CA" sz="1600" b="0">
                          <a:solidFill>
                            <a:schemeClr val="bg1"/>
                          </a:solidFill>
                          <a:effectLst/>
                        </a:rPr>
                        <a:t> </a:t>
                      </a:r>
                      <a:r>
                        <a:rPr lang="en-US" sz="1600" b="0">
                          <a:solidFill>
                            <a:schemeClr val="bg1"/>
                          </a:solidFill>
                          <a:effectLst/>
                        </a:rPr>
                        <a:t>(dollars)</a:t>
                      </a:r>
                      <a:endParaRPr lang="en-CA" sz="1600" b="0">
                        <a:solidFill>
                          <a:schemeClr val="bg1"/>
                        </a:solidFill>
                        <a:effectLst/>
                        <a:latin typeface="Calibri" panose="020F0502020204030204" pitchFamily="34"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sz="1600" b="0">
                          <a:solidFill>
                            <a:schemeClr val="bg1"/>
                          </a:solidFill>
                          <a:effectLst/>
                        </a:rPr>
                        <a:t> </a:t>
                      </a:r>
                      <a:r>
                        <a:rPr lang="en-US" sz="1600" b="0">
                          <a:solidFill>
                            <a:schemeClr val="bg1"/>
                          </a:solidFill>
                          <a:effectLst/>
                        </a:rPr>
                        <a:t>(dollars)</a:t>
                      </a:r>
                      <a:endParaRPr lang="en-CA" sz="16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gridSpan="2">
                  <a:txBody>
                    <a:bodyPr/>
                    <a:lstStyle/>
                    <a:p>
                      <a:pPr algn="ctr"/>
                      <a:r>
                        <a:rPr lang="en-US" sz="16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Rate</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endParaRPr lang="en-CA"/>
                    </a:p>
                  </a:txBody>
                  <a:tcPr/>
                </a:tc>
                <a:tc gridSpan="2">
                  <a:txBody>
                    <a:bodyPr/>
                    <a:lstStyle/>
                    <a:p>
                      <a:pPr algn="ctr"/>
                      <a:r>
                        <a:rPr lang="en-US" sz="16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Increase</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hMerge="1">
                  <a:txBody>
                    <a:bodyPr/>
                    <a:lstStyle/>
                    <a:p>
                      <a:endParaRPr lang="en-CA"/>
                    </a:p>
                  </a:txBody>
                  <a:tcPr/>
                </a:tc>
                <a:extLst>
                  <a:ext uri="{0D108BD9-81ED-4DB2-BD59-A6C34878D82A}">
                    <a16:rowId xmlns:a16="http://schemas.microsoft.com/office/drawing/2014/main" val="1431552605"/>
                  </a:ext>
                </a:extLst>
              </a:tr>
              <a:tr h="371634">
                <a:tc>
                  <a:txBody>
                    <a:bodyPr/>
                    <a:lstStyle/>
                    <a:p>
                      <a:pPr algn="l"/>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l"/>
                      <a:r>
                        <a:rPr lang="en-US" sz="1600" kern="1200">
                          <a:solidFill>
                            <a:srgbClr val="FFFFFF"/>
                          </a:solidFill>
                          <a:effectLst/>
                          <a:latin typeface="Calibri" panose="020F0502020204030204" pitchFamily="34" charset="0"/>
                          <a:cs typeface="Calibri" panose="020F0502020204030204" pitchFamily="34" charset="0"/>
                        </a:rPr>
                        <a:t>Full-time / Part-time</a:t>
                      </a:r>
                      <a:endParaRPr lang="en-CA" sz="2000">
                        <a:effectLst/>
                        <a:latin typeface="Calibri" panose="020F0502020204030204" pitchFamily="34" charset="0"/>
                        <a:cs typeface="Times New Roman" panose="02020603050405020304" pitchFamily="18" charset="0"/>
                      </a:endParaRPr>
                    </a:p>
                  </a:txBody>
                  <a:tcPr marL="68580" marR="68580" marT="0" marB="0" anchor="ctr">
                    <a:solidFill>
                      <a:srgbClr val="E52622"/>
                    </a:solidFill>
                  </a:tcPr>
                </a:tc>
                <a:tc>
                  <a:txBody>
                    <a:bodyPr/>
                    <a:lstStyle/>
                    <a:p>
                      <a:pPr algn="r"/>
                      <a:r>
                        <a:rPr lang="en-US" sz="1600"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2022-23</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2023-24</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tc>
                  <a:txBody>
                    <a:bodyPr/>
                    <a:lstStyle/>
                    <a:p>
                      <a:pPr algn="r"/>
                      <a:r>
                        <a:rPr lang="en-US" sz="1600"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endParaRPr lang="en-C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E52622"/>
                    </a:solidFill>
                  </a:tcPr>
                </a:tc>
                <a:extLst>
                  <a:ext uri="{0D108BD9-81ED-4DB2-BD59-A6C34878D82A}">
                    <a16:rowId xmlns:a16="http://schemas.microsoft.com/office/drawing/2014/main" val="2643633206"/>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effectLst/>
                          <a:latin typeface="Calibri" panose="020F0502020204030204" pitchFamily="34" charset="0"/>
                          <a:ea typeface="Times New Roman" panose="02020603050405020304" pitchFamily="18" charset="0"/>
                          <a:cs typeface="Times New Roman" panose="02020603050405020304" pitchFamily="18" charset="0"/>
                        </a:rPr>
                        <a:t>Undergraduate</a:t>
                      </a:r>
                    </a:p>
                  </a:txBody>
                  <a:tcPr marL="68580" marR="68580" marT="0" marB="0" anchor="ctr">
                    <a:lnR w="3175" cap="flat" cmpd="sng" algn="ctr">
                      <a:solidFill>
                        <a:srgbClr val="E52622"/>
                      </a:solidFill>
                      <a:prstDash val="solid"/>
                      <a:round/>
                      <a:headEnd type="none" w="med" len="med"/>
                      <a:tailEnd type="none" w="med" len="med"/>
                    </a:lnR>
                    <a:lnB w="3175" cap="flat" cmpd="sng" algn="ctr">
                      <a:noFill/>
                      <a:prstDash val="solid"/>
                      <a:round/>
                      <a:headEnd type="none" w="med" len="med"/>
                      <a:tailEnd type="none" w="med" len="med"/>
                    </a:lnB>
                    <a:solidFill>
                      <a:schemeClr val="bg1"/>
                    </a:solidFill>
                  </a:tcPr>
                </a:tc>
                <a:tc>
                  <a:txBody>
                    <a:bodyPr/>
                    <a:lstStyle/>
                    <a:p>
                      <a:pPr algn="l"/>
                      <a:r>
                        <a:rPr lang="en-US" sz="1600" kern="1200">
                          <a:solidFill>
                            <a:srgbClr val="000000"/>
                          </a:solidFill>
                          <a:effectLst/>
                          <a:latin typeface="Calibri" panose="020F0502020204030204" pitchFamily="34" charset="0"/>
                          <a:cs typeface="Arial" panose="020B0604020202020204" pitchFamily="34" charset="0"/>
                        </a:rPr>
                        <a:t>Campus Recreation (Per Term F/W)</a:t>
                      </a:r>
                      <a:endParaRPr lang="en-CA" sz="1600">
                        <a:effectLst/>
                        <a:latin typeface="Calibri" panose="020F0502020204030204" pitchFamily="34"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42.91</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45.27</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2.36</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5.5</a:t>
                      </a:r>
                      <a:endParaRPr kumimoji="0" lang="en-CA" sz="1600" b="0" i="0" u="none" strike="sng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99277261"/>
                  </a:ext>
                </a:extLst>
              </a:tr>
              <a:tr h="306000">
                <a:tc>
                  <a:txBody>
                    <a:bodyPr/>
                    <a:lstStyle/>
                    <a:p>
                      <a:pPr algn="l"/>
                      <a:r>
                        <a:rPr lang="en-CA" sz="16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CA"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revised</a:t>
                      </a:r>
                      <a:r>
                        <a:rPr lang="en-CA" sz="16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CA"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bg1"/>
                    </a:solidFill>
                  </a:tcPr>
                </a:tc>
                <a:tc>
                  <a:txBody>
                    <a:bodyPr/>
                    <a:lstStyle/>
                    <a:p>
                      <a:pPr algn="l"/>
                      <a:r>
                        <a:rPr lang="en-US" sz="160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1200">
                          <a:solidFill>
                            <a:srgbClr val="000000"/>
                          </a:solidFill>
                          <a:effectLst/>
                          <a:latin typeface="Calibri" panose="020F0502020204030204" pitchFamily="34" charset="0"/>
                          <a:cs typeface="Arial" panose="020B0604020202020204" pitchFamily="34" charset="0"/>
                        </a:rPr>
                        <a:t>Athletics (Per Term F/W)</a:t>
                      </a:r>
                      <a:endParaRPr lang="en-CA" sz="1600">
                        <a:effectLst/>
                        <a:latin typeface="Calibri" panose="020F0502020204030204" pitchFamily="34"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57.58</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60.75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3.17</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5.5</a:t>
                      </a:r>
                      <a:endParaRPr kumimoji="0" lang="en-CA" sz="1600" b="0" i="0" u="none" strike="sng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75114469"/>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effectLst/>
                          <a:latin typeface="Calibri" panose="020F0502020204030204" pitchFamily="34" charset="0"/>
                          <a:ea typeface="Times New Roman" panose="02020603050405020304" pitchFamily="18" charset="0"/>
                          <a:cs typeface="Times New Roman" panose="02020603050405020304" pitchFamily="18" charset="0"/>
                        </a:rPr>
                        <a:t>Graduate</a:t>
                      </a:r>
                    </a:p>
                  </a:txBody>
                  <a:tcPr marL="68580" marR="68580" marT="0" marB="0" anchor="ctr">
                    <a:lnR w="3175" cap="flat" cmpd="sng" algn="ctr">
                      <a:solidFill>
                        <a:srgbClr val="E52622"/>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a:r>
                        <a:rPr lang="en-US" sz="1600" kern="1200">
                          <a:solidFill>
                            <a:srgbClr val="000000"/>
                          </a:solidFill>
                          <a:effectLst/>
                          <a:latin typeface="Calibri" panose="020F0502020204030204" pitchFamily="34" charset="0"/>
                          <a:cs typeface="Arial" panose="020B0604020202020204" pitchFamily="34" charset="0"/>
                        </a:rPr>
                        <a:t>Campus Recreation (Annual Fee)</a:t>
                      </a:r>
                      <a:endParaRPr lang="en-CA" sz="1600">
                        <a:effectLst/>
                        <a:latin typeface="Calibri" panose="020F0502020204030204" pitchFamily="34"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128.72</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135.80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7.08</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5.5</a:t>
                      </a: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22234974"/>
                  </a:ext>
                </a:extLst>
              </a:tr>
              <a:tr h="306000">
                <a:tc>
                  <a:txBody>
                    <a:bodyPr/>
                    <a:lstStyle/>
                    <a:p>
                      <a:pPr algn="l"/>
                      <a:r>
                        <a:rPr lang="en-CA" sz="16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CA"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revised</a:t>
                      </a:r>
                      <a:r>
                        <a:rPr lang="en-CA" sz="16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nchor="ctr">
                    <a:lnR w="3175" cap="flat" cmpd="sng" algn="ctr">
                      <a:solidFill>
                        <a:srgbClr val="E52622"/>
                      </a:solid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l"/>
                      <a:r>
                        <a:rPr lang="en-US" sz="1600" kern="1200">
                          <a:solidFill>
                            <a:srgbClr val="000000"/>
                          </a:solidFill>
                          <a:effectLst/>
                          <a:latin typeface="Calibri" panose="020F0502020204030204" pitchFamily="34" charset="0"/>
                          <a:cs typeface="Arial" panose="020B0604020202020204" pitchFamily="34" charset="0"/>
                        </a:rPr>
                        <a:t>Athletics (Annual Fee)</a:t>
                      </a:r>
                      <a:endParaRPr lang="en-CA" sz="1600">
                        <a:effectLst/>
                        <a:latin typeface="Calibri" panose="020F0502020204030204" pitchFamily="34"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57.58</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60.75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3.17</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5.5</a:t>
                      </a: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45637577"/>
                  </a:ext>
                </a:extLst>
              </a:tr>
            </a:tbl>
          </a:graphicData>
        </a:graphic>
      </p:graphicFrame>
      <p:sp>
        <p:nvSpPr>
          <p:cNvPr id="26" name="Rectangle 25">
            <a:extLst>
              <a:ext uri="{FF2B5EF4-FFF2-40B4-BE49-F238E27FC236}">
                <a16:creationId xmlns:a16="http://schemas.microsoft.com/office/drawing/2014/main" id="{1A02B0BF-0A42-4833-BB43-4E7F25691E56}"/>
              </a:ext>
            </a:extLst>
          </p:cNvPr>
          <p:cNvSpPr/>
          <p:nvPr/>
        </p:nvSpPr>
        <p:spPr>
          <a:xfrm>
            <a:off x="10466485" y="2765901"/>
            <a:ext cx="1059827" cy="1199156"/>
          </a:xfrm>
          <a:prstGeom prst="rect">
            <a:avLst/>
          </a:prstGeom>
          <a:noFill/>
          <a:ln w="38100">
            <a:solidFill>
              <a:srgbClr val="0070C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7" name="Table 26">
            <a:extLst>
              <a:ext uri="{FF2B5EF4-FFF2-40B4-BE49-F238E27FC236}">
                <a16:creationId xmlns:a16="http://schemas.microsoft.com/office/drawing/2014/main" id="{DA9531A8-EAF7-43A4-9791-31541E5DC8DE}"/>
              </a:ext>
            </a:extLst>
          </p:cNvPr>
          <p:cNvGraphicFramePr>
            <a:graphicFrameLocks noGrp="1"/>
          </p:cNvGraphicFramePr>
          <p:nvPr>
            <p:extLst>
              <p:ext uri="{D42A27DB-BD31-4B8C-83A1-F6EECF244321}">
                <p14:modId xmlns:p14="http://schemas.microsoft.com/office/powerpoint/2010/main" val="3378642000"/>
              </p:ext>
            </p:extLst>
          </p:nvPr>
        </p:nvGraphicFramePr>
        <p:xfrm>
          <a:off x="839787" y="4583511"/>
          <a:ext cx="10688638" cy="1224000"/>
        </p:xfrm>
        <a:graphic>
          <a:graphicData uri="http://schemas.openxmlformats.org/drawingml/2006/table">
            <a:tbl>
              <a:tblPr>
                <a:tableStyleId>{5C22544A-7EE6-4342-B048-85BDC9FD1C3A}</a:tableStyleId>
              </a:tblPr>
              <a:tblGrid>
                <a:gridCol w="1621401">
                  <a:extLst>
                    <a:ext uri="{9D8B030D-6E8A-4147-A177-3AD203B41FA5}">
                      <a16:colId xmlns:a16="http://schemas.microsoft.com/office/drawing/2014/main" val="1664807838"/>
                    </a:ext>
                  </a:extLst>
                </a:gridCol>
                <a:gridCol w="4534491">
                  <a:extLst>
                    <a:ext uri="{9D8B030D-6E8A-4147-A177-3AD203B41FA5}">
                      <a16:colId xmlns:a16="http://schemas.microsoft.com/office/drawing/2014/main" val="1872709799"/>
                    </a:ext>
                  </a:extLst>
                </a:gridCol>
                <a:gridCol w="1308733">
                  <a:extLst>
                    <a:ext uri="{9D8B030D-6E8A-4147-A177-3AD203B41FA5}">
                      <a16:colId xmlns:a16="http://schemas.microsoft.com/office/drawing/2014/main" val="502406071"/>
                    </a:ext>
                  </a:extLst>
                </a:gridCol>
                <a:gridCol w="1074671">
                  <a:extLst>
                    <a:ext uri="{9D8B030D-6E8A-4147-A177-3AD203B41FA5}">
                      <a16:colId xmlns:a16="http://schemas.microsoft.com/office/drawing/2014/main" val="3957190411"/>
                    </a:ext>
                  </a:extLst>
                </a:gridCol>
                <a:gridCol w="1074671">
                  <a:extLst>
                    <a:ext uri="{9D8B030D-6E8A-4147-A177-3AD203B41FA5}">
                      <a16:colId xmlns:a16="http://schemas.microsoft.com/office/drawing/2014/main" val="3780857066"/>
                    </a:ext>
                  </a:extLst>
                </a:gridCol>
                <a:gridCol w="1074671">
                  <a:extLst>
                    <a:ext uri="{9D8B030D-6E8A-4147-A177-3AD203B41FA5}">
                      <a16:colId xmlns:a16="http://schemas.microsoft.com/office/drawing/2014/main" val="1523182992"/>
                    </a:ext>
                  </a:extLst>
                </a:gridCol>
              </a:tblGrid>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Undergraduate</a:t>
                      </a:r>
                    </a:p>
                  </a:txBody>
                  <a:tcPr marL="68580" marR="68580" marT="0" marB="0" anchor="ctr">
                    <a:lnR w="3175" cap="flat" cmpd="sng" algn="ctr">
                      <a:solidFill>
                        <a:srgbClr val="E52622"/>
                      </a:solidFill>
                      <a:prstDash val="solid"/>
                      <a:round/>
                      <a:headEnd type="none" w="med" len="med"/>
                      <a:tailEnd type="none" w="med" len="med"/>
                    </a:lnR>
                    <a:lnT w="19050" cap="flat" cmpd="sng" algn="ctr">
                      <a:solidFill>
                        <a:srgbClr val="E52622"/>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a:r>
                        <a:rPr lang="en-US" sz="1600" kern="1200">
                          <a:solidFill>
                            <a:schemeClr val="tx1"/>
                          </a:solidFill>
                          <a:effectLst/>
                          <a:latin typeface="Calibri" panose="020F0502020204030204" pitchFamily="34" charset="0"/>
                          <a:cs typeface="Arial" panose="020B0604020202020204" pitchFamily="34" charset="0"/>
                        </a:rPr>
                        <a:t>Campus Recreation (Per Term F/W)</a:t>
                      </a:r>
                      <a:endParaRPr lang="en-CA" sz="160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19050"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42.91</a:t>
                      </a:r>
                      <a:endPar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19050"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45.91</a:t>
                      </a:r>
                      <a:endPar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19050"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3.00</a:t>
                      </a:r>
                      <a:endPar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19050"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Times New Roman" panose="02020603050405020304" pitchFamily="18" charset="0"/>
                          <a:cs typeface="Arial" panose="020B0604020202020204" pitchFamily="34" charset="0"/>
                        </a:rPr>
                        <a:t>7.0</a:t>
                      </a:r>
                      <a:endParaRPr kumimoji="0" lang="en-CA" sz="1600" b="0" i="0" u="none" strike="sngStrike" kern="1200" cap="none" spc="0" normalizeH="0" baseline="0" noProof="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19050"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26960756"/>
                  </a:ext>
                </a:extLst>
              </a:tr>
              <a:tr h="306000">
                <a:tc>
                  <a:txBody>
                    <a:bodyPr/>
                    <a:lstStyle/>
                    <a:p>
                      <a:pPr algn="l"/>
                      <a:r>
                        <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CA" sz="16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Original</a:t>
                      </a:r>
                      <a:r>
                        <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nchor="ctr">
                    <a:lnR w="3175" cap="flat" cmpd="sng" algn="ctr">
                      <a:solidFill>
                        <a:srgbClr val="E52622"/>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accent5">
                          <a:lumMod val="20000"/>
                          <a:lumOff val="80000"/>
                        </a:schemeClr>
                      </a:solidFill>
                      <a:prstDash val="solid"/>
                      <a:round/>
                      <a:headEnd type="none" w="med" len="med"/>
                      <a:tailEnd type="none" w="med" len="med"/>
                    </a:lnB>
                    <a:solidFill>
                      <a:schemeClr val="bg1"/>
                    </a:solidFill>
                  </a:tcPr>
                </a:tc>
                <a:tc>
                  <a:txBody>
                    <a:bodyPr/>
                    <a:lstStyle/>
                    <a:p>
                      <a:pPr algn="l"/>
                      <a:r>
                        <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1200">
                          <a:solidFill>
                            <a:schemeClr val="tx1"/>
                          </a:solidFill>
                          <a:effectLst/>
                          <a:latin typeface="Calibri" panose="020F0502020204030204" pitchFamily="34" charset="0"/>
                          <a:cs typeface="Arial" panose="020B0604020202020204" pitchFamily="34" charset="0"/>
                        </a:rPr>
                        <a:t>Athletics (Per Term F/W)</a:t>
                      </a:r>
                      <a:endParaRPr lang="en-CA" sz="160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57.58</a:t>
                      </a:r>
                      <a:endPar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61.61</a:t>
                      </a:r>
                      <a:endPar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4.03</a:t>
                      </a:r>
                      <a:endPar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Times New Roman" panose="02020603050405020304" pitchFamily="18" charset="0"/>
                          <a:cs typeface="Arial" panose="020B0604020202020204" pitchFamily="34" charset="0"/>
                        </a:rPr>
                        <a:t>7.0</a:t>
                      </a:r>
                      <a:endParaRPr kumimoji="0" lang="en-CA" sz="1600" b="0" i="0" u="none" strike="sngStrike" kern="1200" cap="none" spc="0" normalizeH="0" baseline="0" noProof="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98248214"/>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Graduate</a:t>
                      </a:r>
                    </a:p>
                  </a:txBody>
                  <a:tcPr marL="68580" marR="68580" marT="0" marB="0" anchor="ctr">
                    <a:lnR w="3175" cap="flat" cmpd="sng" algn="ctr">
                      <a:solidFill>
                        <a:srgbClr val="E52622"/>
                      </a:solidFill>
                      <a:prstDash val="solid"/>
                      <a:round/>
                      <a:headEnd type="none" w="med" len="med"/>
                      <a:tailEnd type="none" w="med" len="med"/>
                    </a:lnR>
                    <a:lnT w="6350" cap="flat" cmpd="sng" algn="ctr">
                      <a:solidFill>
                        <a:schemeClr val="accent5">
                          <a:lumMod val="20000"/>
                          <a:lumOff val="80000"/>
                        </a:schemeClr>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l"/>
                      <a:r>
                        <a:rPr lang="en-US" sz="1600" kern="1200">
                          <a:solidFill>
                            <a:schemeClr val="tx1"/>
                          </a:solidFill>
                          <a:effectLst/>
                          <a:latin typeface="Calibri" panose="020F0502020204030204" pitchFamily="34" charset="0"/>
                          <a:cs typeface="Arial" panose="020B0604020202020204" pitchFamily="34" charset="0"/>
                        </a:rPr>
                        <a:t>Campus Recreation (Annual Fee)</a:t>
                      </a:r>
                      <a:endParaRPr lang="en-CA" sz="160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128.72</a:t>
                      </a:r>
                      <a:endPar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137.73</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r"/>
                      <a:r>
                        <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9.01</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rPr>
                        <a:t>7.0</a:t>
                      </a: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92901651"/>
                  </a:ext>
                </a:extLst>
              </a:tr>
              <a:tr h="306000">
                <a:tc>
                  <a:txBody>
                    <a:bodyPr/>
                    <a:lstStyle/>
                    <a:p>
                      <a:pPr algn="l"/>
                      <a:r>
                        <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CA" sz="16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Original</a:t>
                      </a:r>
                      <a:r>
                        <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nchor="ctr">
                    <a:lnR w="3175" cap="flat" cmpd="sng" algn="ctr">
                      <a:solidFill>
                        <a:srgbClr val="E52622"/>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rgbClr val="E52622"/>
                      </a:solidFill>
                      <a:prstDash val="solid"/>
                      <a:round/>
                      <a:headEnd type="none" w="med" len="med"/>
                      <a:tailEnd type="none" w="med" len="med"/>
                    </a:lnB>
                    <a:solidFill>
                      <a:schemeClr val="bg1"/>
                    </a:solidFill>
                  </a:tcPr>
                </a:tc>
                <a:tc>
                  <a:txBody>
                    <a:bodyPr/>
                    <a:lstStyle/>
                    <a:p>
                      <a:pPr algn="l"/>
                      <a:r>
                        <a:rPr lang="en-US" sz="1600" kern="1200">
                          <a:solidFill>
                            <a:schemeClr val="tx1"/>
                          </a:solidFill>
                          <a:effectLst/>
                          <a:latin typeface="Calibri" panose="020F0502020204030204" pitchFamily="34" charset="0"/>
                          <a:cs typeface="Arial" panose="020B0604020202020204" pitchFamily="34" charset="0"/>
                        </a:rPr>
                        <a:t>Athletics (Annual Fee)</a:t>
                      </a:r>
                      <a:endParaRPr lang="en-CA" sz="160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19050" cap="flat" cmpd="sng" algn="ctr">
                      <a:solidFill>
                        <a:srgbClr val="E52622"/>
                      </a:solidFill>
                      <a:prstDash val="solid"/>
                      <a:round/>
                      <a:headEnd type="none" w="med" len="med"/>
                      <a:tailEnd type="none" w="med" len="med"/>
                    </a:lnB>
                    <a:solidFill>
                      <a:schemeClr val="bg1"/>
                    </a:solidFill>
                  </a:tcPr>
                </a:tc>
                <a:tc>
                  <a:txBody>
                    <a:bodyPr/>
                    <a:lstStyle/>
                    <a:p>
                      <a:pPr algn="r"/>
                      <a:r>
                        <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57.58</a:t>
                      </a:r>
                      <a:endPar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19050" cap="flat" cmpd="sng" algn="ctr">
                      <a:solidFill>
                        <a:srgbClr val="E52622"/>
                      </a:solidFill>
                      <a:prstDash val="solid"/>
                      <a:round/>
                      <a:headEnd type="none" w="med" len="med"/>
                      <a:tailEnd type="none" w="med" len="med"/>
                    </a:lnB>
                    <a:solidFill>
                      <a:schemeClr val="bg1"/>
                    </a:solidFill>
                  </a:tcPr>
                </a:tc>
                <a:tc>
                  <a:txBody>
                    <a:bodyPr/>
                    <a:lstStyle/>
                    <a:p>
                      <a:pPr algn="r"/>
                      <a:r>
                        <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61.61</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19050" cap="flat" cmpd="sng" algn="ctr">
                      <a:solidFill>
                        <a:srgbClr val="E52622"/>
                      </a:solidFill>
                      <a:prstDash val="solid"/>
                      <a:round/>
                      <a:headEnd type="none" w="med" len="med"/>
                      <a:tailEnd type="none" w="med" len="med"/>
                    </a:lnB>
                    <a:solidFill>
                      <a:schemeClr val="bg1"/>
                    </a:solidFill>
                  </a:tcPr>
                </a:tc>
                <a:tc>
                  <a:txBody>
                    <a:bodyPr/>
                    <a:lstStyle/>
                    <a:p>
                      <a:pPr algn="r"/>
                      <a:r>
                        <a:rPr lang="en-C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4.03</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19050" cap="flat" cmpd="sng" algn="ctr">
                      <a:solidFill>
                        <a:srgbClr val="E52622"/>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rPr>
                        <a:t>7.0</a:t>
                      </a:r>
                      <a:endParaRPr kumimoji="0" lang="en-CA" sz="1600" b="0" i="0" u="none" strike="sngStrike" kern="1200" cap="none" spc="0" normalizeH="0" baseline="0" noProof="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T w="3175" cap="flat" cmpd="sng" algn="ctr">
                      <a:solidFill>
                        <a:srgbClr val="E52622"/>
                      </a:solidFill>
                      <a:prstDash val="solid"/>
                      <a:round/>
                      <a:headEnd type="none" w="med" len="med"/>
                      <a:tailEnd type="none" w="med" len="med"/>
                    </a:lnT>
                    <a:lnB w="19050" cap="flat" cmpd="sng" algn="ctr">
                      <a:solidFill>
                        <a:srgbClr val="E5262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27049904"/>
                  </a:ext>
                </a:extLst>
              </a:tr>
            </a:tbl>
          </a:graphicData>
        </a:graphic>
      </p:graphicFrame>
      <p:sp>
        <p:nvSpPr>
          <p:cNvPr id="36" name="Freeform: Shape 35">
            <a:extLst>
              <a:ext uri="{FF2B5EF4-FFF2-40B4-BE49-F238E27FC236}">
                <a16:creationId xmlns:a16="http://schemas.microsoft.com/office/drawing/2014/main" id="{8BDC82E1-304E-4C1A-9E8E-AFAD8EF058CF}"/>
              </a:ext>
            </a:extLst>
          </p:cNvPr>
          <p:cNvSpPr/>
          <p:nvPr/>
        </p:nvSpPr>
        <p:spPr>
          <a:xfrm>
            <a:off x="10797328" y="3598317"/>
            <a:ext cx="191437" cy="1660169"/>
          </a:xfrm>
          <a:custGeom>
            <a:avLst/>
            <a:gdLst>
              <a:gd name="connsiteX0" fmla="*/ 304995 w 544277"/>
              <a:gd name="connsiteY0" fmla="*/ 1794617 h 1794617"/>
              <a:gd name="connsiteX1" fmla="*/ 5892 w 544277"/>
              <a:gd name="connsiteY1" fmla="*/ 640935 h 1794617"/>
              <a:gd name="connsiteX2" fmla="*/ 544277 w 544277"/>
              <a:gd name="connsiteY2" fmla="*/ 0 h 1794617"/>
            </a:gdLst>
            <a:ahLst/>
            <a:cxnLst>
              <a:cxn ang="0">
                <a:pos x="connsiteX0" y="connsiteY0"/>
              </a:cxn>
              <a:cxn ang="0">
                <a:pos x="connsiteX1" y="connsiteY1"/>
              </a:cxn>
              <a:cxn ang="0">
                <a:pos x="connsiteX2" y="connsiteY2"/>
              </a:cxn>
            </a:cxnLst>
            <a:rect l="l" t="t" r="r" b="b"/>
            <a:pathLst>
              <a:path w="544277" h="1794617">
                <a:moveTo>
                  <a:pt x="304995" y="1794617"/>
                </a:moveTo>
                <a:cubicBezTo>
                  <a:pt x="135503" y="1367327"/>
                  <a:pt x="-33988" y="940038"/>
                  <a:pt x="5892" y="640935"/>
                </a:cubicBezTo>
                <a:cubicBezTo>
                  <a:pt x="45772" y="341832"/>
                  <a:pt x="295024" y="170916"/>
                  <a:pt x="544277" y="0"/>
                </a:cubicBezTo>
              </a:path>
            </a:pathLst>
          </a:custGeom>
          <a:noFill/>
          <a:ln w="19050">
            <a:solidFill>
              <a:srgbClr val="E5262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09569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22166E-0996-4C63-89EA-F8C1A2F364BF}"/>
              </a:ext>
            </a:extLst>
          </p:cNvPr>
          <p:cNvSpPr>
            <a:spLocks noGrp="1"/>
          </p:cNvSpPr>
          <p:nvPr>
            <p:ph type="title"/>
          </p:nvPr>
        </p:nvSpPr>
        <p:spPr/>
        <p:txBody>
          <a:bodyPr>
            <a:normAutofit/>
          </a:bodyPr>
          <a:lstStyle/>
          <a:p>
            <a:r>
              <a:rPr lang="en-CA" b="1">
                <a:solidFill>
                  <a:srgbClr val="FFFFFF"/>
                </a:solidFill>
                <a:effectLst>
                  <a:innerShdw blurRad="63500" dist="50800" dir="16200000">
                    <a:prstClr val="black">
                      <a:alpha val="50000"/>
                    </a:prstClr>
                  </a:innerShdw>
                </a:effectLst>
              </a:rPr>
              <a:t>Next Steps</a:t>
            </a:r>
            <a:endParaRPr lang="en-CA"/>
          </a:p>
        </p:txBody>
      </p:sp>
      <p:sp>
        <p:nvSpPr>
          <p:cNvPr id="5" name="Text Placeholder 4">
            <a:extLst>
              <a:ext uri="{FF2B5EF4-FFF2-40B4-BE49-F238E27FC236}">
                <a16:creationId xmlns:a16="http://schemas.microsoft.com/office/drawing/2014/main" id="{A01DF4A7-3B5D-4E81-8F6C-D4FDB6547E3D}"/>
              </a:ext>
            </a:extLst>
          </p:cNvPr>
          <p:cNvSpPr>
            <a:spLocks noGrp="1"/>
          </p:cNvSpPr>
          <p:nvPr>
            <p:ph type="body" sz="quarter" idx="11"/>
          </p:nvPr>
        </p:nvSpPr>
        <p:spPr>
          <a:xfrm>
            <a:off x="839788" y="1153574"/>
            <a:ext cx="10688637" cy="661987"/>
          </a:xfrm>
        </p:spPr>
        <p:txBody>
          <a:bodyPr lIns="91440" tIns="45720" rIns="91440" bIns="45720" anchor="ctr"/>
          <a:lstStyle/>
          <a:p>
            <a:pPr algn="just">
              <a:spcBef>
                <a:spcPts val="1200"/>
              </a:spcBef>
              <a:spcAft>
                <a:spcPts val="1200"/>
              </a:spcAft>
            </a:pPr>
            <a:r>
              <a:rPr lang="en-GB" sz="1800" b="1" kern="0">
                <a:effectLst/>
                <a:latin typeface="Calibri"/>
                <a:ea typeface="Times New Roman" panose="02020603050405020304" pitchFamily="18" charset="0"/>
                <a:cs typeface="Times New Roman"/>
              </a:rPr>
              <a:t>Routing and </a:t>
            </a:r>
            <a:r>
              <a:rPr lang="en-GB" sz="1800" kern="0">
                <a:latin typeface="Calibri"/>
                <a:ea typeface="Times New Roman" panose="02020603050405020304" pitchFamily="18" charset="0"/>
                <a:cs typeface="Times New Roman"/>
              </a:rPr>
              <a:t>groups consulted</a:t>
            </a:r>
            <a:endParaRPr lang="en-CA" sz="1800" b="1" ker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235DDE1-DC4F-4690-9D6B-A35EF70EA80D}"/>
              </a:ext>
            </a:extLst>
          </p:cNvPr>
          <p:cNvSpPr>
            <a:spLocks noGrp="1"/>
          </p:cNvSpPr>
          <p:nvPr>
            <p:ph type="sldNum" sz="quarter" idx="4"/>
          </p:nvPr>
        </p:nvSpPr>
        <p:spPr/>
        <p:txBody>
          <a:bodyPr/>
          <a:lstStyle/>
          <a:p>
            <a:fld id="{5C35FCF4-C3EF-BD43-82E0-05BC237DAD2A}" type="slidenum">
              <a:rPr lang="en-US" smtClean="0"/>
              <a:pPr/>
              <a:t>17</a:t>
            </a:fld>
            <a:endParaRPr lang="en-US"/>
          </a:p>
        </p:txBody>
      </p:sp>
      <p:sp>
        <p:nvSpPr>
          <p:cNvPr id="7" name="TextBox 6">
            <a:extLst>
              <a:ext uri="{FF2B5EF4-FFF2-40B4-BE49-F238E27FC236}">
                <a16:creationId xmlns:a16="http://schemas.microsoft.com/office/drawing/2014/main" id="{36E968F7-0CDE-41C8-9DC1-B09DAE13297F}"/>
              </a:ext>
            </a:extLst>
          </p:cNvPr>
          <p:cNvSpPr txBox="1"/>
          <p:nvPr/>
        </p:nvSpPr>
        <p:spPr>
          <a:xfrm>
            <a:off x="1080151" y="5451696"/>
            <a:ext cx="6744154" cy="1077218"/>
          </a:xfrm>
          <a:prstGeom prst="rect">
            <a:avLst/>
          </a:prstGeom>
          <a:noFill/>
        </p:spPr>
        <p:txBody>
          <a:bodyPr wrap="none" rtlCol="0">
            <a:spAutoFit/>
          </a:bodyPr>
          <a:lstStyle/>
          <a:p>
            <a:r>
              <a:rPr lang="en-CA" sz="900"/>
              <a:t>Notes</a:t>
            </a:r>
          </a:p>
          <a:p>
            <a:endParaRPr lang="en-CA" sz="100"/>
          </a:p>
          <a:p>
            <a:pPr marL="171450" indent="-171450">
              <a:buFont typeface="Arial" panose="020B0604020202020204" pitchFamily="34" charset="0"/>
              <a:buChar char="•"/>
            </a:pPr>
            <a:r>
              <a:rPr lang="en-CA" sz="900"/>
              <a:t>2022-23 TFCC work plan approved</a:t>
            </a:r>
          </a:p>
          <a:p>
            <a:pPr marL="171450" indent="-171450">
              <a:buFont typeface="Arial" panose="020B0604020202020204" pitchFamily="34" charset="0"/>
              <a:buChar char="•"/>
            </a:pPr>
            <a:r>
              <a:rPr lang="en-CA" sz="900"/>
              <a:t>TFCC – Tuition and Fees Consultation Committee (SU reps </a:t>
            </a:r>
            <a:r>
              <a:rPr lang="en-US" sz="900">
                <a:effectLst/>
                <a:latin typeface="Calibri" panose="020F0502020204030204" pitchFamily="34" charset="0"/>
                <a:ea typeface="Calibri" panose="020F0502020204030204" pitchFamily="34" charset="0"/>
              </a:rPr>
              <a:t>Nicole Schmidt, </a:t>
            </a:r>
            <a:r>
              <a:rPr lang="en-CA" sz="900">
                <a:effectLst/>
                <a:latin typeface="Calibri" panose="020F0502020204030204" pitchFamily="34" charset="0"/>
                <a:ea typeface="Calibri" panose="020F0502020204030204" pitchFamily="34" charset="0"/>
                <a:cs typeface="Times New Roman" panose="02020603050405020304" pitchFamily="18" charset="0"/>
              </a:rPr>
              <a:t>Mateusz Salmassi / </a:t>
            </a:r>
            <a:r>
              <a:rPr lang="en-CA" sz="900"/>
              <a:t>GSA reps </a:t>
            </a:r>
            <a:r>
              <a:rPr lang="en-US" sz="900">
                <a:effectLst/>
                <a:latin typeface="Calibri" panose="020F0502020204030204" pitchFamily="34" charset="0"/>
                <a:ea typeface="Calibri" panose="020F0502020204030204" pitchFamily="34" charset="0"/>
              </a:rPr>
              <a:t>Saaka Sulemana, Alex Cameron)</a:t>
            </a:r>
            <a:endParaRPr lang="en-CA" sz="900"/>
          </a:p>
          <a:p>
            <a:pPr marL="171450" indent="-171450">
              <a:buFont typeface="Arial" panose="020B0604020202020204" pitchFamily="34" charset="0"/>
              <a:buChar char="•"/>
            </a:pPr>
            <a:r>
              <a:rPr lang="en-CA" sz="900"/>
              <a:t>GSA GRA – Graduate Students’ Association Graduate Representative Council</a:t>
            </a:r>
          </a:p>
          <a:p>
            <a:pPr marL="171450" indent="-171450">
              <a:buFont typeface="Arial" panose="020B0604020202020204" pitchFamily="34" charset="0"/>
              <a:buChar char="•"/>
            </a:pPr>
            <a:r>
              <a:rPr lang="en-CA" sz="900"/>
              <a:t>SU SLC – Students’ Union Students' Legislative Council</a:t>
            </a:r>
          </a:p>
          <a:p>
            <a:pPr marL="171450" indent="-171450">
              <a:buFont typeface="Arial" panose="020B0604020202020204" pitchFamily="34" charset="0"/>
              <a:buChar char="•"/>
            </a:pPr>
            <a:r>
              <a:rPr lang="en-CA" sz="900"/>
              <a:t>FPC – Finance and Property Committee</a:t>
            </a:r>
          </a:p>
          <a:p>
            <a:pPr marL="171450" indent="-171450">
              <a:buFont typeface="Arial" panose="020B0604020202020204" pitchFamily="34" charset="0"/>
              <a:buChar char="•"/>
            </a:pPr>
            <a:r>
              <a:rPr lang="en-CA" sz="900"/>
              <a:t>BoG – Board of Governors</a:t>
            </a:r>
          </a:p>
        </p:txBody>
      </p:sp>
      <p:sp>
        <p:nvSpPr>
          <p:cNvPr id="11" name="Content Placeholder 10">
            <a:extLst>
              <a:ext uri="{FF2B5EF4-FFF2-40B4-BE49-F238E27FC236}">
                <a16:creationId xmlns:a16="http://schemas.microsoft.com/office/drawing/2014/main" id="{B11083FB-DADB-2B85-493B-29BB6B2C2BCD}"/>
              </a:ext>
            </a:extLst>
          </p:cNvPr>
          <p:cNvSpPr>
            <a:spLocks noGrp="1"/>
          </p:cNvSpPr>
          <p:nvPr>
            <p:ph sz="half" idx="10"/>
          </p:nvPr>
        </p:nvSpPr>
        <p:spPr/>
        <p:txBody>
          <a:bodyPr/>
          <a:lstStyle/>
          <a:p>
            <a:endParaRPr lang="en-US"/>
          </a:p>
        </p:txBody>
      </p:sp>
      <p:graphicFrame>
        <p:nvGraphicFramePr>
          <p:cNvPr id="4" name="Content Placeholder 1">
            <a:extLst>
              <a:ext uri="{FF2B5EF4-FFF2-40B4-BE49-F238E27FC236}">
                <a16:creationId xmlns:a16="http://schemas.microsoft.com/office/drawing/2014/main" id="{232FB012-FCB4-70EE-4FF2-583A86F8148A}"/>
              </a:ext>
            </a:extLst>
          </p:cNvPr>
          <p:cNvGraphicFramePr>
            <a:graphicFrameLocks/>
          </p:cNvGraphicFramePr>
          <p:nvPr>
            <p:extLst>
              <p:ext uri="{D42A27DB-BD31-4B8C-83A1-F6EECF244321}">
                <p14:modId xmlns:p14="http://schemas.microsoft.com/office/powerpoint/2010/main" val="2002230849"/>
              </p:ext>
            </p:extLst>
          </p:nvPr>
        </p:nvGraphicFramePr>
        <p:xfrm>
          <a:off x="839788" y="1674155"/>
          <a:ext cx="9161682" cy="3737630"/>
        </p:xfrm>
        <a:graphic>
          <a:graphicData uri="http://schemas.openxmlformats.org/drawingml/2006/table">
            <a:tbl>
              <a:tblPr>
                <a:tableStyleId>{5C22544A-7EE6-4342-B048-85BDC9FD1C3A}</a:tableStyleId>
              </a:tblPr>
              <a:tblGrid>
                <a:gridCol w="952498">
                  <a:extLst>
                    <a:ext uri="{9D8B030D-6E8A-4147-A177-3AD203B41FA5}">
                      <a16:colId xmlns:a16="http://schemas.microsoft.com/office/drawing/2014/main" val="1308712589"/>
                    </a:ext>
                  </a:extLst>
                </a:gridCol>
                <a:gridCol w="2161308">
                  <a:extLst>
                    <a:ext uri="{9D8B030D-6E8A-4147-A177-3AD203B41FA5}">
                      <a16:colId xmlns:a16="http://schemas.microsoft.com/office/drawing/2014/main" val="2763512876"/>
                    </a:ext>
                  </a:extLst>
                </a:gridCol>
                <a:gridCol w="1467032">
                  <a:extLst>
                    <a:ext uri="{9D8B030D-6E8A-4147-A177-3AD203B41FA5}">
                      <a16:colId xmlns:a16="http://schemas.microsoft.com/office/drawing/2014/main" val="2577310834"/>
                    </a:ext>
                  </a:extLst>
                </a:gridCol>
                <a:gridCol w="1526948">
                  <a:extLst>
                    <a:ext uri="{9D8B030D-6E8A-4147-A177-3AD203B41FA5}">
                      <a16:colId xmlns:a16="http://schemas.microsoft.com/office/drawing/2014/main" val="974641695"/>
                    </a:ext>
                  </a:extLst>
                </a:gridCol>
                <a:gridCol w="1526948">
                  <a:extLst>
                    <a:ext uri="{9D8B030D-6E8A-4147-A177-3AD203B41FA5}">
                      <a16:colId xmlns:a16="http://schemas.microsoft.com/office/drawing/2014/main" val="2860303806"/>
                    </a:ext>
                  </a:extLst>
                </a:gridCol>
                <a:gridCol w="1526948">
                  <a:extLst>
                    <a:ext uri="{9D8B030D-6E8A-4147-A177-3AD203B41FA5}">
                      <a16:colId xmlns:a16="http://schemas.microsoft.com/office/drawing/2014/main" val="1494980136"/>
                    </a:ext>
                  </a:extLst>
                </a:gridCol>
              </a:tblGrid>
              <a:tr h="371634">
                <a:tc>
                  <a:txBody>
                    <a:bodyPr/>
                    <a:lstStyle/>
                    <a:p>
                      <a:pPr algn="ctr"/>
                      <a:r>
                        <a:rPr lang="en-GB" sz="1600" b="0" u="none" spc="-15">
                          <a:solidFill>
                            <a:schemeClr val="bg1"/>
                          </a:solidFill>
                          <a:effectLst/>
                          <a:latin typeface="Calibri"/>
                          <a:ea typeface="Times New Roman" panose="02020603050405020304" pitchFamily="18" charset="0"/>
                          <a:cs typeface="Times New Roman"/>
                        </a:rPr>
                        <a:t>Progress</a:t>
                      </a:r>
                      <a:endParaRPr lang="en-CA" sz="1600" b="0" u="none">
                        <a:solidFill>
                          <a:schemeClr val="bg1"/>
                        </a:solidFill>
                        <a:effectLst/>
                        <a:latin typeface="Calibri"/>
                        <a:ea typeface="Times New Roman" panose="02020603050405020304" pitchFamily="18" charset="0"/>
                        <a:cs typeface="Times New Roman"/>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a:txBody>
                    <a:bodyPr/>
                    <a:lstStyle/>
                    <a:p>
                      <a:pPr algn="l"/>
                      <a:r>
                        <a:rPr lang="en-GB" sz="1600" b="0" u="none" spc="-15">
                          <a:solidFill>
                            <a:schemeClr val="bg1"/>
                          </a:solidFill>
                          <a:effectLst/>
                          <a:latin typeface="Calibri"/>
                          <a:ea typeface="Times New Roman" panose="02020603050405020304" pitchFamily="18" charset="0"/>
                          <a:cs typeface="Times New Roman"/>
                        </a:rPr>
                        <a:t>Body</a:t>
                      </a:r>
                      <a:endParaRPr lang="en-CA" sz="1600" b="0" u="none">
                        <a:solidFill>
                          <a:schemeClr val="bg1"/>
                        </a:solidFill>
                        <a:effectLst/>
                        <a:latin typeface="Calibri"/>
                        <a:ea typeface="Times New Roman" panose="02020603050405020304" pitchFamily="18" charset="0"/>
                        <a:cs typeface="Times New Roman"/>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a:txBody>
                    <a:bodyPr/>
                    <a:lstStyle/>
                    <a:p>
                      <a:pPr algn="l"/>
                      <a:r>
                        <a:rPr lang="en-GB" sz="1600" b="0" u="none" spc="-15">
                          <a:solidFill>
                            <a:schemeClr val="bg1"/>
                          </a:solidFill>
                          <a:effectLst/>
                          <a:latin typeface="Calibri"/>
                          <a:ea typeface="Times New Roman" panose="02020603050405020304" pitchFamily="18" charset="0"/>
                          <a:cs typeface="Times New Roman"/>
                        </a:rPr>
                        <a:t>Date</a:t>
                      </a:r>
                      <a:endParaRPr lang="en-CA" sz="1600" b="0" u="none">
                        <a:solidFill>
                          <a:schemeClr val="bg1"/>
                        </a:solidFill>
                        <a:effectLst/>
                        <a:latin typeface="Calibri"/>
                        <a:ea typeface="Times New Roman" panose="02020603050405020304" pitchFamily="18" charset="0"/>
                        <a:cs typeface="Times New Roman"/>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a:txBody>
                    <a:bodyPr/>
                    <a:lstStyle/>
                    <a:p>
                      <a:pPr algn="ctr"/>
                      <a:r>
                        <a:rPr lang="en-GB" sz="1600" b="0" u="none" spc="-15">
                          <a:solidFill>
                            <a:schemeClr val="bg1"/>
                          </a:solidFill>
                          <a:effectLst/>
                          <a:latin typeface="Calibri"/>
                          <a:ea typeface="Times New Roman" panose="02020603050405020304" pitchFamily="18" charset="0"/>
                          <a:cs typeface="Times New Roman"/>
                        </a:rPr>
                        <a:t>Approval</a:t>
                      </a:r>
                      <a:endParaRPr lang="en-CA" sz="1600" b="0" u="none">
                        <a:solidFill>
                          <a:schemeClr val="bg1"/>
                        </a:solidFill>
                        <a:effectLst/>
                        <a:latin typeface="Calibri"/>
                        <a:ea typeface="Times New Roman" panose="02020603050405020304" pitchFamily="18" charset="0"/>
                        <a:cs typeface="Times New Roman"/>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a:txBody>
                    <a:bodyPr/>
                    <a:lstStyle/>
                    <a:p>
                      <a:pPr algn="ctr"/>
                      <a:r>
                        <a:rPr lang="en-GB" sz="1600" b="0" u="none" spc="-15">
                          <a:solidFill>
                            <a:schemeClr val="bg1"/>
                          </a:solidFill>
                          <a:effectLst/>
                          <a:latin typeface="Calibri"/>
                          <a:ea typeface="Times New Roman" panose="02020603050405020304" pitchFamily="18" charset="0"/>
                          <a:cs typeface="Times New Roman"/>
                        </a:rPr>
                        <a:t>Recommend</a:t>
                      </a:r>
                      <a:endParaRPr lang="en-CA" sz="1600" b="0" u="none">
                        <a:solidFill>
                          <a:schemeClr val="bg1"/>
                        </a:solidFill>
                        <a:effectLst/>
                        <a:latin typeface="Calibri"/>
                        <a:ea typeface="Times New Roman" panose="02020603050405020304" pitchFamily="18" charset="0"/>
                        <a:cs typeface="Times New Roman"/>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a:txBody>
                    <a:bodyPr/>
                    <a:lstStyle/>
                    <a:p>
                      <a:pPr algn="ctr"/>
                      <a:r>
                        <a:rPr lang="en-GB" sz="1600" b="0" u="none" spc="-15">
                          <a:solidFill>
                            <a:schemeClr val="bg1"/>
                          </a:solidFill>
                          <a:effectLst/>
                          <a:latin typeface="Calibri"/>
                          <a:ea typeface="Times New Roman" panose="02020603050405020304" pitchFamily="18" charset="0"/>
                          <a:cs typeface="Times New Roman"/>
                        </a:rPr>
                        <a:t>Discussion</a:t>
                      </a:r>
                      <a:endParaRPr lang="en-CA" sz="1600" b="0" u="none">
                        <a:solidFill>
                          <a:schemeClr val="bg1"/>
                        </a:solidFill>
                        <a:effectLst/>
                        <a:latin typeface="Calibri"/>
                        <a:ea typeface="Times New Roman" panose="02020603050405020304" pitchFamily="18" charset="0"/>
                        <a:cs typeface="Times New Roman"/>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extLst>
                  <a:ext uri="{0D108BD9-81ED-4DB2-BD59-A6C34878D82A}">
                    <a16:rowId xmlns:a16="http://schemas.microsoft.com/office/drawing/2014/main" val="1431552605"/>
                  </a:ext>
                </a:extLst>
              </a:tr>
              <a:tr h="306000">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l"/>
                      <a:r>
                        <a:rPr lang="en-GB" sz="1600" spc="-15">
                          <a:effectLst/>
                          <a:latin typeface="Calibri"/>
                          <a:ea typeface="Times New Roman" panose="02020603050405020304" pitchFamily="18" charset="0"/>
                          <a:cs typeface="Times New Roman"/>
                        </a:rPr>
                        <a:t>TFCC</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just"/>
                      <a:r>
                        <a:rPr lang="en-GB" sz="1600" spc="-15">
                          <a:effectLst/>
                          <a:latin typeface="Calibri"/>
                          <a:ea typeface="Times New Roman" panose="02020603050405020304" pitchFamily="18" charset="0"/>
                          <a:cs typeface="Times New Roman"/>
                        </a:rPr>
                        <a:t>2022-08-24</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r>
                        <a:rPr lang="en-GB" sz="1600" spc="-15">
                          <a:effectLst/>
                          <a:latin typeface="Calibri"/>
                          <a:ea typeface="Times New Roman" panose="02020603050405020304" pitchFamily="18" charset="0"/>
                          <a:cs typeface="Times New Roman"/>
                        </a:rPr>
                        <a:t>X</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476074"/>
                  </a:ext>
                </a:extLst>
              </a:tr>
              <a:tr h="306000">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l"/>
                      <a:r>
                        <a:rPr lang="en-GB" sz="1600" spc="-15">
                          <a:effectLst/>
                          <a:latin typeface="Calibri"/>
                          <a:ea typeface="Times New Roman" panose="02020603050405020304" pitchFamily="18" charset="0"/>
                          <a:cs typeface="Times New Roman"/>
                        </a:rPr>
                        <a:t>TFCC*</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just"/>
                      <a:r>
                        <a:rPr lang="en-GB" sz="1600" spc="-15">
                          <a:effectLst/>
                          <a:latin typeface="Calibri"/>
                          <a:ea typeface="Times New Roman" panose="02020603050405020304" pitchFamily="18" charset="0"/>
                          <a:cs typeface="Times New Roman"/>
                        </a:rPr>
                        <a:t>2022-10-06</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r>
                        <a:rPr lang="en-GB" sz="1600" spc="-15">
                          <a:effectLst/>
                          <a:latin typeface="Calibri"/>
                          <a:ea typeface="Times New Roman" panose="02020603050405020304" pitchFamily="18" charset="0"/>
                          <a:cs typeface="Times New Roman"/>
                        </a:rPr>
                        <a:t>X</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51364026"/>
                  </a:ext>
                </a:extLst>
              </a:tr>
              <a:tr h="306000">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l"/>
                      <a:r>
                        <a:rPr lang="en-GB" sz="1600" spc="-15">
                          <a:effectLst/>
                          <a:latin typeface="Calibri"/>
                          <a:ea typeface="Times New Roman" panose="02020603050405020304" pitchFamily="18" charset="0"/>
                          <a:cs typeface="Times New Roman"/>
                        </a:rPr>
                        <a:t>TFCC</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just"/>
                      <a:r>
                        <a:rPr lang="en-GB" sz="1600" spc="-15">
                          <a:effectLst/>
                          <a:latin typeface="Calibri"/>
                          <a:ea typeface="Times New Roman" panose="02020603050405020304" pitchFamily="18" charset="0"/>
                          <a:cs typeface="Times New Roman"/>
                        </a:rPr>
                        <a:t>2022-10-21</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r>
                        <a:rPr lang="en-GB" sz="1600" spc="-15">
                          <a:effectLst/>
                          <a:latin typeface="Calibri"/>
                          <a:ea typeface="Times New Roman" panose="02020603050405020304" pitchFamily="18" charset="0"/>
                          <a:cs typeface="Times New Roman"/>
                        </a:rPr>
                        <a:t>X</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61533440"/>
                  </a:ext>
                </a:extLst>
              </a:tr>
              <a:tr h="306000">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l"/>
                      <a:r>
                        <a:rPr lang="en-GB" sz="1600" spc="-15">
                          <a:effectLst/>
                          <a:latin typeface="Calibri"/>
                          <a:ea typeface="Times New Roman" panose="02020603050405020304" pitchFamily="18" charset="0"/>
                          <a:cs typeface="Times New Roman"/>
                        </a:rPr>
                        <a:t>TFCC</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just"/>
                      <a:r>
                        <a:rPr lang="en-GB" sz="1600" spc="-15">
                          <a:effectLst/>
                          <a:latin typeface="Calibri"/>
                          <a:ea typeface="Times New Roman" panose="02020603050405020304" pitchFamily="18" charset="0"/>
                          <a:cs typeface="Times New Roman"/>
                        </a:rPr>
                        <a:t>2022-11-01</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r>
                        <a:rPr lang="en-GB" sz="1600" spc="-15">
                          <a:effectLst/>
                          <a:latin typeface="Calibri"/>
                          <a:ea typeface="Times New Roman" panose="02020603050405020304" pitchFamily="18" charset="0"/>
                          <a:cs typeface="Times New Roman"/>
                        </a:rPr>
                        <a:t>X</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13685690"/>
                  </a:ext>
                </a:extLst>
              </a:tr>
              <a:tr h="306000">
                <a:tc>
                  <a:txBody>
                    <a:bodyPr/>
                    <a:lstStyle/>
                    <a:p>
                      <a:pPr algn="ct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l"/>
                      <a:r>
                        <a:rPr lang="en-CA" sz="1600">
                          <a:effectLst/>
                          <a:latin typeface="Calibri"/>
                          <a:ea typeface="Times New Roman" panose="02020603050405020304" pitchFamily="18" charset="0"/>
                          <a:cs typeface="Times New Roman"/>
                        </a:rPr>
                        <a:t>GSA GRC</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just"/>
                      <a:r>
                        <a:rPr lang="en-CA" sz="1600">
                          <a:effectLst/>
                          <a:latin typeface="Calibri"/>
                          <a:ea typeface="Times New Roman" panose="02020603050405020304" pitchFamily="18" charset="0"/>
                          <a:cs typeface="Times New Roman"/>
                        </a:rPr>
                        <a:t>2022-11-29</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r>
                        <a:rPr lang="en-CA" sz="1600">
                          <a:effectLst/>
                          <a:latin typeface="Calibri"/>
                          <a:ea typeface="Times New Roman" panose="02020603050405020304" pitchFamily="18" charset="0"/>
                          <a:cs typeface="Times New Roman"/>
                        </a:rPr>
                        <a:t>X</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99277261"/>
                  </a:ext>
                </a:extLst>
              </a:tr>
              <a:tr h="306000">
                <a:tc>
                  <a:txBody>
                    <a:bodyPr/>
                    <a:lstStyle/>
                    <a:p>
                      <a:pPr algn="ct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l"/>
                      <a:r>
                        <a:rPr lang="en-CA" sz="1600">
                          <a:effectLst/>
                          <a:latin typeface="Calibri"/>
                          <a:ea typeface="Times New Roman" panose="02020603050405020304" pitchFamily="18" charset="0"/>
                          <a:cs typeface="Times New Roman"/>
                        </a:rPr>
                        <a:t>SU SLC</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just"/>
                      <a:r>
                        <a:rPr lang="en-CA" sz="1600">
                          <a:effectLst/>
                          <a:latin typeface="Calibri"/>
                          <a:ea typeface="Times New Roman" panose="02020603050405020304" pitchFamily="18" charset="0"/>
                          <a:cs typeface="Times New Roman"/>
                        </a:rPr>
                        <a:t>2022-11-29</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r>
                        <a:rPr lang="en-CA" sz="1600">
                          <a:effectLst/>
                          <a:latin typeface="Calibri"/>
                          <a:ea typeface="Times New Roman" panose="02020603050405020304" pitchFamily="18" charset="0"/>
                          <a:cs typeface="Times New Roman"/>
                        </a:rPr>
                        <a:t>X</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75114469"/>
                  </a:ext>
                </a:extLst>
              </a:tr>
              <a:tr h="305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spc="-15">
                          <a:effectLst/>
                          <a:latin typeface="+mn-lt"/>
                          <a:ea typeface="Times New Roman" panose="02020603050405020304" pitchFamily="18" charset="0"/>
                          <a:cs typeface="Times New Roman"/>
                        </a:rPr>
                        <a:t>X</a:t>
                      </a:r>
                    </a:p>
                  </a:txBody>
                  <a:tcPr marL="68580" marR="68580" marT="0" marB="0" anchor="ctr">
                    <a:lnR w="3174">
                      <a:solidFill>
                        <a:srgbClr val="E52622"/>
                      </a:solidFill>
                    </a:lnR>
                    <a:lnT w="3175"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l">
                        <a:buNone/>
                      </a:pPr>
                      <a:r>
                        <a:rPr lang="en-GB" sz="1600" spc="-15">
                          <a:effectLst/>
                          <a:latin typeface="Calibri"/>
                          <a:ea typeface="Times New Roman" panose="02020603050405020304" pitchFamily="18" charset="0"/>
                          <a:cs typeface="Times New Roman"/>
                        </a:rPr>
                        <a:t>Tuition Town Hall</a:t>
                      </a:r>
                    </a:p>
                  </a:txBody>
                  <a:tcPr marL="68580" marR="68580" marT="0" marB="0" anchor="ctr">
                    <a:lnL w="3174">
                      <a:solidFill>
                        <a:srgbClr val="E52622"/>
                      </a:solidFill>
                    </a:lnL>
                    <a:lnR w="3174">
                      <a:solidFill>
                        <a:srgbClr val="E52622"/>
                      </a:solidFill>
                    </a:lnR>
                    <a:lnT w="3175"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just">
                        <a:buNone/>
                      </a:pPr>
                      <a:r>
                        <a:rPr lang="en-GB" sz="1600" spc="-15">
                          <a:effectLst/>
                          <a:latin typeface="Calibri"/>
                          <a:ea typeface="Times New Roman" panose="02020603050405020304" pitchFamily="18" charset="0"/>
                          <a:cs typeface="Times New Roman"/>
                        </a:rPr>
                        <a:t>2022-12-07</a:t>
                      </a:r>
                    </a:p>
                  </a:txBody>
                  <a:tcPr marL="68580" marR="68580" marT="0" marB="0" anchor="ctr">
                    <a:lnL w="3174">
                      <a:solidFill>
                        <a:srgbClr val="E52622"/>
                      </a:solidFill>
                    </a:lnL>
                    <a:lnR w="3174">
                      <a:solidFill>
                        <a:srgbClr val="E52622"/>
                      </a:solidFill>
                    </a:lnR>
                    <a:lnT w="3175"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endParaRPr lang="en-CA" sz="1600">
                        <a:effectLst/>
                        <a:latin typeface="Calibri"/>
                        <a:ea typeface="Times New Roman" panose="02020603050405020304" pitchFamily="18" charset="0"/>
                        <a:cs typeface="Times New Roman"/>
                      </a:endParaRPr>
                    </a:p>
                  </a:txBody>
                  <a:tcPr marL="68580" marR="68580" marT="0" marB="0" anchor="ctr">
                    <a:lnL w="3174">
                      <a:solidFill>
                        <a:srgbClr val="E52622"/>
                      </a:solidFill>
                    </a:lnL>
                    <a:lnR w="3174">
                      <a:solidFill>
                        <a:srgbClr val="E52622"/>
                      </a:solidFill>
                    </a:lnR>
                    <a:lnT w="3175"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endParaRPr lang="en-GB" sz="1600" spc="-15">
                        <a:effectLst/>
                        <a:latin typeface="Calibri"/>
                        <a:ea typeface="Times New Roman" panose="02020603050405020304" pitchFamily="18" charset="0"/>
                        <a:cs typeface="Times New Roman"/>
                      </a:endParaRPr>
                    </a:p>
                  </a:txBody>
                  <a:tcPr marL="68580" marR="68580" marT="0" marB="0" anchor="ctr">
                    <a:lnL w="3174">
                      <a:solidFill>
                        <a:srgbClr val="E52622"/>
                      </a:solidFill>
                    </a:lnL>
                    <a:lnR w="3174">
                      <a:solidFill>
                        <a:srgbClr val="E52622"/>
                      </a:solidFill>
                    </a:lnR>
                    <a:lnT w="3175"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r>
                        <a:rPr lang="en-CA" sz="1600">
                          <a:effectLst/>
                          <a:latin typeface="Calibri"/>
                          <a:ea typeface="Times New Roman" panose="02020603050405020304" pitchFamily="18" charset="0"/>
                          <a:cs typeface="Times New Roman"/>
                        </a:rPr>
                        <a:t>X</a:t>
                      </a:r>
                    </a:p>
                  </a:txBody>
                  <a:tcPr marL="68580" marR="68580" marT="0" marB="0" anchor="ctr">
                    <a:lnL w="3174">
                      <a:solidFill>
                        <a:srgbClr val="E52622"/>
                      </a:solidFill>
                    </a:lnL>
                    <a:lnR w="3174">
                      <a:solidFill>
                        <a:srgbClr val="E52622"/>
                      </a:solidFill>
                    </a:lnR>
                    <a:lnT w="3175" cap="flat" cmpd="sng" algn="ctr">
                      <a:solidFill>
                        <a:srgbClr val="E52622"/>
                      </a:solidFill>
                      <a:prstDash val="solid"/>
                      <a:round/>
                      <a:headEnd type="none" w="med" len="med"/>
                      <a:tailEnd type="none" w="med" len="med"/>
                    </a:lnT>
                    <a:lnB w="3174">
                      <a:solidFill>
                        <a:srgbClr val="E52622"/>
                      </a:solidFill>
                    </a:lnB>
                    <a:solidFill>
                      <a:schemeClr val="bg1"/>
                    </a:solidFill>
                  </a:tcPr>
                </a:tc>
                <a:extLst>
                  <a:ext uri="{0D108BD9-81ED-4DB2-BD59-A6C34878D82A}">
                    <a16:rowId xmlns:a16="http://schemas.microsoft.com/office/drawing/2014/main" val="3702534671"/>
                  </a:ext>
                </a:extLst>
              </a:tr>
              <a:tr h="305999">
                <a:tc>
                  <a:txBody>
                    <a:bodyPr/>
                    <a:lstStyle/>
                    <a:p>
                      <a:pPr lvl="0" algn="ctr">
                        <a:buNone/>
                      </a:pPr>
                      <a:endParaRPr lang="en-GB" sz="1600" spc="-15">
                        <a:effectLst/>
                        <a:latin typeface="Calibri"/>
                        <a:ea typeface="Times New Roman" panose="02020603050405020304" pitchFamily="18" charset="0"/>
                        <a:cs typeface="Times New Roman"/>
                      </a:endParaRPr>
                    </a:p>
                  </a:txBody>
                  <a:tcPr marL="68580" marR="68580" marT="0" marB="0" anchor="ctr">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l">
                        <a:buNone/>
                      </a:pPr>
                      <a:r>
                        <a:rPr lang="en-GB" sz="1600" spc="-15">
                          <a:effectLst/>
                          <a:latin typeface="Calibri"/>
                          <a:ea typeface="Times New Roman" panose="02020603050405020304" pitchFamily="18" charset="0"/>
                          <a:cs typeface="Times New Roman"/>
                        </a:rPr>
                        <a:t>GSA Exec</a:t>
                      </a: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just">
                        <a:buNone/>
                      </a:pPr>
                      <a:r>
                        <a:rPr lang="en-GB" sz="1600" spc="-15">
                          <a:effectLst/>
                          <a:latin typeface="Calibri"/>
                          <a:ea typeface="Times New Roman" panose="02020603050405020304" pitchFamily="18" charset="0"/>
                          <a:cs typeface="Times New Roman"/>
                        </a:rPr>
                        <a:t>2022-12-08</a:t>
                      </a: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endParaRPr lang="en-CA" sz="1600">
                        <a:effectLst/>
                        <a:latin typeface="Calibri"/>
                        <a:ea typeface="Times New Roman" panose="02020603050405020304" pitchFamily="18" charset="0"/>
                        <a:cs typeface="Times New Roman"/>
                      </a:endParaRP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endParaRPr lang="en-GB" sz="1600" spc="-15">
                        <a:effectLst/>
                        <a:latin typeface="Calibri"/>
                        <a:ea typeface="Times New Roman" panose="02020603050405020304" pitchFamily="18" charset="0"/>
                        <a:cs typeface="Times New Roman"/>
                      </a:endParaRP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a:effectLst/>
                          <a:latin typeface="+mn-lt"/>
                          <a:ea typeface="Times New Roman" panose="02020603050405020304" pitchFamily="18" charset="0"/>
                          <a:cs typeface="Times New Roman"/>
                        </a:rPr>
                        <a:t>X</a:t>
                      </a: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extLst>
                  <a:ext uri="{0D108BD9-81ED-4DB2-BD59-A6C34878D82A}">
                    <a16:rowId xmlns:a16="http://schemas.microsoft.com/office/drawing/2014/main" val="2032028620"/>
                  </a:ext>
                </a:extLst>
              </a:tr>
              <a:tr h="305998">
                <a:tc>
                  <a:txBody>
                    <a:bodyPr/>
                    <a:lstStyle/>
                    <a:p>
                      <a:pPr lvl="0" algn="ctr">
                        <a:buNone/>
                      </a:pPr>
                      <a:endParaRPr lang="en-GB" sz="1600" spc="-15">
                        <a:effectLst/>
                        <a:latin typeface="Calibri"/>
                        <a:ea typeface="Times New Roman" panose="02020603050405020304" pitchFamily="18" charset="0"/>
                        <a:cs typeface="Times New Roman"/>
                      </a:endParaRPr>
                    </a:p>
                  </a:txBody>
                  <a:tcPr marL="68580" marR="68580" marT="0" marB="0" anchor="ctr">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l">
                        <a:buNone/>
                      </a:pPr>
                      <a:r>
                        <a:rPr lang="en-GB" sz="1600" spc="-15">
                          <a:effectLst/>
                          <a:latin typeface="Calibri"/>
                          <a:ea typeface="Times New Roman" panose="02020603050405020304" pitchFamily="18" charset="0"/>
                          <a:cs typeface="Times New Roman"/>
                        </a:rPr>
                        <a:t>SU SLC</a:t>
                      </a: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just">
                        <a:buNone/>
                      </a:pPr>
                      <a:r>
                        <a:rPr lang="en-GB" sz="1600" spc="-15">
                          <a:effectLst/>
                          <a:latin typeface="Calibri"/>
                          <a:ea typeface="Times New Roman" panose="02020603050405020304" pitchFamily="18" charset="0"/>
                          <a:cs typeface="Times New Roman"/>
                        </a:rPr>
                        <a:t>2022-12-13</a:t>
                      </a: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endParaRPr lang="en-CA" sz="1600">
                        <a:effectLst/>
                        <a:latin typeface="Calibri"/>
                        <a:ea typeface="Times New Roman" panose="02020603050405020304" pitchFamily="18" charset="0"/>
                        <a:cs typeface="Times New Roman"/>
                      </a:endParaRP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endParaRPr lang="en-GB" sz="1600" spc="-15">
                        <a:effectLst/>
                        <a:latin typeface="Calibri"/>
                        <a:ea typeface="Times New Roman" panose="02020603050405020304" pitchFamily="18" charset="0"/>
                        <a:cs typeface="Times New Roman"/>
                      </a:endParaRP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r>
                        <a:rPr lang="en-CA" sz="1600">
                          <a:effectLst/>
                          <a:latin typeface="Calibri"/>
                          <a:ea typeface="Times New Roman" panose="02020603050405020304" pitchFamily="18" charset="0"/>
                          <a:cs typeface="Times New Roman"/>
                        </a:rPr>
                        <a:t>X</a:t>
                      </a: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extLst>
                  <a:ext uri="{0D108BD9-81ED-4DB2-BD59-A6C34878D82A}">
                    <a16:rowId xmlns:a16="http://schemas.microsoft.com/office/drawing/2014/main" val="1253625774"/>
                  </a:ext>
                </a:extLst>
              </a:tr>
              <a:tr h="306000">
                <a:tc>
                  <a:txBody>
                    <a:bodyPr/>
                    <a:lstStyle/>
                    <a:p>
                      <a:pPr algn="ctr"/>
                      <a:endParaRPr lang="en-GB" sz="1600" spc="-15">
                        <a:effectLst/>
                        <a:latin typeface="Calibri"/>
                        <a:ea typeface="Times New Roman" panose="02020603050405020304" pitchFamily="18" charset="0"/>
                        <a:cs typeface="Times New Roman"/>
                      </a:endParaRPr>
                    </a:p>
                  </a:txBody>
                  <a:tcPr marL="68580" marR="68580" marT="0" marB="0" anchor="ctr">
                    <a:lnR w="3175"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l"/>
                      <a:r>
                        <a:rPr lang="en-GB" sz="1600" spc="-15">
                          <a:effectLst/>
                          <a:latin typeface="Calibri"/>
                          <a:ea typeface="Times New Roman" panose="02020603050405020304" pitchFamily="18" charset="0"/>
                          <a:cs typeface="Times New Roman"/>
                        </a:rPr>
                        <a:t>FPC</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just"/>
                      <a:r>
                        <a:rPr lang="en-GB" sz="1600" spc="-15">
                          <a:effectLst/>
                          <a:latin typeface="Calibri"/>
                          <a:ea typeface="Times New Roman" panose="02020603050405020304" pitchFamily="18" charset="0"/>
                          <a:cs typeface="Times New Roman"/>
                        </a:rPr>
                        <a:t>2023-01-11</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ctr"/>
                      <a:r>
                        <a:rPr lang="en-GB" sz="1600" spc="-15">
                          <a:effectLst/>
                          <a:latin typeface="Calibri"/>
                          <a:ea typeface="Times New Roman" panose="02020603050405020304" pitchFamily="18" charset="0"/>
                          <a:cs typeface="Times New Roman"/>
                        </a:rPr>
                        <a:t>X</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extLst>
                  <a:ext uri="{0D108BD9-81ED-4DB2-BD59-A6C34878D82A}">
                    <a16:rowId xmlns:a16="http://schemas.microsoft.com/office/drawing/2014/main" val="552292165"/>
                  </a:ext>
                </a:extLst>
              </a:tr>
              <a:tr h="306000">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l"/>
                      <a:r>
                        <a:rPr lang="en-GB" sz="1600" spc="-15" err="1">
                          <a:effectLst/>
                          <a:latin typeface="Calibri"/>
                          <a:ea typeface="Times New Roman" panose="02020603050405020304" pitchFamily="18" charset="0"/>
                          <a:cs typeface="Times New Roman"/>
                        </a:rPr>
                        <a:t>BoG</a:t>
                      </a:r>
                      <a:endParaRPr lang="en-CA" sz="1600" err="1">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just"/>
                      <a:r>
                        <a:rPr lang="en-GB" sz="1600" spc="-15">
                          <a:effectLst/>
                          <a:latin typeface="Calibri"/>
                          <a:ea typeface="Times New Roman" panose="02020603050405020304" pitchFamily="18" charset="0"/>
                          <a:cs typeface="Times New Roman"/>
                        </a:rPr>
                        <a:t>2023-01-20</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ctr"/>
                      <a:r>
                        <a:rPr lang="en-GB" sz="1600" spc="-15">
                          <a:effectLst/>
                          <a:latin typeface="Calibri"/>
                          <a:ea typeface="Times New Roman" panose="02020603050405020304" pitchFamily="18" charset="0"/>
                          <a:cs typeface="Times New Roman"/>
                        </a:rPr>
                        <a:t>X</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extLst>
                  <a:ext uri="{0D108BD9-81ED-4DB2-BD59-A6C34878D82A}">
                    <a16:rowId xmlns:a16="http://schemas.microsoft.com/office/drawing/2014/main" val="698208059"/>
                  </a:ext>
                </a:extLst>
              </a:tr>
            </a:tbl>
          </a:graphicData>
        </a:graphic>
      </p:graphicFrame>
    </p:spTree>
    <p:extLst>
      <p:ext uri="{BB962C8B-B14F-4D97-AF65-F5344CB8AC3E}">
        <p14:creationId xmlns:p14="http://schemas.microsoft.com/office/powerpoint/2010/main" val="2470244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4EB3-D461-1E48-89AB-B2716B7B7660}"/>
              </a:ext>
            </a:extLst>
          </p:cNvPr>
          <p:cNvSpPr>
            <a:spLocks noGrp="1"/>
          </p:cNvSpPr>
          <p:nvPr>
            <p:ph type="ctrTitle"/>
          </p:nvPr>
        </p:nvSpPr>
        <p:spPr/>
        <p:txBody>
          <a:bodyPr/>
          <a:lstStyle/>
          <a:p>
            <a:r>
              <a:rPr lang="en-US"/>
              <a:t>Your Feedback</a:t>
            </a:r>
          </a:p>
        </p:txBody>
      </p:sp>
      <p:sp>
        <p:nvSpPr>
          <p:cNvPr id="3" name="Subtitle 2">
            <a:extLst>
              <a:ext uri="{FF2B5EF4-FFF2-40B4-BE49-F238E27FC236}">
                <a16:creationId xmlns:a16="http://schemas.microsoft.com/office/drawing/2014/main" id="{2D3BC702-27B2-2A47-9C72-3643BB3A5786}"/>
              </a:ext>
            </a:extLst>
          </p:cNvPr>
          <p:cNvSpPr>
            <a:spLocks noGrp="1"/>
          </p:cNvSpPr>
          <p:nvPr>
            <p:ph type="subTitle" idx="1"/>
          </p:nvPr>
        </p:nvSpPr>
        <p:spPr/>
        <p:txBody>
          <a:bodyPr lIns="91440" tIns="45720" rIns="91440" bIns="45720" anchor="t">
            <a:normAutofit/>
          </a:bodyPr>
          <a:lstStyle/>
          <a:p>
            <a:pPr algn="ctr">
              <a:spcBef>
                <a:spcPts val="1200"/>
              </a:spcBef>
              <a:spcAft>
                <a:spcPts val="1200"/>
              </a:spcAft>
            </a:pPr>
            <a:r>
              <a:rPr lang="en-GB" sz="4400" kern="0">
                <a:latin typeface="Calibri"/>
                <a:cs typeface="Times New Roman"/>
              </a:rPr>
              <a:t>What do we still need to hear?</a:t>
            </a:r>
          </a:p>
          <a:p>
            <a:pPr algn="ctr">
              <a:spcBef>
                <a:spcPts val="1200"/>
              </a:spcBef>
              <a:spcAft>
                <a:spcPts val="1200"/>
              </a:spcAft>
            </a:pPr>
            <a:r>
              <a:rPr lang="en-GB" sz="4400" kern="0">
                <a:latin typeface="Calibri"/>
                <a:cs typeface="Times New Roman"/>
              </a:rPr>
              <a:t>provost@ucalgary.ca</a:t>
            </a:r>
          </a:p>
        </p:txBody>
      </p:sp>
    </p:spTree>
    <p:extLst>
      <p:ext uri="{BB962C8B-B14F-4D97-AF65-F5344CB8AC3E}">
        <p14:creationId xmlns:p14="http://schemas.microsoft.com/office/powerpoint/2010/main" val="369170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4EB3-D461-1E48-89AB-B2716B7B7660}"/>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255632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2E5A3C-5FE0-2709-D44F-05C27F6B9D30}"/>
              </a:ext>
            </a:extLst>
          </p:cNvPr>
          <p:cNvPicPr>
            <a:picLocks noChangeAspect="1"/>
          </p:cNvPicPr>
          <p:nvPr/>
        </p:nvPicPr>
        <p:blipFill>
          <a:blip r:embed="rId2"/>
          <a:stretch>
            <a:fillRect/>
          </a:stretch>
        </p:blipFill>
        <p:spPr>
          <a:xfrm>
            <a:off x="2708" y="-254"/>
            <a:ext cx="12189292" cy="6858508"/>
          </a:xfrm>
          <a:prstGeom prst="rect">
            <a:avLst/>
          </a:prstGeom>
        </p:spPr>
      </p:pic>
    </p:spTree>
    <p:extLst>
      <p:ext uri="{BB962C8B-B14F-4D97-AF65-F5344CB8AC3E}">
        <p14:creationId xmlns:p14="http://schemas.microsoft.com/office/powerpoint/2010/main" val="20347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kumimoji="0" lang="en-CA" sz="4400" b="1" i="0" u="none" strike="noStrike" kern="1200" cap="none" spc="0" normalizeH="0" baseline="0" noProof="0">
                <a:ln>
                  <a:noFill/>
                </a:ln>
                <a:solidFill>
                  <a:srgbClr val="FFFFFF"/>
                </a:solidFill>
                <a:effectLst>
                  <a:innerShdw blurRad="63500" dist="50800" dir="16200000">
                    <a:prstClr val="black">
                      <a:alpha val="50000"/>
                    </a:prstClr>
                  </a:innerShdw>
                </a:effectLst>
                <a:uLnTx/>
                <a:uFillTx/>
                <a:latin typeface="Calibri" panose="020F0502020204030204" pitchFamily="34" charset="0"/>
                <a:ea typeface="+mj-ea"/>
                <a:cs typeface="Calibri" panose="020F0502020204030204" pitchFamily="34" charset="0"/>
              </a:rPr>
              <a:t>Why are we here?</a:t>
            </a:r>
            <a:endParaRPr lang="en-CA"/>
          </a:p>
        </p:txBody>
      </p:sp>
      <p:sp>
        <p:nvSpPr>
          <p:cNvPr id="4" name="Text Placeholder 3"/>
          <p:cNvSpPr>
            <a:spLocks noGrp="1"/>
          </p:cNvSpPr>
          <p:nvPr>
            <p:ph type="body" sz="quarter" idx="11"/>
          </p:nvPr>
        </p:nvSpPr>
        <p:spPr>
          <a:xfrm>
            <a:off x="751681" y="1435273"/>
            <a:ext cx="10688637" cy="3736801"/>
          </a:xfrm>
        </p:spPr>
        <p:txBody>
          <a:bodyPr/>
          <a:lstStyle/>
          <a:p>
            <a:pPr marL="457200" indent="-457200">
              <a:buFont typeface="+mj-lt"/>
              <a:buAutoNum type="arabicPeriod"/>
            </a:pPr>
            <a:r>
              <a:rPr lang="en-CA"/>
              <a:t>Share tuition and fee proposals for 2023-24</a:t>
            </a:r>
          </a:p>
          <a:p>
            <a:endParaRPr lang="en-CA" sz="800"/>
          </a:p>
          <a:p>
            <a:pPr marL="800100" lvl="1" indent="-342900">
              <a:buFont typeface="Arial" panose="020B0604020202020204" pitchFamily="34" charset="0"/>
              <a:buChar char="•"/>
            </a:pPr>
            <a:r>
              <a:rPr lang="en-CA"/>
              <a:t>Describe the context and where we are in the process</a:t>
            </a:r>
          </a:p>
          <a:p>
            <a:pPr marL="800100" lvl="1" indent="-342900">
              <a:buFont typeface="Arial" panose="020B0604020202020204" pitchFamily="34" charset="0"/>
              <a:buChar char="•"/>
            </a:pPr>
            <a:r>
              <a:rPr lang="en-CA"/>
              <a:t>Provide a summary of what we have heard so far</a:t>
            </a:r>
          </a:p>
          <a:p>
            <a:pPr marL="800100" lvl="1" indent="-342900">
              <a:buFont typeface="Arial" panose="020B0604020202020204" pitchFamily="34" charset="0"/>
              <a:buChar char="•"/>
            </a:pPr>
            <a:r>
              <a:rPr lang="en-CA">
                <a:cs typeface="Calibri"/>
              </a:rPr>
              <a:t>Show how this feedback has been incorporated</a:t>
            </a:r>
          </a:p>
          <a:p>
            <a:pPr marL="800100" lvl="1" indent="-342900">
              <a:buFont typeface="Arial" panose="020B0604020202020204" pitchFamily="34" charset="0"/>
              <a:buChar char="•"/>
            </a:pPr>
            <a:r>
              <a:rPr lang="en-CA"/>
              <a:t>Share the revised tuition and fee proposal for 2023-24</a:t>
            </a:r>
          </a:p>
          <a:p>
            <a:pPr lvl="1"/>
            <a:endParaRPr lang="en-CA">
              <a:cs typeface="Calibri"/>
            </a:endParaRPr>
          </a:p>
          <a:p>
            <a:pPr marL="457200" indent="-457200">
              <a:buFont typeface="+mj-lt"/>
              <a:buAutoNum type="arabicPeriod" startAt="2"/>
            </a:pPr>
            <a:r>
              <a:rPr lang="en-CA">
                <a:cs typeface="Calibri"/>
              </a:rPr>
              <a:t>Receive additional feedback from students</a:t>
            </a:r>
          </a:p>
          <a:p>
            <a:pPr marL="914400" lvl="1" indent="-457200">
              <a:buFont typeface="Arial" panose="020B0604020202020204" pitchFamily="34" charset="0"/>
              <a:buChar char="•"/>
            </a:pPr>
            <a:endParaRPr lang="en-CA"/>
          </a:p>
        </p:txBody>
      </p:sp>
      <p:sp>
        <p:nvSpPr>
          <p:cNvPr id="10" name="Slide Number Placeholder 9">
            <a:extLst>
              <a:ext uri="{FF2B5EF4-FFF2-40B4-BE49-F238E27FC236}">
                <a16:creationId xmlns:a16="http://schemas.microsoft.com/office/drawing/2014/main" id="{2AE13FC3-CB81-4A89-87C4-2EBBB61D0E0D}"/>
              </a:ext>
            </a:extLst>
          </p:cNvPr>
          <p:cNvSpPr>
            <a:spLocks noGrp="1"/>
          </p:cNvSpPr>
          <p:nvPr>
            <p:ph type="sldNum" sz="quarter" idx="4"/>
          </p:nvPr>
        </p:nvSpPr>
        <p:spPr/>
        <p:txBody>
          <a:bodyPr/>
          <a:lstStyle/>
          <a:p>
            <a:fld id="{5C35FCF4-C3EF-BD43-82E0-05BC237DAD2A}" type="slidenum">
              <a:rPr lang="en-US" smtClean="0"/>
              <a:pPr/>
              <a:t>3</a:t>
            </a:fld>
            <a:endParaRPr lang="en-US"/>
          </a:p>
        </p:txBody>
      </p:sp>
    </p:spTree>
    <p:extLst>
      <p:ext uri="{BB962C8B-B14F-4D97-AF65-F5344CB8AC3E}">
        <p14:creationId xmlns:p14="http://schemas.microsoft.com/office/powerpoint/2010/main" val="981640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92BF34-0BFD-4427-8D65-B2D136C1250B}"/>
              </a:ext>
            </a:extLst>
          </p:cNvPr>
          <p:cNvSpPr>
            <a:spLocks noGrp="1"/>
          </p:cNvSpPr>
          <p:nvPr>
            <p:ph type="title"/>
          </p:nvPr>
        </p:nvSpPr>
        <p:spPr/>
        <p:txBody>
          <a:bodyPr/>
          <a:lstStyle/>
          <a:p>
            <a:r>
              <a:rPr kumimoji="0" lang="en-CA" sz="4400" b="1" i="0" u="none" strike="noStrike" kern="1200" cap="none" spc="0" normalizeH="0" baseline="0" noProof="0">
                <a:ln>
                  <a:noFill/>
                </a:ln>
                <a:solidFill>
                  <a:srgbClr val="FFFFFF"/>
                </a:solidFill>
                <a:effectLst>
                  <a:innerShdw blurRad="63500" dist="50800" dir="16200000">
                    <a:prstClr val="black">
                      <a:alpha val="50000"/>
                    </a:prstClr>
                  </a:innerShdw>
                </a:effectLst>
                <a:uLnTx/>
                <a:uFillTx/>
                <a:latin typeface="Calibri" panose="020F0502020204030204" pitchFamily="34" charset="0"/>
                <a:ea typeface="+mj-ea"/>
                <a:cs typeface="Calibri" panose="020F0502020204030204" pitchFamily="34" charset="0"/>
              </a:rPr>
              <a:t>Tuition and Fees</a:t>
            </a:r>
            <a:endParaRPr lang="en-CA"/>
          </a:p>
        </p:txBody>
      </p:sp>
      <p:sp>
        <p:nvSpPr>
          <p:cNvPr id="18" name="Content Placeholder 17">
            <a:extLst>
              <a:ext uri="{FF2B5EF4-FFF2-40B4-BE49-F238E27FC236}">
                <a16:creationId xmlns:a16="http://schemas.microsoft.com/office/drawing/2014/main" id="{138797B6-6949-4E76-BA5B-BE35899CEBFA}"/>
              </a:ext>
            </a:extLst>
          </p:cNvPr>
          <p:cNvSpPr>
            <a:spLocks noGrp="1"/>
          </p:cNvSpPr>
          <p:nvPr>
            <p:ph sz="half" idx="10"/>
          </p:nvPr>
        </p:nvSpPr>
        <p:spPr>
          <a:xfrm>
            <a:off x="1295550" y="1891578"/>
            <a:ext cx="10232874" cy="1234575"/>
          </a:xfrm>
        </p:spPr>
        <p:txBody>
          <a:bodyPr lIns="91440" tIns="45720" rIns="91440" bIns="45720" anchor="t"/>
          <a:lstStyle/>
          <a:p>
            <a:r>
              <a:rPr lang="en-CA"/>
              <a:t>The Board of Governors sets tuition and mandatory non-instructional fees (MNIFs)</a:t>
            </a:r>
            <a:endParaRPr lang="en-CA">
              <a:cs typeface="Calibri"/>
            </a:endParaRPr>
          </a:p>
          <a:p>
            <a:r>
              <a:rPr lang="en-CA"/>
              <a:t>Consultation with the SU and GSA is required and valued</a:t>
            </a:r>
            <a:endParaRPr lang="en-CA">
              <a:cs typeface="Calibri"/>
            </a:endParaRPr>
          </a:p>
          <a:p>
            <a:r>
              <a:rPr lang="en-CA"/>
              <a:t>The official mechanism for consultation is the Tuition &amp; Fee Consultation Committee (TFCC)</a:t>
            </a:r>
            <a:endParaRPr lang="en-CA">
              <a:cs typeface="Calibri"/>
            </a:endParaRPr>
          </a:p>
          <a:p>
            <a:pPr lvl="0"/>
            <a:endParaRPr lang="en-CA">
              <a:cs typeface="Calibri"/>
            </a:endParaRPr>
          </a:p>
        </p:txBody>
      </p:sp>
      <p:sp>
        <p:nvSpPr>
          <p:cNvPr id="4" name="Text Placeholder 3">
            <a:extLst>
              <a:ext uri="{FF2B5EF4-FFF2-40B4-BE49-F238E27FC236}">
                <a16:creationId xmlns:a16="http://schemas.microsoft.com/office/drawing/2014/main" id="{B7D63374-E7EA-4D4F-BCB5-98785AFC6D4E}"/>
              </a:ext>
            </a:extLst>
          </p:cNvPr>
          <p:cNvSpPr>
            <a:spLocks noGrp="1"/>
          </p:cNvSpPr>
          <p:nvPr>
            <p:ph type="body" sz="quarter" idx="11"/>
          </p:nvPr>
        </p:nvSpPr>
        <p:spPr/>
        <p:txBody>
          <a:bodyPr/>
          <a:lstStyle/>
          <a:p>
            <a:r>
              <a:rPr lang="en-CA"/>
              <a:t>How are tuition and fees set at the University of Calgary?</a:t>
            </a:r>
          </a:p>
        </p:txBody>
      </p:sp>
      <p:sp>
        <p:nvSpPr>
          <p:cNvPr id="6" name="Slide Number Placeholder 5">
            <a:extLst>
              <a:ext uri="{FF2B5EF4-FFF2-40B4-BE49-F238E27FC236}">
                <a16:creationId xmlns:a16="http://schemas.microsoft.com/office/drawing/2014/main" id="{AEA8F49F-905A-4A51-8DF1-EBDF91336C2A}"/>
              </a:ext>
            </a:extLst>
          </p:cNvPr>
          <p:cNvSpPr>
            <a:spLocks noGrp="1"/>
          </p:cNvSpPr>
          <p:nvPr>
            <p:ph type="sldNum" sz="quarter" idx="4"/>
          </p:nvPr>
        </p:nvSpPr>
        <p:spPr/>
        <p:txBody>
          <a:bodyPr/>
          <a:lstStyle/>
          <a:p>
            <a:fld id="{5C35FCF4-C3EF-BD43-82E0-05BC237DAD2A}" type="slidenum">
              <a:rPr lang="en-US" smtClean="0"/>
              <a:pPr/>
              <a:t>4</a:t>
            </a:fld>
            <a:endParaRPr lang="en-US"/>
          </a:p>
        </p:txBody>
      </p:sp>
      <p:pic>
        <p:nvPicPr>
          <p:cNvPr id="11" name="Picture 10">
            <a:extLst>
              <a:ext uri="{FF2B5EF4-FFF2-40B4-BE49-F238E27FC236}">
                <a16:creationId xmlns:a16="http://schemas.microsoft.com/office/drawing/2014/main" id="{8DE20C53-E136-42AD-9933-D66DCE7EAD62}"/>
              </a:ext>
            </a:extLst>
          </p:cNvPr>
          <p:cNvPicPr>
            <a:picLocks noChangeAspect="1"/>
          </p:cNvPicPr>
          <p:nvPr/>
        </p:nvPicPr>
        <p:blipFill rotWithShape="1">
          <a:blip r:embed="rId2"/>
          <a:srcRect l="42547" t="15899" r="28223" b="4850"/>
          <a:stretch/>
        </p:blipFill>
        <p:spPr>
          <a:xfrm>
            <a:off x="8923811" y="3126569"/>
            <a:ext cx="2493846" cy="2816909"/>
          </a:xfrm>
          <a:prstGeom prst="rect">
            <a:avLst/>
          </a:prstGeom>
          <a:ln>
            <a:solidFill>
              <a:schemeClr val="bg1">
                <a:lumMod val="50000"/>
              </a:schemeClr>
            </a:solid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E7E95A7D-EC77-43E9-BDEC-B9AC2B4AD32A}"/>
              </a:ext>
            </a:extLst>
          </p:cNvPr>
          <p:cNvSpPr txBox="1"/>
          <p:nvPr/>
        </p:nvSpPr>
        <p:spPr>
          <a:xfrm>
            <a:off x="1289764" y="5902226"/>
            <a:ext cx="1978427" cy="461665"/>
          </a:xfrm>
          <a:prstGeom prst="rect">
            <a:avLst/>
          </a:prstGeom>
          <a:noFill/>
        </p:spPr>
        <p:txBody>
          <a:bodyPr wrap="none" rtlCol="0">
            <a:spAutoFit/>
          </a:bodyPr>
          <a:lstStyle/>
          <a:p>
            <a:r>
              <a:rPr lang="en-CA" sz="1100"/>
              <a:t>Notes</a:t>
            </a:r>
          </a:p>
          <a:p>
            <a:endParaRPr lang="en-CA" sz="200"/>
          </a:p>
          <a:p>
            <a:pPr marL="228600" indent="-228600">
              <a:buFont typeface="+mj-lt"/>
              <a:buAutoNum type="arabicPeriod"/>
            </a:pPr>
            <a:r>
              <a:rPr lang="en-CA" sz="1100"/>
              <a:t>CPI – Consumer Price Index</a:t>
            </a:r>
          </a:p>
        </p:txBody>
      </p:sp>
      <p:sp>
        <p:nvSpPr>
          <p:cNvPr id="10" name="Content Placeholder 17">
            <a:extLst>
              <a:ext uri="{FF2B5EF4-FFF2-40B4-BE49-F238E27FC236}">
                <a16:creationId xmlns:a16="http://schemas.microsoft.com/office/drawing/2014/main" id="{7894BB1E-ACBA-0787-1276-747647ACCE2D}"/>
              </a:ext>
            </a:extLst>
          </p:cNvPr>
          <p:cNvSpPr txBox="1">
            <a:spLocks/>
          </p:cNvSpPr>
          <p:nvPr/>
        </p:nvSpPr>
        <p:spPr>
          <a:xfrm>
            <a:off x="1295550" y="3813076"/>
            <a:ext cx="10588291" cy="3584262"/>
          </a:xfrm>
          <a:prstGeom prst="rect">
            <a:avLst/>
          </a:prstGeom>
        </p:spPr>
        <p:txBody>
          <a:bodyPr lIns="91440" tIns="45720" rIns="91440" bIns="45720" anchor="t"/>
          <a:lstStyle>
            <a:lvl1pPr marL="228600" indent="-228600" algn="l" defTabSz="914400" rtl="0" eaLnBrk="1" latinLnBrk="0" hangingPunct="1">
              <a:lnSpc>
                <a:spcPct val="100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Average domestic tuition can increase by Alberta CPI</a:t>
            </a:r>
            <a:r>
              <a:rPr lang="en-CA" baseline="30000"/>
              <a:t>1</a:t>
            </a:r>
            <a:r>
              <a:rPr lang="en-CA"/>
              <a:t> (~5.5%)</a:t>
            </a:r>
          </a:p>
          <a:p>
            <a:r>
              <a:rPr lang="en-CA"/>
              <a:t>Maximum domestic tuition increase per program is 10%</a:t>
            </a:r>
            <a:endParaRPr lang="en-CA">
              <a:cs typeface="Calibri"/>
            </a:endParaRPr>
          </a:p>
          <a:p>
            <a:r>
              <a:rPr lang="en-CA"/>
              <a:t>International rates must be guaranteed for standard program length </a:t>
            </a:r>
            <a:endParaRPr lang="en-CA">
              <a:cs typeface="Calibri"/>
            </a:endParaRPr>
          </a:p>
          <a:p>
            <a:r>
              <a:rPr lang="en-CA"/>
              <a:t>MNIFs can increase to cost-recovery</a:t>
            </a:r>
            <a:endParaRPr lang="en-CA">
              <a:cs typeface="Calibri"/>
            </a:endParaRPr>
          </a:p>
          <a:p>
            <a:r>
              <a:rPr lang="en-CA"/>
              <a:t>Students provide input as part of the process</a:t>
            </a:r>
            <a:endParaRPr lang="en-CA">
              <a:cs typeface="Calibri"/>
            </a:endParaRPr>
          </a:p>
          <a:p>
            <a:r>
              <a:rPr lang="en-CA"/>
              <a:t>Exceptional increases permitted until June of the tuition year</a:t>
            </a:r>
            <a:endParaRPr lang="en-CA">
              <a:cs typeface="Calibri"/>
            </a:endParaRPr>
          </a:p>
          <a:p>
            <a:endParaRPr lang="en-CA"/>
          </a:p>
        </p:txBody>
      </p:sp>
      <p:sp>
        <p:nvSpPr>
          <p:cNvPr id="12" name="Text Placeholder 3">
            <a:extLst>
              <a:ext uri="{FF2B5EF4-FFF2-40B4-BE49-F238E27FC236}">
                <a16:creationId xmlns:a16="http://schemas.microsoft.com/office/drawing/2014/main" id="{316138D9-0F8A-69B1-89AB-FE75EE1B161F}"/>
              </a:ext>
            </a:extLst>
          </p:cNvPr>
          <p:cNvSpPr txBox="1">
            <a:spLocks/>
          </p:cNvSpPr>
          <p:nvPr/>
        </p:nvSpPr>
        <p:spPr>
          <a:xfrm>
            <a:off x="839787" y="3171695"/>
            <a:ext cx="10688637" cy="661987"/>
          </a:xfrm>
          <a:prstGeom prst="rect">
            <a:avLst/>
          </a:prstGeom>
        </p:spPr>
        <p:txBody>
          <a:bodyPr anchor="ctr"/>
          <a:lstStyle>
            <a:lvl1pPr marL="0" indent="0" algn="l" defTabSz="914400" rtl="0" eaLnBrk="1" latinLnBrk="0" hangingPunct="1">
              <a:lnSpc>
                <a:spcPct val="90000"/>
              </a:lnSpc>
              <a:spcBef>
                <a:spcPts val="1000"/>
              </a:spcBef>
              <a:buClr>
                <a:schemeClr val="tx1"/>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1"/>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What rules guide the tuition and fee proposals?</a:t>
            </a:r>
          </a:p>
        </p:txBody>
      </p:sp>
    </p:spTree>
    <p:extLst>
      <p:ext uri="{BB962C8B-B14F-4D97-AF65-F5344CB8AC3E}">
        <p14:creationId xmlns:p14="http://schemas.microsoft.com/office/powerpoint/2010/main" val="422392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t>Provincial Context</a:t>
            </a:r>
          </a:p>
        </p:txBody>
      </p:sp>
      <p:sp>
        <p:nvSpPr>
          <p:cNvPr id="14" name="Content Placeholder 13"/>
          <p:cNvSpPr>
            <a:spLocks noGrp="1"/>
          </p:cNvSpPr>
          <p:nvPr>
            <p:ph sz="half" idx="10"/>
          </p:nvPr>
        </p:nvSpPr>
        <p:spPr/>
        <p:txBody>
          <a:bodyPr/>
          <a:lstStyle/>
          <a:p>
            <a:r>
              <a:rPr lang="en-CA"/>
              <a:t>Provincial grant growth should return to more normal level (but not expected to increase in 23-24) </a:t>
            </a:r>
          </a:p>
          <a:p>
            <a:r>
              <a:rPr lang="en-CA"/>
              <a:t>Domestic student tuition in 23-34 capped at Alberta inflation rate (i.e., June 2021-June 2022)</a:t>
            </a:r>
          </a:p>
        </p:txBody>
      </p:sp>
      <p:sp>
        <p:nvSpPr>
          <p:cNvPr id="6" name="Text Placeholder 5"/>
          <p:cNvSpPr>
            <a:spLocks noGrp="1"/>
          </p:cNvSpPr>
          <p:nvPr>
            <p:ph type="body" sz="quarter" idx="11"/>
          </p:nvPr>
        </p:nvSpPr>
        <p:spPr/>
        <p:txBody>
          <a:bodyPr/>
          <a:lstStyle/>
          <a:p>
            <a:r>
              <a:rPr lang="en-CA"/>
              <a:t>Plan to rebalance cost of postsecondary education complete in 22-23</a:t>
            </a:r>
          </a:p>
        </p:txBody>
      </p:sp>
      <p:graphicFrame>
        <p:nvGraphicFramePr>
          <p:cNvPr id="18" name="Content Placeholder 17"/>
          <p:cNvGraphicFramePr>
            <a:graphicFrameLocks noGrp="1"/>
          </p:cNvGraphicFramePr>
          <p:nvPr>
            <p:ph sz="half" idx="12"/>
          </p:nvPr>
        </p:nvGraphicFramePr>
        <p:xfrm>
          <a:off x="839788" y="2797175"/>
          <a:ext cx="10688637" cy="3248025"/>
        </p:xfrm>
        <a:graphic>
          <a:graphicData uri="http://schemas.openxmlformats.org/drawingml/2006/chart">
            <c:chart xmlns:c="http://schemas.openxmlformats.org/drawingml/2006/chart" xmlns:r="http://schemas.openxmlformats.org/officeDocument/2006/relationships" r:id="rId3"/>
          </a:graphicData>
        </a:graphic>
      </p:graphicFrame>
      <p:sp>
        <p:nvSpPr>
          <p:cNvPr id="27" name="Slide Number Placeholder 26"/>
          <p:cNvSpPr>
            <a:spLocks noGrp="1"/>
          </p:cNvSpPr>
          <p:nvPr>
            <p:ph type="sldNum" sz="quarter" idx="4"/>
          </p:nvPr>
        </p:nvSpPr>
        <p:spPr/>
        <p:txBody>
          <a:bodyPr/>
          <a:lstStyle/>
          <a:p>
            <a:fld id="{3D4ACEDC-DE86-49EC-8D06-BB6CAD53C939}" type="slidenum">
              <a:rPr lang="en-CA" sz="1400" smtClean="0"/>
              <a:pPr/>
              <a:t>5</a:t>
            </a:fld>
            <a:endParaRPr lang="en-CA" sz="1400"/>
          </a:p>
        </p:txBody>
      </p:sp>
    </p:spTree>
    <p:extLst>
      <p:ext uri="{BB962C8B-B14F-4D97-AF65-F5344CB8AC3E}">
        <p14:creationId xmlns:p14="http://schemas.microsoft.com/office/powerpoint/2010/main" val="2030858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What challenges do we face?</a:t>
            </a:r>
          </a:p>
        </p:txBody>
      </p:sp>
      <p:sp>
        <p:nvSpPr>
          <p:cNvPr id="6" name="Content Placeholder 5"/>
          <p:cNvSpPr>
            <a:spLocks noGrp="1"/>
          </p:cNvSpPr>
          <p:nvPr>
            <p:ph sz="half" idx="10"/>
          </p:nvPr>
        </p:nvSpPr>
        <p:spPr/>
        <p:txBody>
          <a:bodyPr lIns="91440" tIns="45720" rIns="91440" bIns="45720" anchor="t"/>
          <a:lstStyle/>
          <a:p>
            <a:pPr lvl="0"/>
            <a:r>
              <a:rPr lang="en-CA"/>
              <a:t>Provincial grant cut by $107.5M since 18-19 (</a:t>
            </a:r>
            <a:r>
              <a:rPr lang="en-US"/>
              <a:t>same size today as 10+ years ago when </a:t>
            </a:r>
            <a:r>
              <a:rPr lang="en-US" err="1"/>
              <a:t>UCalgary</a:t>
            </a:r>
            <a:r>
              <a:rPr lang="en-US"/>
              <a:t> had 3,000 fewer students and 1,500 fewer employees)</a:t>
            </a:r>
          </a:p>
          <a:p>
            <a:pPr marL="0" lvl="0" indent="0">
              <a:buNone/>
            </a:pPr>
            <a:endParaRPr lang="en-CA" sz="1000"/>
          </a:p>
          <a:p>
            <a:pPr lvl="0"/>
            <a:r>
              <a:rPr lang="en-CA"/>
              <a:t>CPI not considered in grant growth</a:t>
            </a:r>
            <a:endParaRPr lang="en-CA">
              <a:cs typeface="Calibri"/>
            </a:endParaRPr>
          </a:p>
          <a:p>
            <a:endParaRPr lang="en-CA" sz="1000">
              <a:cs typeface="Calibri"/>
            </a:endParaRPr>
          </a:p>
          <a:p>
            <a:r>
              <a:rPr lang="en-CA">
                <a:cs typeface="Calibri"/>
              </a:rPr>
              <a:t>Operating costs have increased</a:t>
            </a:r>
          </a:p>
          <a:p>
            <a:endParaRPr lang="en-CA" sz="1000">
              <a:cs typeface="Calibri"/>
            </a:endParaRPr>
          </a:p>
          <a:p>
            <a:pPr lvl="0"/>
            <a:r>
              <a:rPr lang="en-CA"/>
              <a:t>All the above make it challenging to balance our budget and tough decisions need to be made</a:t>
            </a:r>
          </a:p>
          <a:p>
            <a:endParaRPr lang="en-CA"/>
          </a:p>
        </p:txBody>
      </p:sp>
      <p:sp>
        <p:nvSpPr>
          <p:cNvPr id="4" name="Text Placeholder 3"/>
          <p:cNvSpPr>
            <a:spLocks noGrp="1"/>
          </p:cNvSpPr>
          <p:nvPr>
            <p:ph type="body" sz="quarter" idx="11"/>
          </p:nvPr>
        </p:nvSpPr>
        <p:spPr/>
        <p:txBody>
          <a:bodyPr/>
          <a:lstStyle/>
          <a:p>
            <a:r>
              <a:rPr lang="en-CA"/>
              <a:t>How to close the revenue / expense growth gap</a:t>
            </a:r>
          </a:p>
        </p:txBody>
      </p:sp>
      <p:graphicFrame>
        <p:nvGraphicFramePr>
          <p:cNvPr id="10" name="Content Placeholder 9"/>
          <p:cNvGraphicFramePr>
            <a:graphicFrameLocks noGrp="1"/>
          </p:cNvGraphicFramePr>
          <p:nvPr>
            <p:ph sz="half" idx="12"/>
          </p:nvPr>
        </p:nvGraphicFramePr>
        <p:xfrm>
          <a:off x="5964238" y="2001838"/>
          <a:ext cx="5564187" cy="4043362"/>
        </p:xfrm>
        <a:graphic>
          <a:graphicData uri="http://schemas.openxmlformats.org/drawingml/2006/chart">
            <c:chart xmlns:c="http://schemas.openxmlformats.org/drawingml/2006/chart" xmlns:r="http://schemas.openxmlformats.org/officeDocument/2006/relationships" r:id="rId3"/>
          </a:graphicData>
        </a:graphic>
      </p:graphicFrame>
      <p:sp>
        <p:nvSpPr>
          <p:cNvPr id="25" name="Slide Number Placeholder 24"/>
          <p:cNvSpPr>
            <a:spLocks noGrp="1"/>
          </p:cNvSpPr>
          <p:nvPr>
            <p:ph type="sldNum" sz="quarter" idx="4"/>
          </p:nvPr>
        </p:nvSpPr>
        <p:spPr/>
        <p:txBody>
          <a:bodyPr/>
          <a:lstStyle/>
          <a:p>
            <a:fld id="{3D4ACEDC-DE86-49EC-8D06-BB6CAD53C939}" type="slidenum">
              <a:rPr lang="en-CA" sz="1400" smtClean="0"/>
              <a:pPr/>
              <a:t>6</a:t>
            </a:fld>
            <a:endParaRPr lang="en-CA" sz="1400"/>
          </a:p>
        </p:txBody>
      </p:sp>
    </p:spTree>
    <p:extLst>
      <p:ext uri="{BB962C8B-B14F-4D97-AF65-F5344CB8AC3E}">
        <p14:creationId xmlns:p14="http://schemas.microsoft.com/office/powerpoint/2010/main" val="2882403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22166E-0996-4C63-89EA-F8C1A2F364BF}"/>
              </a:ext>
            </a:extLst>
          </p:cNvPr>
          <p:cNvSpPr>
            <a:spLocks noGrp="1"/>
          </p:cNvSpPr>
          <p:nvPr>
            <p:ph type="title"/>
          </p:nvPr>
        </p:nvSpPr>
        <p:spPr/>
        <p:txBody>
          <a:bodyPr>
            <a:normAutofit/>
          </a:bodyPr>
          <a:lstStyle/>
          <a:p>
            <a:r>
              <a:rPr kumimoji="0" lang="en-CA" sz="4400" b="1" i="0" u="none" strike="noStrike" kern="1200" cap="none" spc="0" normalizeH="0" baseline="0" noProof="0">
                <a:ln>
                  <a:noFill/>
                </a:ln>
                <a:solidFill>
                  <a:srgbClr val="FFFFFF"/>
                </a:solidFill>
                <a:effectLst>
                  <a:innerShdw blurRad="63500" dist="50800" dir="16200000">
                    <a:prstClr val="black">
                      <a:alpha val="50000"/>
                    </a:prstClr>
                  </a:innerShdw>
                </a:effectLst>
                <a:uLnTx/>
                <a:uFillTx/>
                <a:latin typeface="Calibri" panose="020F0502020204030204" pitchFamily="34" charset="0"/>
                <a:ea typeface="+mj-ea"/>
                <a:cs typeface="Calibri" panose="020F0502020204030204" pitchFamily="34" charset="0"/>
              </a:rPr>
              <a:t>Where are we in the process?</a:t>
            </a:r>
            <a:endParaRPr lang="en-CA"/>
          </a:p>
        </p:txBody>
      </p:sp>
      <p:graphicFrame>
        <p:nvGraphicFramePr>
          <p:cNvPr id="2" name="Content Placeholder 1">
            <a:extLst>
              <a:ext uri="{FF2B5EF4-FFF2-40B4-BE49-F238E27FC236}">
                <a16:creationId xmlns:a16="http://schemas.microsoft.com/office/drawing/2014/main" id="{E46AB7E8-D617-4856-87EA-ED3D6EEC2B8B}"/>
              </a:ext>
            </a:extLst>
          </p:cNvPr>
          <p:cNvGraphicFramePr>
            <a:graphicFrameLocks noGrp="1"/>
          </p:cNvGraphicFramePr>
          <p:nvPr>
            <p:ph sz="half" idx="10"/>
            <p:extLst>
              <p:ext uri="{D42A27DB-BD31-4B8C-83A1-F6EECF244321}">
                <p14:modId xmlns:p14="http://schemas.microsoft.com/office/powerpoint/2010/main" val="3608249178"/>
              </p:ext>
            </p:extLst>
          </p:nvPr>
        </p:nvGraphicFramePr>
        <p:xfrm>
          <a:off x="839788" y="1559136"/>
          <a:ext cx="9161683" cy="3737629"/>
        </p:xfrm>
        <a:graphic>
          <a:graphicData uri="http://schemas.openxmlformats.org/drawingml/2006/table">
            <a:tbl>
              <a:tblPr>
                <a:tableStyleId>{5C22544A-7EE6-4342-B048-85BDC9FD1C3A}</a:tableStyleId>
              </a:tblPr>
              <a:tblGrid>
                <a:gridCol w="952498">
                  <a:extLst>
                    <a:ext uri="{9D8B030D-6E8A-4147-A177-3AD203B41FA5}">
                      <a16:colId xmlns:a16="http://schemas.microsoft.com/office/drawing/2014/main" val="1308712589"/>
                    </a:ext>
                  </a:extLst>
                </a:gridCol>
                <a:gridCol w="2258290">
                  <a:extLst>
                    <a:ext uri="{9D8B030D-6E8A-4147-A177-3AD203B41FA5}">
                      <a16:colId xmlns:a16="http://schemas.microsoft.com/office/drawing/2014/main" val="2763512876"/>
                    </a:ext>
                  </a:extLst>
                </a:gridCol>
                <a:gridCol w="1370051">
                  <a:extLst>
                    <a:ext uri="{9D8B030D-6E8A-4147-A177-3AD203B41FA5}">
                      <a16:colId xmlns:a16="http://schemas.microsoft.com/office/drawing/2014/main" val="2577310834"/>
                    </a:ext>
                  </a:extLst>
                </a:gridCol>
                <a:gridCol w="1526948">
                  <a:extLst>
                    <a:ext uri="{9D8B030D-6E8A-4147-A177-3AD203B41FA5}">
                      <a16:colId xmlns:a16="http://schemas.microsoft.com/office/drawing/2014/main" val="974641695"/>
                    </a:ext>
                  </a:extLst>
                </a:gridCol>
                <a:gridCol w="1526948">
                  <a:extLst>
                    <a:ext uri="{9D8B030D-6E8A-4147-A177-3AD203B41FA5}">
                      <a16:colId xmlns:a16="http://schemas.microsoft.com/office/drawing/2014/main" val="2860303806"/>
                    </a:ext>
                  </a:extLst>
                </a:gridCol>
                <a:gridCol w="1526948">
                  <a:extLst>
                    <a:ext uri="{9D8B030D-6E8A-4147-A177-3AD203B41FA5}">
                      <a16:colId xmlns:a16="http://schemas.microsoft.com/office/drawing/2014/main" val="1494980136"/>
                    </a:ext>
                  </a:extLst>
                </a:gridCol>
              </a:tblGrid>
              <a:tr h="371634">
                <a:tc>
                  <a:txBody>
                    <a:bodyPr/>
                    <a:lstStyle/>
                    <a:p>
                      <a:pPr algn="ctr"/>
                      <a:r>
                        <a:rPr lang="en-GB" sz="1600" b="0" u="none" spc="-15">
                          <a:solidFill>
                            <a:schemeClr val="bg1"/>
                          </a:solidFill>
                          <a:effectLst/>
                          <a:latin typeface="Calibri"/>
                          <a:ea typeface="Times New Roman" panose="02020603050405020304" pitchFamily="18" charset="0"/>
                          <a:cs typeface="Times New Roman"/>
                        </a:rPr>
                        <a:t>Progress</a:t>
                      </a:r>
                      <a:endParaRPr lang="en-CA" sz="1600" b="0" u="none">
                        <a:solidFill>
                          <a:schemeClr val="bg1"/>
                        </a:solidFill>
                        <a:effectLst/>
                        <a:latin typeface="Calibri"/>
                        <a:ea typeface="Times New Roman" panose="02020603050405020304" pitchFamily="18" charset="0"/>
                        <a:cs typeface="Times New Roman"/>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a:txBody>
                    <a:bodyPr/>
                    <a:lstStyle/>
                    <a:p>
                      <a:pPr algn="l"/>
                      <a:r>
                        <a:rPr lang="en-GB" sz="1600" b="0" u="none" spc="-15">
                          <a:solidFill>
                            <a:schemeClr val="bg1"/>
                          </a:solidFill>
                          <a:effectLst/>
                          <a:latin typeface="Calibri"/>
                          <a:ea typeface="Times New Roman" panose="02020603050405020304" pitchFamily="18" charset="0"/>
                          <a:cs typeface="Times New Roman"/>
                        </a:rPr>
                        <a:t>Body</a:t>
                      </a:r>
                      <a:endParaRPr lang="en-CA" sz="1600" b="0" u="none">
                        <a:solidFill>
                          <a:schemeClr val="bg1"/>
                        </a:solidFill>
                        <a:effectLst/>
                        <a:latin typeface="Calibri"/>
                        <a:ea typeface="Times New Roman" panose="02020603050405020304" pitchFamily="18" charset="0"/>
                        <a:cs typeface="Times New Roman"/>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a:txBody>
                    <a:bodyPr/>
                    <a:lstStyle/>
                    <a:p>
                      <a:pPr algn="l"/>
                      <a:r>
                        <a:rPr lang="en-GB" sz="1600" b="0" u="none" spc="-15">
                          <a:solidFill>
                            <a:schemeClr val="bg1"/>
                          </a:solidFill>
                          <a:effectLst/>
                          <a:latin typeface="Calibri"/>
                          <a:ea typeface="Times New Roman" panose="02020603050405020304" pitchFamily="18" charset="0"/>
                          <a:cs typeface="Times New Roman"/>
                        </a:rPr>
                        <a:t>Date</a:t>
                      </a:r>
                      <a:endParaRPr lang="en-CA" sz="1600" b="0" u="none">
                        <a:solidFill>
                          <a:schemeClr val="bg1"/>
                        </a:solidFill>
                        <a:effectLst/>
                        <a:latin typeface="Calibri"/>
                        <a:ea typeface="Times New Roman" panose="02020603050405020304" pitchFamily="18" charset="0"/>
                        <a:cs typeface="Times New Roman"/>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a:txBody>
                    <a:bodyPr/>
                    <a:lstStyle/>
                    <a:p>
                      <a:pPr algn="ctr"/>
                      <a:r>
                        <a:rPr lang="en-GB" sz="1600" b="0" u="none" spc="-15">
                          <a:solidFill>
                            <a:schemeClr val="bg1"/>
                          </a:solidFill>
                          <a:effectLst/>
                          <a:latin typeface="Calibri"/>
                          <a:ea typeface="Times New Roman" panose="02020603050405020304" pitchFamily="18" charset="0"/>
                          <a:cs typeface="Times New Roman"/>
                        </a:rPr>
                        <a:t>Approval</a:t>
                      </a:r>
                      <a:endParaRPr lang="en-CA" sz="1600" b="0" u="none">
                        <a:solidFill>
                          <a:schemeClr val="bg1"/>
                        </a:solidFill>
                        <a:effectLst/>
                        <a:latin typeface="Calibri"/>
                        <a:ea typeface="Times New Roman" panose="02020603050405020304" pitchFamily="18" charset="0"/>
                        <a:cs typeface="Times New Roman"/>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a:txBody>
                    <a:bodyPr/>
                    <a:lstStyle/>
                    <a:p>
                      <a:pPr algn="ctr"/>
                      <a:r>
                        <a:rPr lang="en-GB" sz="1600" b="0" u="none" spc="-15">
                          <a:solidFill>
                            <a:schemeClr val="bg1"/>
                          </a:solidFill>
                          <a:effectLst/>
                          <a:latin typeface="Calibri"/>
                          <a:ea typeface="Times New Roman" panose="02020603050405020304" pitchFamily="18" charset="0"/>
                          <a:cs typeface="Times New Roman"/>
                        </a:rPr>
                        <a:t>Recommend</a:t>
                      </a:r>
                      <a:endParaRPr lang="en-CA" sz="1600" b="0" u="none">
                        <a:solidFill>
                          <a:schemeClr val="bg1"/>
                        </a:solidFill>
                        <a:effectLst/>
                        <a:latin typeface="Calibri"/>
                        <a:ea typeface="Times New Roman" panose="02020603050405020304" pitchFamily="18" charset="0"/>
                        <a:cs typeface="Times New Roman"/>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tc>
                  <a:txBody>
                    <a:bodyPr/>
                    <a:lstStyle/>
                    <a:p>
                      <a:pPr algn="ctr"/>
                      <a:r>
                        <a:rPr lang="en-GB" sz="1600" b="0" u="none" spc="-15">
                          <a:solidFill>
                            <a:schemeClr val="bg1"/>
                          </a:solidFill>
                          <a:effectLst/>
                          <a:latin typeface="Calibri"/>
                          <a:ea typeface="Times New Roman" panose="02020603050405020304" pitchFamily="18" charset="0"/>
                          <a:cs typeface="Times New Roman"/>
                        </a:rPr>
                        <a:t>Discussion</a:t>
                      </a:r>
                      <a:endParaRPr lang="en-CA" sz="1600" b="0" u="none">
                        <a:solidFill>
                          <a:schemeClr val="bg1"/>
                        </a:solidFill>
                        <a:effectLst/>
                        <a:latin typeface="Calibri"/>
                        <a:ea typeface="Times New Roman" panose="02020603050405020304" pitchFamily="18" charset="0"/>
                        <a:cs typeface="Times New Roman"/>
                      </a:endParaRPr>
                    </a:p>
                  </a:txBody>
                  <a:tcPr marL="68580" marR="68580" marT="0" marB="0" anchor="ctr">
                    <a:lnT w="28575" cap="flat" cmpd="sng" algn="ctr">
                      <a:solidFill>
                        <a:srgbClr val="E52622"/>
                      </a:solidFill>
                      <a:prstDash val="solid"/>
                      <a:round/>
                      <a:headEnd type="none" w="med" len="med"/>
                      <a:tailEnd type="none" w="med" len="med"/>
                    </a:lnT>
                    <a:solidFill>
                      <a:srgbClr val="E52622"/>
                    </a:solidFill>
                  </a:tcPr>
                </a:tc>
                <a:extLst>
                  <a:ext uri="{0D108BD9-81ED-4DB2-BD59-A6C34878D82A}">
                    <a16:rowId xmlns:a16="http://schemas.microsoft.com/office/drawing/2014/main" val="1431552605"/>
                  </a:ext>
                </a:extLst>
              </a:tr>
              <a:tr h="306000">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l"/>
                      <a:r>
                        <a:rPr lang="en-GB" sz="1600" spc="-15">
                          <a:effectLst/>
                          <a:latin typeface="Calibri"/>
                          <a:ea typeface="Times New Roman" panose="02020603050405020304" pitchFamily="18" charset="0"/>
                          <a:cs typeface="Times New Roman"/>
                        </a:rPr>
                        <a:t>TFCC</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just"/>
                      <a:r>
                        <a:rPr lang="en-GB" sz="1600" spc="-15">
                          <a:effectLst/>
                          <a:latin typeface="Calibri"/>
                          <a:ea typeface="Times New Roman" panose="02020603050405020304" pitchFamily="18" charset="0"/>
                          <a:cs typeface="Times New Roman"/>
                        </a:rPr>
                        <a:t>2022-08-24</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r>
                        <a:rPr lang="en-GB" sz="1600" spc="-15">
                          <a:effectLst/>
                          <a:latin typeface="Calibri"/>
                          <a:ea typeface="Times New Roman" panose="02020603050405020304" pitchFamily="18" charset="0"/>
                          <a:cs typeface="Times New Roman"/>
                        </a:rPr>
                        <a:t>X</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B w="3175" cap="flat" cmpd="sng" algn="ctr">
                      <a:solidFill>
                        <a:srgbClr val="E5262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476074"/>
                  </a:ext>
                </a:extLst>
              </a:tr>
              <a:tr h="306000">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l"/>
                      <a:r>
                        <a:rPr lang="en-GB" sz="1600" spc="-15">
                          <a:effectLst/>
                          <a:latin typeface="Calibri"/>
                          <a:ea typeface="Times New Roman" panose="02020603050405020304" pitchFamily="18" charset="0"/>
                          <a:cs typeface="Times New Roman"/>
                        </a:rPr>
                        <a:t>TFCC*</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just"/>
                      <a:r>
                        <a:rPr lang="en-GB" sz="1600" spc="-15">
                          <a:effectLst/>
                          <a:latin typeface="Calibri"/>
                          <a:ea typeface="Times New Roman" panose="02020603050405020304" pitchFamily="18" charset="0"/>
                          <a:cs typeface="Times New Roman"/>
                        </a:rPr>
                        <a:t>2022-10-06</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r>
                        <a:rPr lang="en-GB" sz="1600" spc="-15">
                          <a:effectLst/>
                          <a:latin typeface="Calibri"/>
                          <a:ea typeface="Times New Roman" panose="02020603050405020304" pitchFamily="18" charset="0"/>
                          <a:cs typeface="Times New Roman"/>
                        </a:rPr>
                        <a:t>X</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51364026"/>
                  </a:ext>
                </a:extLst>
              </a:tr>
              <a:tr h="305999">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l"/>
                      <a:r>
                        <a:rPr lang="en-GB" sz="1600" spc="-15">
                          <a:effectLst/>
                          <a:latin typeface="Calibri"/>
                          <a:ea typeface="Times New Roman" panose="02020603050405020304" pitchFamily="18" charset="0"/>
                          <a:cs typeface="Times New Roman"/>
                        </a:rPr>
                        <a:t>TFCC</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just"/>
                      <a:r>
                        <a:rPr lang="en-GB" sz="1600" spc="-15">
                          <a:effectLst/>
                          <a:latin typeface="Calibri"/>
                          <a:ea typeface="Times New Roman" panose="02020603050405020304" pitchFamily="18" charset="0"/>
                          <a:cs typeface="Times New Roman"/>
                        </a:rPr>
                        <a:t>2022-10-21</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r>
                        <a:rPr lang="en-GB" sz="1600" spc="-15">
                          <a:effectLst/>
                          <a:latin typeface="Calibri"/>
                          <a:ea typeface="Times New Roman" panose="02020603050405020304" pitchFamily="18" charset="0"/>
                          <a:cs typeface="Times New Roman"/>
                        </a:rPr>
                        <a:t>X</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61533440"/>
                  </a:ext>
                </a:extLst>
              </a:tr>
              <a:tr h="306000">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l"/>
                      <a:r>
                        <a:rPr lang="en-GB" sz="1600" spc="-15">
                          <a:effectLst/>
                          <a:latin typeface="Calibri"/>
                          <a:ea typeface="Times New Roman" panose="02020603050405020304" pitchFamily="18" charset="0"/>
                          <a:cs typeface="Times New Roman"/>
                        </a:rPr>
                        <a:t>TFCC</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just"/>
                      <a:r>
                        <a:rPr lang="en-GB" sz="1600" spc="-15">
                          <a:effectLst/>
                          <a:latin typeface="Calibri"/>
                          <a:ea typeface="Times New Roman" panose="02020603050405020304" pitchFamily="18" charset="0"/>
                          <a:cs typeface="Times New Roman"/>
                        </a:rPr>
                        <a:t>2022-11-01</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r>
                        <a:rPr lang="en-GB" sz="1600" spc="-15">
                          <a:effectLst/>
                          <a:latin typeface="Calibri"/>
                          <a:ea typeface="Times New Roman" panose="02020603050405020304" pitchFamily="18" charset="0"/>
                          <a:cs typeface="Times New Roman"/>
                        </a:rPr>
                        <a:t>X</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13685690"/>
                  </a:ext>
                </a:extLst>
              </a:tr>
              <a:tr h="306000">
                <a:tc>
                  <a:txBody>
                    <a:bodyPr/>
                    <a:lstStyle/>
                    <a:p>
                      <a:pPr algn="ct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l"/>
                      <a:r>
                        <a:rPr lang="en-CA" sz="1600">
                          <a:effectLst/>
                          <a:latin typeface="Calibri"/>
                          <a:ea typeface="Times New Roman" panose="02020603050405020304" pitchFamily="18" charset="0"/>
                          <a:cs typeface="Times New Roman"/>
                        </a:rPr>
                        <a:t>GSA GRC</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just"/>
                      <a:r>
                        <a:rPr lang="en-CA" sz="1600">
                          <a:effectLst/>
                          <a:latin typeface="Calibri"/>
                          <a:ea typeface="Times New Roman" panose="02020603050405020304" pitchFamily="18" charset="0"/>
                          <a:cs typeface="Times New Roman"/>
                        </a:rPr>
                        <a:t>2022-11-29</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r>
                        <a:rPr lang="en-CA" sz="1600">
                          <a:effectLst/>
                          <a:latin typeface="Calibri"/>
                          <a:ea typeface="Times New Roman" panose="02020603050405020304" pitchFamily="18" charset="0"/>
                          <a:cs typeface="Times New Roman"/>
                        </a:rPr>
                        <a:t>X</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99277261"/>
                  </a:ext>
                </a:extLst>
              </a:tr>
              <a:tr h="306000">
                <a:tc>
                  <a:txBody>
                    <a:bodyPr/>
                    <a:lstStyle/>
                    <a:p>
                      <a:pPr algn="ct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l"/>
                      <a:r>
                        <a:rPr lang="en-CA" sz="1600">
                          <a:effectLst/>
                          <a:latin typeface="Calibri"/>
                          <a:ea typeface="Times New Roman" panose="02020603050405020304" pitchFamily="18" charset="0"/>
                          <a:cs typeface="Times New Roman"/>
                        </a:rPr>
                        <a:t>SU SLC</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just"/>
                      <a:r>
                        <a:rPr lang="en-CA" sz="1600">
                          <a:effectLst/>
                          <a:latin typeface="Calibri"/>
                          <a:ea typeface="Times New Roman" panose="02020603050405020304" pitchFamily="18" charset="0"/>
                          <a:cs typeface="Times New Roman"/>
                        </a:rPr>
                        <a:t>2022-11-29</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tc>
                  <a:txBody>
                    <a:bodyPr/>
                    <a:lstStyle/>
                    <a:p>
                      <a:pPr algn="ctr"/>
                      <a:r>
                        <a:rPr lang="en-CA" sz="1600">
                          <a:effectLst/>
                          <a:latin typeface="Calibri"/>
                          <a:ea typeface="Times New Roman" panose="02020603050405020304" pitchFamily="18" charset="0"/>
                          <a:cs typeface="Times New Roman"/>
                        </a:rPr>
                        <a:t>X</a:t>
                      </a: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75114469"/>
                  </a:ext>
                </a:extLst>
              </a:tr>
              <a:tr h="305999">
                <a:tc>
                  <a:txBody>
                    <a:bodyPr/>
                    <a:lstStyle/>
                    <a:p>
                      <a:pPr lvl="0" algn="ctr">
                        <a:buNone/>
                      </a:pPr>
                      <a:r>
                        <a:rPr lang="en-GB" sz="1600" spc="-15">
                          <a:effectLst/>
                          <a:latin typeface="Calibri"/>
                          <a:ea typeface="Times New Roman" panose="02020603050405020304" pitchFamily="18" charset="0"/>
                          <a:cs typeface="Times New Roman"/>
                        </a:rPr>
                        <a:t>X</a:t>
                      </a:r>
                    </a:p>
                  </a:txBody>
                  <a:tcPr marL="68580" marR="68580" marT="0" marB="0" anchor="ctr">
                    <a:lnR w="3174">
                      <a:solidFill>
                        <a:srgbClr val="E52622"/>
                      </a:solidFill>
                    </a:lnR>
                    <a:lnT w="3175"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l">
                        <a:buNone/>
                      </a:pPr>
                      <a:r>
                        <a:rPr lang="en-GB" sz="1600" spc="-15">
                          <a:effectLst/>
                          <a:latin typeface="Calibri"/>
                          <a:ea typeface="Times New Roman" panose="02020603050405020304" pitchFamily="18" charset="0"/>
                          <a:cs typeface="Times New Roman"/>
                        </a:rPr>
                        <a:t>Tuition Town Hall</a:t>
                      </a:r>
                    </a:p>
                  </a:txBody>
                  <a:tcPr marL="68580" marR="68580" marT="0" marB="0" anchor="ctr">
                    <a:lnL w="3174">
                      <a:solidFill>
                        <a:srgbClr val="E52622"/>
                      </a:solidFill>
                    </a:lnL>
                    <a:lnR w="3174">
                      <a:solidFill>
                        <a:srgbClr val="E52622"/>
                      </a:solidFill>
                    </a:lnR>
                    <a:lnT w="3175"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just">
                        <a:buNone/>
                      </a:pPr>
                      <a:r>
                        <a:rPr lang="en-GB" sz="1600" spc="-15">
                          <a:effectLst/>
                          <a:latin typeface="Calibri"/>
                          <a:ea typeface="Times New Roman" panose="02020603050405020304" pitchFamily="18" charset="0"/>
                          <a:cs typeface="Times New Roman"/>
                        </a:rPr>
                        <a:t>2022-12-07</a:t>
                      </a:r>
                    </a:p>
                  </a:txBody>
                  <a:tcPr marL="68580" marR="68580" marT="0" marB="0" anchor="ctr">
                    <a:lnL w="3174">
                      <a:solidFill>
                        <a:srgbClr val="E52622"/>
                      </a:solidFill>
                    </a:lnL>
                    <a:lnR w="3174">
                      <a:solidFill>
                        <a:srgbClr val="E52622"/>
                      </a:solidFill>
                    </a:lnR>
                    <a:lnT w="3175"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endParaRPr lang="en-CA" sz="1600">
                        <a:effectLst/>
                        <a:latin typeface="Calibri"/>
                        <a:ea typeface="Times New Roman" panose="02020603050405020304" pitchFamily="18" charset="0"/>
                        <a:cs typeface="Times New Roman"/>
                      </a:endParaRPr>
                    </a:p>
                  </a:txBody>
                  <a:tcPr marL="68580" marR="68580" marT="0" marB="0" anchor="ctr">
                    <a:lnL w="3174">
                      <a:solidFill>
                        <a:srgbClr val="E52622"/>
                      </a:solidFill>
                    </a:lnL>
                    <a:lnR w="3174">
                      <a:solidFill>
                        <a:srgbClr val="E52622"/>
                      </a:solidFill>
                    </a:lnR>
                    <a:lnT w="3175"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endParaRPr lang="en-GB" sz="1600" spc="-15">
                        <a:effectLst/>
                        <a:latin typeface="Calibri"/>
                        <a:ea typeface="Times New Roman" panose="02020603050405020304" pitchFamily="18" charset="0"/>
                        <a:cs typeface="Times New Roman"/>
                      </a:endParaRPr>
                    </a:p>
                  </a:txBody>
                  <a:tcPr marL="68580" marR="68580" marT="0" marB="0" anchor="ctr">
                    <a:lnL w="3174">
                      <a:solidFill>
                        <a:srgbClr val="E52622"/>
                      </a:solidFill>
                    </a:lnL>
                    <a:lnR w="3174">
                      <a:solidFill>
                        <a:srgbClr val="E52622"/>
                      </a:solidFill>
                    </a:lnR>
                    <a:lnT w="3175"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r>
                        <a:rPr lang="en-CA" sz="1600">
                          <a:effectLst/>
                          <a:latin typeface="Calibri"/>
                          <a:ea typeface="Times New Roman" panose="02020603050405020304" pitchFamily="18" charset="0"/>
                          <a:cs typeface="Times New Roman"/>
                        </a:rPr>
                        <a:t>X</a:t>
                      </a:r>
                    </a:p>
                  </a:txBody>
                  <a:tcPr marL="68580" marR="68580" marT="0" marB="0" anchor="ctr">
                    <a:lnL w="3174">
                      <a:solidFill>
                        <a:srgbClr val="E52622"/>
                      </a:solidFill>
                    </a:lnL>
                    <a:lnR w="3174">
                      <a:solidFill>
                        <a:srgbClr val="E52622"/>
                      </a:solidFill>
                    </a:lnR>
                    <a:lnT w="3175" cap="flat" cmpd="sng" algn="ctr">
                      <a:solidFill>
                        <a:srgbClr val="E52622"/>
                      </a:solidFill>
                      <a:prstDash val="solid"/>
                      <a:round/>
                      <a:headEnd type="none" w="med" len="med"/>
                      <a:tailEnd type="none" w="med" len="med"/>
                    </a:lnT>
                    <a:lnB w="3174">
                      <a:solidFill>
                        <a:srgbClr val="E52622"/>
                      </a:solidFill>
                    </a:lnB>
                    <a:solidFill>
                      <a:schemeClr val="bg1"/>
                    </a:solidFill>
                  </a:tcPr>
                </a:tc>
                <a:extLst>
                  <a:ext uri="{0D108BD9-81ED-4DB2-BD59-A6C34878D82A}">
                    <a16:rowId xmlns:a16="http://schemas.microsoft.com/office/drawing/2014/main" val="3702534671"/>
                  </a:ext>
                </a:extLst>
              </a:tr>
              <a:tr h="305999">
                <a:tc>
                  <a:txBody>
                    <a:bodyPr/>
                    <a:lstStyle/>
                    <a:p>
                      <a:pPr lvl="0" algn="ctr">
                        <a:buNone/>
                      </a:pPr>
                      <a:endParaRPr lang="en-GB" sz="1600" spc="-15">
                        <a:effectLst/>
                        <a:latin typeface="Calibri"/>
                        <a:ea typeface="Times New Roman" panose="02020603050405020304" pitchFamily="18" charset="0"/>
                        <a:cs typeface="Times New Roman"/>
                      </a:endParaRPr>
                    </a:p>
                  </a:txBody>
                  <a:tcPr marL="68580" marR="68580" marT="0" marB="0" anchor="ctr">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l">
                        <a:buNone/>
                      </a:pPr>
                      <a:r>
                        <a:rPr lang="en-GB" sz="1600" spc="-15">
                          <a:effectLst/>
                          <a:latin typeface="Calibri"/>
                          <a:ea typeface="Times New Roman" panose="02020603050405020304" pitchFamily="18" charset="0"/>
                          <a:cs typeface="Times New Roman"/>
                        </a:rPr>
                        <a:t>GSA Exec</a:t>
                      </a: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just">
                        <a:buNone/>
                      </a:pPr>
                      <a:r>
                        <a:rPr lang="en-GB" sz="1600" spc="-15">
                          <a:effectLst/>
                          <a:latin typeface="Calibri"/>
                          <a:ea typeface="Times New Roman" panose="02020603050405020304" pitchFamily="18" charset="0"/>
                          <a:cs typeface="Times New Roman"/>
                        </a:rPr>
                        <a:t>2022-12-08</a:t>
                      </a: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endParaRPr lang="en-CA" sz="1600">
                        <a:effectLst/>
                        <a:latin typeface="Calibri"/>
                        <a:ea typeface="Times New Roman" panose="02020603050405020304" pitchFamily="18" charset="0"/>
                        <a:cs typeface="Times New Roman"/>
                      </a:endParaRP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endParaRPr lang="en-GB" sz="1600" spc="-15">
                        <a:effectLst/>
                        <a:latin typeface="Calibri"/>
                        <a:ea typeface="Times New Roman" panose="02020603050405020304" pitchFamily="18" charset="0"/>
                        <a:cs typeface="Times New Roman"/>
                      </a:endParaRP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a:effectLst/>
                          <a:latin typeface="+mn-lt"/>
                          <a:ea typeface="Times New Roman" panose="02020603050405020304" pitchFamily="18" charset="0"/>
                          <a:cs typeface="Times New Roman"/>
                        </a:rPr>
                        <a:t>X</a:t>
                      </a: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extLst>
                  <a:ext uri="{0D108BD9-81ED-4DB2-BD59-A6C34878D82A}">
                    <a16:rowId xmlns:a16="http://schemas.microsoft.com/office/drawing/2014/main" val="4231882878"/>
                  </a:ext>
                </a:extLst>
              </a:tr>
              <a:tr h="305998">
                <a:tc>
                  <a:txBody>
                    <a:bodyPr/>
                    <a:lstStyle/>
                    <a:p>
                      <a:pPr lvl="0" algn="ctr">
                        <a:buNone/>
                      </a:pPr>
                      <a:endParaRPr lang="en-GB" sz="1600" spc="-15">
                        <a:effectLst/>
                        <a:latin typeface="Calibri"/>
                        <a:ea typeface="Times New Roman" panose="02020603050405020304" pitchFamily="18" charset="0"/>
                        <a:cs typeface="Times New Roman"/>
                      </a:endParaRPr>
                    </a:p>
                  </a:txBody>
                  <a:tcPr marL="68580" marR="68580" marT="0" marB="0" anchor="ctr">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l">
                        <a:buNone/>
                      </a:pPr>
                      <a:r>
                        <a:rPr lang="en-GB" sz="1600" spc="-15">
                          <a:effectLst/>
                          <a:latin typeface="Calibri"/>
                          <a:ea typeface="Times New Roman" panose="02020603050405020304" pitchFamily="18" charset="0"/>
                          <a:cs typeface="Times New Roman"/>
                        </a:rPr>
                        <a:t>SU SLC</a:t>
                      </a: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just">
                        <a:buNone/>
                      </a:pPr>
                      <a:r>
                        <a:rPr lang="en-GB" sz="1600" spc="-15">
                          <a:effectLst/>
                          <a:latin typeface="Calibri"/>
                          <a:ea typeface="Times New Roman" panose="02020603050405020304" pitchFamily="18" charset="0"/>
                          <a:cs typeface="Times New Roman"/>
                        </a:rPr>
                        <a:t>2022-12-13</a:t>
                      </a: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endParaRPr lang="en-CA" sz="1600">
                        <a:effectLst/>
                        <a:latin typeface="Calibri"/>
                        <a:ea typeface="Times New Roman" panose="02020603050405020304" pitchFamily="18" charset="0"/>
                        <a:cs typeface="Times New Roman"/>
                      </a:endParaRP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endParaRPr lang="en-GB" sz="1600" spc="-15">
                        <a:effectLst/>
                        <a:latin typeface="Calibri"/>
                        <a:ea typeface="Times New Roman" panose="02020603050405020304" pitchFamily="18" charset="0"/>
                        <a:cs typeface="Times New Roman"/>
                      </a:endParaRP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tc>
                  <a:txBody>
                    <a:bodyPr/>
                    <a:lstStyle/>
                    <a:p>
                      <a:pPr lvl="0" algn="ctr">
                        <a:buNone/>
                      </a:pPr>
                      <a:r>
                        <a:rPr lang="en-CA" sz="1600">
                          <a:effectLst/>
                          <a:latin typeface="Calibri"/>
                          <a:ea typeface="Times New Roman" panose="02020603050405020304" pitchFamily="18" charset="0"/>
                          <a:cs typeface="Times New Roman"/>
                        </a:rPr>
                        <a:t>X</a:t>
                      </a:r>
                    </a:p>
                  </a:txBody>
                  <a:tcPr marL="68580" marR="68580" marT="0" marB="0" anchor="ctr">
                    <a:lnL w="3174" cap="flat" cmpd="sng" algn="ctr">
                      <a:solidFill>
                        <a:srgbClr val="E52622"/>
                      </a:solidFill>
                      <a:prstDash val="solid"/>
                      <a:round/>
                      <a:headEnd type="none" w="med" len="med"/>
                      <a:tailEnd type="none" w="med" len="med"/>
                    </a:lnL>
                    <a:lnR w="3174"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4">
                      <a:solidFill>
                        <a:srgbClr val="E52622"/>
                      </a:solidFill>
                    </a:lnB>
                    <a:solidFill>
                      <a:schemeClr val="bg1"/>
                    </a:solidFill>
                  </a:tcPr>
                </a:tc>
                <a:extLst>
                  <a:ext uri="{0D108BD9-81ED-4DB2-BD59-A6C34878D82A}">
                    <a16:rowId xmlns:a16="http://schemas.microsoft.com/office/drawing/2014/main" val="1253625774"/>
                  </a:ext>
                </a:extLst>
              </a:tr>
              <a:tr h="306000">
                <a:tc>
                  <a:txBody>
                    <a:bodyPr/>
                    <a:lstStyle/>
                    <a:p>
                      <a:pPr algn="ctr"/>
                      <a:endParaRPr lang="en-GB" sz="1600" spc="-15">
                        <a:effectLst/>
                        <a:latin typeface="Calibri"/>
                        <a:ea typeface="Times New Roman" panose="02020603050405020304" pitchFamily="18" charset="0"/>
                        <a:cs typeface="Times New Roman"/>
                      </a:endParaRPr>
                    </a:p>
                  </a:txBody>
                  <a:tcPr marL="68580" marR="68580" marT="0" marB="0" anchor="ctr">
                    <a:lnR w="3175"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l"/>
                      <a:r>
                        <a:rPr lang="en-GB" sz="1600" spc="-15">
                          <a:effectLst/>
                          <a:latin typeface="Calibri"/>
                          <a:ea typeface="Times New Roman" panose="02020603050405020304" pitchFamily="18" charset="0"/>
                          <a:cs typeface="Times New Roman"/>
                        </a:rPr>
                        <a:t>FPC</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just"/>
                      <a:r>
                        <a:rPr lang="en-GB" sz="1600" spc="-15">
                          <a:effectLst/>
                          <a:latin typeface="Calibri"/>
                          <a:ea typeface="Times New Roman" panose="02020603050405020304" pitchFamily="18" charset="0"/>
                          <a:cs typeface="Times New Roman"/>
                        </a:rPr>
                        <a:t>2023-01-11</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ctr"/>
                      <a:r>
                        <a:rPr lang="en-GB" sz="1600" spc="-15">
                          <a:effectLst/>
                          <a:latin typeface="Calibri"/>
                          <a:ea typeface="Times New Roman" panose="02020603050405020304" pitchFamily="18" charset="0"/>
                          <a:cs typeface="Times New Roman"/>
                        </a:rPr>
                        <a:t>X</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4" cap="flat" cmpd="sng" algn="ctr">
                      <a:solidFill>
                        <a:srgbClr val="E52622"/>
                      </a:solidFill>
                      <a:prstDash val="solid"/>
                      <a:round/>
                      <a:headEnd type="none" w="med" len="med"/>
                      <a:tailEnd type="none" w="med" len="med"/>
                    </a:lnT>
                    <a:lnB w="3175" cap="flat" cmpd="sng" algn="ctr">
                      <a:solidFill>
                        <a:srgbClr val="E52622"/>
                      </a:solidFill>
                      <a:prstDash val="solid"/>
                      <a:round/>
                      <a:headEnd type="none" w="med" len="med"/>
                      <a:tailEnd type="none" w="med" len="med"/>
                    </a:lnB>
                    <a:solidFill>
                      <a:schemeClr val="bg1"/>
                    </a:solidFill>
                  </a:tcPr>
                </a:tc>
                <a:extLst>
                  <a:ext uri="{0D108BD9-81ED-4DB2-BD59-A6C34878D82A}">
                    <a16:rowId xmlns:a16="http://schemas.microsoft.com/office/drawing/2014/main" val="552292165"/>
                  </a:ext>
                </a:extLst>
              </a:tr>
              <a:tr h="306000">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l"/>
                      <a:r>
                        <a:rPr lang="en-GB" sz="1600" spc="-15">
                          <a:effectLst/>
                          <a:latin typeface="Calibri"/>
                          <a:ea typeface="Times New Roman" panose="02020603050405020304" pitchFamily="18" charset="0"/>
                          <a:cs typeface="Times New Roman"/>
                        </a:rPr>
                        <a:t>BoG</a:t>
                      </a:r>
                      <a:endParaRPr lang="en-CA" sz="1600" err="1">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just"/>
                      <a:r>
                        <a:rPr lang="en-GB" sz="1600" spc="-15">
                          <a:effectLst/>
                          <a:latin typeface="Calibri"/>
                          <a:ea typeface="Times New Roman" panose="02020603050405020304" pitchFamily="18" charset="0"/>
                          <a:cs typeface="Times New Roman"/>
                        </a:rPr>
                        <a:t>2023-01-20</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ctr"/>
                      <a:r>
                        <a:rPr lang="en-GB" sz="1600" spc="-15">
                          <a:effectLst/>
                          <a:latin typeface="Calibri"/>
                          <a:ea typeface="Times New Roman" panose="02020603050405020304" pitchFamily="18" charset="0"/>
                          <a:cs typeface="Times New Roman"/>
                        </a:rPr>
                        <a:t>X</a:t>
                      </a: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tc>
                  <a:txBody>
                    <a:bodyPr/>
                    <a:lstStyle/>
                    <a:p>
                      <a:pPr algn="ctr"/>
                      <a:endParaRPr lang="en-CA" sz="1600">
                        <a:effectLst/>
                        <a:latin typeface="Calibri"/>
                        <a:ea typeface="Times New Roman" panose="02020603050405020304" pitchFamily="18" charset="0"/>
                        <a:cs typeface="Times New Roman"/>
                      </a:endParaRPr>
                    </a:p>
                  </a:txBody>
                  <a:tcPr marL="68580" marR="68580" marT="0" marB="0" anchor="ctr">
                    <a:lnL w="3175" cap="flat" cmpd="sng" algn="ctr">
                      <a:solidFill>
                        <a:srgbClr val="E52622"/>
                      </a:solidFill>
                      <a:prstDash val="solid"/>
                      <a:round/>
                      <a:headEnd type="none" w="med" len="med"/>
                      <a:tailEnd type="none" w="med" len="med"/>
                    </a:lnL>
                    <a:lnR w="3175" cap="flat" cmpd="sng" algn="ctr">
                      <a:solidFill>
                        <a:srgbClr val="E52622"/>
                      </a:solidFill>
                      <a:prstDash val="solid"/>
                      <a:round/>
                      <a:headEnd type="none" w="med" len="med"/>
                      <a:tailEnd type="none" w="med" len="med"/>
                    </a:lnR>
                    <a:lnT w="3175" cap="flat" cmpd="sng" algn="ctr">
                      <a:solidFill>
                        <a:srgbClr val="E52622"/>
                      </a:solidFill>
                      <a:prstDash val="solid"/>
                      <a:round/>
                      <a:headEnd type="none" w="med" len="med"/>
                      <a:tailEnd type="none" w="med" len="med"/>
                    </a:lnT>
                    <a:lnB w="28575" cap="flat" cmpd="sng" algn="ctr">
                      <a:solidFill>
                        <a:srgbClr val="E52622"/>
                      </a:solidFill>
                      <a:prstDash val="solid"/>
                      <a:round/>
                      <a:headEnd type="none" w="med" len="med"/>
                      <a:tailEnd type="none" w="med" len="med"/>
                    </a:lnB>
                    <a:solidFill>
                      <a:schemeClr val="bg1"/>
                    </a:solidFill>
                  </a:tcPr>
                </a:tc>
                <a:extLst>
                  <a:ext uri="{0D108BD9-81ED-4DB2-BD59-A6C34878D82A}">
                    <a16:rowId xmlns:a16="http://schemas.microsoft.com/office/drawing/2014/main" val="698208059"/>
                  </a:ext>
                </a:extLst>
              </a:tr>
            </a:tbl>
          </a:graphicData>
        </a:graphic>
      </p:graphicFrame>
      <p:sp>
        <p:nvSpPr>
          <p:cNvPr id="5" name="Text Placeholder 4">
            <a:extLst>
              <a:ext uri="{FF2B5EF4-FFF2-40B4-BE49-F238E27FC236}">
                <a16:creationId xmlns:a16="http://schemas.microsoft.com/office/drawing/2014/main" id="{A01DF4A7-3B5D-4E81-8F6C-D4FDB6547E3D}"/>
              </a:ext>
            </a:extLst>
          </p:cNvPr>
          <p:cNvSpPr>
            <a:spLocks noGrp="1"/>
          </p:cNvSpPr>
          <p:nvPr>
            <p:ph type="body" sz="quarter" idx="11"/>
          </p:nvPr>
        </p:nvSpPr>
        <p:spPr>
          <a:xfrm>
            <a:off x="839788" y="1038555"/>
            <a:ext cx="10688637" cy="661987"/>
          </a:xfrm>
        </p:spPr>
        <p:txBody>
          <a:bodyPr/>
          <a:lstStyle/>
          <a:p>
            <a:pPr algn="just">
              <a:spcBef>
                <a:spcPts val="1200"/>
              </a:spcBef>
              <a:spcAft>
                <a:spcPts val="1200"/>
              </a:spcAft>
            </a:pPr>
            <a:r>
              <a:rPr lang="en-GB" sz="1800" b="1" kern="0">
                <a:effectLst/>
                <a:latin typeface="Calibri" panose="020F0502020204030204" pitchFamily="34" charset="0"/>
                <a:ea typeface="Times New Roman" panose="02020603050405020304" pitchFamily="18" charset="0"/>
                <a:cs typeface="Times New Roman" panose="02020603050405020304" pitchFamily="18" charset="0"/>
              </a:rPr>
              <a:t>Routing and persons consulted</a:t>
            </a:r>
            <a:endParaRPr lang="en-CA" sz="1800" b="1" ker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235DDE1-DC4F-4690-9D6B-A35EF70EA80D}"/>
              </a:ext>
            </a:extLst>
          </p:cNvPr>
          <p:cNvSpPr>
            <a:spLocks noGrp="1"/>
          </p:cNvSpPr>
          <p:nvPr>
            <p:ph type="sldNum" sz="quarter" idx="4"/>
          </p:nvPr>
        </p:nvSpPr>
        <p:spPr/>
        <p:txBody>
          <a:bodyPr/>
          <a:lstStyle/>
          <a:p>
            <a:fld id="{5C35FCF4-C3EF-BD43-82E0-05BC237DAD2A}" type="slidenum">
              <a:rPr lang="en-US" smtClean="0"/>
              <a:pPr/>
              <a:t>7</a:t>
            </a:fld>
            <a:endParaRPr lang="en-US"/>
          </a:p>
        </p:txBody>
      </p:sp>
      <p:sp>
        <p:nvSpPr>
          <p:cNvPr id="7" name="TextBox 6">
            <a:extLst>
              <a:ext uri="{FF2B5EF4-FFF2-40B4-BE49-F238E27FC236}">
                <a16:creationId xmlns:a16="http://schemas.microsoft.com/office/drawing/2014/main" id="{36E968F7-0CDE-41C8-9DC1-B09DAE13297F}"/>
              </a:ext>
            </a:extLst>
          </p:cNvPr>
          <p:cNvSpPr txBox="1"/>
          <p:nvPr/>
        </p:nvSpPr>
        <p:spPr>
          <a:xfrm>
            <a:off x="1166415" y="5307922"/>
            <a:ext cx="6744154" cy="1077218"/>
          </a:xfrm>
          <a:prstGeom prst="rect">
            <a:avLst/>
          </a:prstGeom>
          <a:noFill/>
        </p:spPr>
        <p:txBody>
          <a:bodyPr wrap="none" rtlCol="0">
            <a:spAutoFit/>
          </a:bodyPr>
          <a:lstStyle/>
          <a:p>
            <a:r>
              <a:rPr lang="en-CA" sz="900"/>
              <a:t>Notes</a:t>
            </a:r>
          </a:p>
          <a:p>
            <a:endParaRPr lang="en-CA" sz="100"/>
          </a:p>
          <a:p>
            <a:pPr marL="171450" indent="-171450">
              <a:buFont typeface="Arial" panose="020B0604020202020204" pitchFamily="34" charset="0"/>
              <a:buChar char="•"/>
            </a:pPr>
            <a:r>
              <a:rPr lang="en-CA" sz="900"/>
              <a:t>2022-23 TFCC work plan approved*</a:t>
            </a:r>
          </a:p>
          <a:p>
            <a:pPr marL="171450" indent="-171450">
              <a:buFont typeface="Arial" panose="020B0604020202020204" pitchFamily="34" charset="0"/>
              <a:buChar char="•"/>
            </a:pPr>
            <a:r>
              <a:rPr lang="en-CA" sz="900"/>
              <a:t>TFCC – Tuition and Fees Consultation Committee (SU reps </a:t>
            </a:r>
            <a:r>
              <a:rPr lang="en-US" sz="900">
                <a:effectLst/>
                <a:latin typeface="Calibri" panose="020F0502020204030204" pitchFamily="34" charset="0"/>
                <a:ea typeface="Calibri" panose="020F0502020204030204" pitchFamily="34" charset="0"/>
              </a:rPr>
              <a:t>Nicole Schmidt, </a:t>
            </a:r>
            <a:r>
              <a:rPr lang="en-CA" sz="900">
                <a:effectLst/>
                <a:latin typeface="Calibri" panose="020F0502020204030204" pitchFamily="34" charset="0"/>
                <a:ea typeface="Calibri" panose="020F0502020204030204" pitchFamily="34" charset="0"/>
                <a:cs typeface="Times New Roman" panose="02020603050405020304" pitchFamily="18" charset="0"/>
              </a:rPr>
              <a:t>Mateusz Salmassi / </a:t>
            </a:r>
            <a:r>
              <a:rPr lang="en-CA" sz="900"/>
              <a:t>GSA reps </a:t>
            </a:r>
            <a:r>
              <a:rPr lang="en-US" sz="900">
                <a:effectLst/>
                <a:latin typeface="Calibri" panose="020F0502020204030204" pitchFamily="34" charset="0"/>
                <a:ea typeface="Calibri" panose="020F0502020204030204" pitchFamily="34" charset="0"/>
              </a:rPr>
              <a:t>Saaka Sulemana, Alex Cameron)</a:t>
            </a:r>
            <a:endParaRPr lang="en-CA" sz="900"/>
          </a:p>
          <a:p>
            <a:pPr marL="171450" indent="-171450">
              <a:buFont typeface="Arial" panose="020B0604020202020204" pitchFamily="34" charset="0"/>
              <a:buChar char="•"/>
            </a:pPr>
            <a:r>
              <a:rPr lang="en-CA" sz="900"/>
              <a:t>GSA GRA – Graduate Students’ Association Graduate Representative Council</a:t>
            </a:r>
          </a:p>
          <a:p>
            <a:pPr marL="171450" indent="-171450">
              <a:buFont typeface="Arial" panose="020B0604020202020204" pitchFamily="34" charset="0"/>
              <a:buChar char="•"/>
            </a:pPr>
            <a:r>
              <a:rPr lang="en-CA" sz="900"/>
              <a:t>SU SLC – Students’ Union Students' Legislative Council</a:t>
            </a:r>
          </a:p>
          <a:p>
            <a:pPr marL="171450" indent="-171450">
              <a:buFont typeface="Arial" panose="020B0604020202020204" pitchFamily="34" charset="0"/>
              <a:buChar char="•"/>
            </a:pPr>
            <a:r>
              <a:rPr lang="en-CA" sz="900"/>
              <a:t>FPC – Finance and Property Committee</a:t>
            </a:r>
          </a:p>
          <a:p>
            <a:pPr marL="171450" indent="-171450">
              <a:buFont typeface="Arial" panose="020B0604020202020204" pitchFamily="34" charset="0"/>
              <a:buChar char="•"/>
            </a:pPr>
            <a:r>
              <a:rPr lang="en-CA" sz="900"/>
              <a:t>BoG – Board of Governors</a:t>
            </a:r>
          </a:p>
        </p:txBody>
      </p:sp>
    </p:spTree>
    <p:extLst>
      <p:ext uri="{BB962C8B-B14F-4D97-AF65-F5344CB8AC3E}">
        <p14:creationId xmlns:p14="http://schemas.microsoft.com/office/powerpoint/2010/main" val="832593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296941"/>
            <a:ext cx="8216341" cy="718457"/>
          </a:xfrm>
        </p:spPr>
        <p:txBody>
          <a:bodyPr lIns="91440" tIns="45720" rIns="91440" bIns="45720" anchor="t">
            <a:normAutofit fontScale="90000"/>
          </a:bodyPr>
          <a:lstStyle/>
          <a:p>
            <a:r>
              <a:rPr kumimoji="0" lang="en-CA" sz="4400" b="1" i="0" u="none" strike="noStrike" kern="1200" cap="none" spc="0" normalizeH="0" baseline="0" noProof="0">
                <a:ln>
                  <a:noFill/>
                </a:ln>
                <a:solidFill>
                  <a:srgbClr val="FFFFFF"/>
                </a:solidFill>
                <a:effectLst>
                  <a:innerShdw blurRad="63500" dist="50800" dir="16200000">
                    <a:prstClr val="black">
                      <a:alpha val="50000"/>
                    </a:prstClr>
                  </a:innerShdw>
                </a:effectLst>
                <a:uLnTx/>
                <a:uFillTx/>
                <a:latin typeface="Calibri"/>
                <a:cs typeface="Calibri"/>
              </a:rPr>
              <a:t>Student feedback received</a:t>
            </a:r>
            <a:r>
              <a:rPr lang="en-CA" sz="4400" b="1">
                <a:effectLst>
                  <a:innerShdw blurRad="63500" dist="50800" dir="16200000">
                    <a:prstClr val="black">
                      <a:alpha val="50000"/>
                    </a:prstClr>
                  </a:innerShdw>
                </a:effectLst>
                <a:latin typeface="Calibri"/>
                <a:cs typeface="Calibri"/>
              </a:rPr>
              <a:t> </a:t>
            </a:r>
            <a:r>
              <a:rPr lang="en-CA" sz="2400">
                <a:latin typeface="Calibri"/>
                <a:cs typeface="Calibri"/>
              </a:rPr>
              <a:t>(as of December 5)</a:t>
            </a:r>
          </a:p>
        </p:txBody>
      </p:sp>
      <p:sp>
        <p:nvSpPr>
          <p:cNvPr id="9" name="Text Placeholder 8"/>
          <p:cNvSpPr>
            <a:spLocks noGrp="1"/>
          </p:cNvSpPr>
          <p:nvPr>
            <p:ph sz="half" idx="10"/>
          </p:nvPr>
        </p:nvSpPr>
        <p:spPr>
          <a:xfrm>
            <a:off x="663575" y="1838027"/>
            <a:ext cx="11226052" cy="4575548"/>
          </a:xfrm>
        </p:spPr>
        <p:txBody>
          <a:bodyPr lIns="91440" tIns="45720" rIns="91440" bIns="45720" anchor="t"/>
          <a:lstStyle/>
          <a:p>
            <a:pPr marL="0" indent="0">
              <a:buNone/>
            </a:pPr>
            <a:r>
              <a:rPr lang="en-CA" b="1"/>
              <a:t>Requests:</a:t>
            </a:r>
          </a:p>
          <a:p>
            <a:pPr lvl="1"/>
            <a:r>
              <a:rPr lang="en-CA" sz="2400"/>
              <a:t>Reconsider tuition increases, particularly in domestic undergraduate Nursing and international course-based graduate programs (including MEng)</a:t>
            </a:r>
            <a:endParaRPr lang="en-CA" sz="2400">
              <a:cs typeface="Calibri"/>
            </a:endParaRPr>
          </a:p>
          <a:p>
            <a:pPr lvl="1"/>
            <a:r>
              <a:rPr lang="en-CA" sz="2400">
                <a:cs typeface="Calibri"/>
              </a:rPr>
              <a:t>Review annual reporting for MNIFs</a:t>
            </a:r>
            <a:endParaRPr lang="en-CA" sz="2400"/>
          </a:p>
          <a:p>
            <a:pPr lvl="1"/>
            <a:r>
              <a:rPr lang="en-CA" sz="2400">
                <a:ea typeface="+mn-lt"/>
                <a:cs typeface="+mn-lt"/>
              </a:rPr>
              <a:t>Increase graduate needs-based bursaries by CPI and a one-time 15% increase in 2023-24</a:t>
            </a:r>
            <a:endParaRPr lang="en-US" sz="2400">
              <a:ea typeface="+mn-lt"/>
              <a:cs typeface="+mn-lt"/>
            </a:endParaRPr>
          </a:p>
          <a:p>
            <a:pPr lvl="1"/>
            <a:r>
              <a:rPr lang="en-CA" sz="2400">
                <a:ea typeface="+mn-lt"/>
                <a:cs typeface="+mn-lt"/>
              </a:rPr>
              <a:t>Increase investment in student health and wellness support</a:t>
            </a:r>
            <a:endParaRPr lang="en-US" sz="2400">
              <a:ea typeface="+mn-lt"/>
              <a:cs typeface="+mn-lt"/>
            </a:endParaRPr>
          </a:p>
          <a:p>
            <a:pPr marL="0" indent="0">
              <a:buNone/>
            </a:pPr>
            <a:endParaRPr lang="en-CA" sz="1500">
              <a:ea typeface="+mn-lt"/>
              <a:cs typeface="+mn-lt"/>
            </a:endParaRPr>
          </a:p>
          <a:p>
            <a:pPr marL="0" indent="0">
              <a:buNone/>
            </a:pPr>
            <a:r>
              <a:rPr lang="en-CA" b="1">
                <a:ea typeface="+mn-lt"/>
                <a:cs typeface="+mn-lt"/>
              </a:rPr>
              <a:t>Concerns: </a:t>
            </a:r>
          </a:p>
          <a:p>
            <a:pPr lvl="1"/>
            <a:r>
              <a:rPr lang="en-CA" sz="2400">
                <a:ea typeface="+mn-lt"/>
                <a:cs typeface="+mn-lt"/>
              </a:rPr>
              <a:t>Opportunities for student consultation</a:t>
            </a:r>
          </a:p>
          <a:p>
            <a:pPr lvl="1"/>
            <a:r>
              <a:rPr lang="en-CA" sz="2400">
                <a:ea typeface="+mn-lt"/>
                <a:cs typeface="+mn-lt"/>
              </a:rPr>
              <a:t>Cost of Mandatory Non-Instructional Fees (MNIFs) compared to other institutions</a:t>
            </a:r>
            <a:endParaRPr lang="en-US" sz="2400">
              <a:ea typeface="+mn-lt"/>
              <a:cs typeface="+mn-lt"/>
            </a:endParaRPr>
          </a:p>
          <a:p>
            <a:pPr lvl="1"/>
            <a:r>
              <a:rPr lang="en-US" sz="2400">
                <a:ea typeface="+mn-lt"/>
                <a:cs typeface="+mn-lt"/>
              </a:rPr>
              <a:t>C</a:t>
            </a:r>
            <a:r>
              <a:rPr lang="en-CA" sz="2400" err="1">
                <a:cs typeface="Calibri"/>
              </a:rPr>
              <a:t>ost</a:t>
            </a:r>
            <a:r>
              <a:rPr lang="en-CA" sz="2400">
                <a:cs typeface="Calibri"/>
              </a:rPr>
              <a:t> to students for Dino's Athletics via annual athletics fee</a:t>
            </a:r>
          </a:p>
          <a:p>
            <a:endParaRPr lang="en-CA" sz="2400">
              <a:cs typeface="Calibri"/>
            </a:endParaRPr>
          </a:p>
          <a:p>
            <a:endParaRPr lang="en-CA" b="1">
              <a:ea typeface="Calibri" panose="020F0502020204030204"/>
              <a:cs typeface="Calibri"/>
            </a:endParaRPr>
          </a:p>
          <a:p>
            <a:pPr marL="0" indent="0">
              <a:buNone/>
            </a:pPr>
            <a:endParaRPr lang="en-CA">
              <a:ea typeface="Calibri" panose="020F0502020204030204"/>
              <a:cs typeface="Calibri"/>
            </a:endParaRPr>
          </a:p>
          <a:p>
            <a:pPr marL="0" indent="0">
              <a:buNone/>
            </a:pPr>
            <a:endParaRPr lang="en-CA" sz="2400" b="1">
              <a:ea typeface="Calibri" panose="020F0502020204030204"/>
              <a:cs typeface="Calibri"/>
            </a:endParaRPr>
          </a:p>
        </p:txBody>
      </p:sp>
      <p:sp>
        <p:nvSpPr>
          <p:cNvPr id="4" name="Text Placeholder 3"/>
          <p:cNvSpPr>
            <a:spLocks noGrp="1"/>
          </p:cNvSpPr>
          <p:nvPr>
            <p:ph type="body" sz="quarter" idx="11"/>
          </p:nvPr>
        </p:nvSpPr>
        <p:spPr>
          <a:xfrm>
            <a:off x="839788" y="1211084"/>
            <a:ext cx="10688637" cy="661987"/>
          </a:xfrm>
        </p:spPr>
        <p:txBody>
          <a:bodyPr lIns="91440" tIns="45720" rIns="91440" bIns="45720" anchor="ctr"/>
          <a:lstStyle/>
          <a:p>
            <a:r>
              <a:rPr lang="en-CA"/>
              <a:t>Highlights of what we have heard so far</a:t>
            </a:r>
            <a:endParaRPr lang="en-US"/>
          </a:p>
        </p:txBody>
      </p:sp>
      <p:sp>
        <p:nvSpPr>
          <p:cNvPr id="10" name="Slide Number Placeholder 9">
            <a:extLst>
              <a:ext uri="{FF2B5EF4-FFF2-40B4-BE49-F238E27FC236}">
                <a16:creationId xmlns:a16="http://schemas.microsoft.com/office/drawing/2014/main" id="{2AE13FC3-CB81-4A89-87C4-2EBBB61D0E0D}"/>
              </a:ext>
            </a:extLst>
          </p:cNvPr>
          <p:cNvSpPr>
            <a:spLocks noGrp="1"/>
          </p:cNvSpPr>
          <p:nvPr>
            <p:ph type="sldNum" sz="quarter" idx="4"/>
          </p:nvPr>
        </p:nvSpPr>
        <p:spPr/>
        <p:txBody>
          <a:bodyPr/>
          <a:lstStyle/>
          <a:p>
            <a:fld id="{5C35FCF4-C3EF-BD43-82E0-05BC237DAD2A}" type="slidenum">
              <a:rPr lang="en-US" smtClean="0"/>
              <a:pPr/>
              <a:t>8</a:t>
            </a:fld>
            <a:endParaRPr lang="en-US"/>
          </a:p>
        </p:txBody>
      </p:sp>
    </p:spTree>
    <p:extLst>
      <p:ext uri="{BB962C8B-B14F-4D97-AF65-F5344CB8AC3E}">
        <p14:creationId xmlns:p14="http://schemas.microsoft.com/office/powerpoint/2010/main" val="4180067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296941"/>
            <a:ext cx="8216341" cy="718457"/>
          </a:xfrm>
        </p:spPr>
        <p:txBody>
          <a:bodyPr lIns="91440" tIns="45720" rIns="91440" bIns="45720" anchor="t">
            <a:normAutofit/>
          </a:bodyPr>
          <a:lstStyle/>
          <a:p>
            <a:r>
              <a:rPr lang="en-CA" sz="4400" b="1">
                <a:solidFill>
                  <a:srgbClr val="FFFFFF"/>
                </a:solidFill>
                <a:effectLst>
                  <a:innerShdw blurRad="63500" dist="50800" dir="16200000">
                    <a:prstClr val="black">
                      <a:alpha val="50000"/>
                    </a:prstClr>
                  </a:innerShdw>
                </a:effectLst>
                <a:latin typeface="Calibri"/>
                <a:cs typeface="Calibri"/>
              </a:rPr>
              <a:t>Student budget input </a:t>
            </a:r>
            <a:r>
              <a:rPr lang="en-CA" sz="2400">
                <a:latin typeface="Calibri"/>
                <a:cs typeface="Calibri"/>
              </a:rPr>
              <a:t>(Budget Town Hall)</a:t>
            </a:r>
          </a:p>
        </p:txBody>
      </p:sp>
      <p:sp>
        <p:nvSpPr>
          <p:cNvPr id="10" name="Slide Number Placeholder 9">
            <a:extLst>
              <a:ext uri="{FF2B5EF4-FFF2-40B4-BE49-F238E27FC236}">
                <a16:creationId xmlns:a16="http://schemas.microsoft.com/office/drawing/2014/main" id="{2AE13FC3-CB81-4A89-87C4-2EBBB61D0E0D}"/>
              </a:ext>
            </a:extLst>
          </p:cNvPr>
          <p:cNvSpPr>
            <a:spLocks noGrp="1"/>
          </p:cNvSpPr>
          <p:nvPr>
            <p:ph type="sldNum" sz="quarter" idx="4"/>
          </p:nvPr>
        </p:nvSpPr>
        <p:spPr/>
        <p:txBody>
          <a:bodyPr/>
          <a:lstStyle/>
          <a:p>
            <a:fld id="{5C35FCF4-C3EF-BD43-82E0-05BC237DAD2A}" type="slidenum">
              <a:rPr lang="en-US" smtClean="0"/>
              <a:pPr/>
              <a:t>9</a:t>
            </a:fld>
            <a:endParaRPr lang="en-US"/>
          </a:p>
        </p:txBody>
      </p:sp>
      <p:sp>
        <p:nvSpPr>
          <p:cNvPr id="6" name="Text Placeholder 8">
            <a:extLst>
              <a:ext uri="{FF2B5EF4-FFF2-40B4-BE49-F238E27FC236}">
                <a16:creationId xmlns:a16="http://schemas.microsoft.com/office/drawing/2014/main" id="{D802EA15-4CAD-15CF-0C07-7CD2982DA9B5}"/>
              </a:ext>
            </a:extLst>
          </p:cNvPr>
          <p:cNvSpPr txBox="1">
            <a:spLocks/>
          </p:cNvSpPr>
          <p:nvPr/>
        </p:nvSpPr>
        <p:spPr>
          <a:xfrm>
            <a:off x="839787" y="1487168"/>
            <a:ext cx="11049840" cy="4654177"/>
          </a:xfrm>
          <a:prstGeom prst="rect">
            <a:avLst/>
          </a:prstGeom>
        </p:spPr>
        <p:txBody>
          <a:bodyPr lIns="91440" tIns="45720" rIns="91440" bIns="45720" anchor="t"/>
          <a:lstStyle>
            <a:lvl1pPr marL="228600" indent="-228600" algn="l" defTabSz="914400" rtl="0" eaLnBrk="1" latinLnBrk="0" hangingPunct="1">
              <a:lnSpc>
                <a:spcPct val="100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400" b="1">
                <a:ea typeface="+mn-lt"/>
                <a:cs typeface="+mn-lt"/>
              </a:rPr>
              <a:t>Top 4 priorities for students from Budget Town Hall for increased resources: </a:t>
            </a:r>
            <a:endParaRPr lang="en-US" sz="2400">
              <a:ea typeface="+mn-lt"/>
              <a:cs typeface="+mn-lt"/>
            </a:endParaRPr>
          </a:p>
          <a:p>
            <a:endParaRPr lang="en-CA" sz="2400" b="1">
              <a:ea typeface="+mn-lt"/>
              <a:cs typeface="+mn-lt"/>
            </a:endParaRPr>
          </a:p>
          <a:p>
            <a:pPr lvl="1"/>
            <a:r>
              <a:rPr lang="en-CA" sz="2400">
                <a:ea typeface="+mn-lt"/>
                <a:cs typeface="+mn-lt"/>
              </a:rPr>
              <a:t>Student support </a:t>
            </a:r>
            <a:r>
              <a:rPr lang="en-CA" sz="2400"/>
              <a:t>(financial)</a:t>
            </a:r>
            <a:endParaRPr lang="en-US" sz="2400">
              <a:ea typeface="+mn-lt"/>
              <a:cs typeface="+mn-lt"/>
            </a:endParaRPr>
          </a:p>
          <a:p>
            <a:pPr lvl="1"/>
            <a:endParaRPr lang="en-CA" sz="1000">
              <a:cs typeface="Calibri"/>
            </a:endParaRPr>
          </a:p>
          <a:p>
            <a:pPr lvl="1"/>
            <a:r>
              <a:rPr lang="en-CA" sz="2400">
                <a:cs typeface="Calibri"/>
              </a:rPr>
              <a:t>Student </a:t>
            </a:r>
            <a:r>
              <a:rPr lang="en-CA" sz="2400">
                <a:ea typeface="+mn-lt"/>
                <a:cs typeface="+mn-lt"/>
              </a:rPr>
              <a:t>support (mental health, international)</a:t>
            </a:r>
            <a:endParaRPr lang="en-US" sz="2400">
              <a:ea typeface="+mn-lt"/>
              <a:cs typeface="+mn-lt"/>
            </a:endParaRPr>
          </a:p>
          <a:p>
            <a:pPr lvl="1"/>
            <a:endParaRPr lang="en-CA" sz="1000">
              <a:ea typeface="+mn-lt"/>
              <a:cs typeface="+mn-lt"/>
            </a:endParaRPr>
          </a:p>
          <a:p>
            <a:pPr lvl="1"/>
            <a:r>
              <a:rPr lang="en-CA" sz="2400">
                <a:ea typeface="+mn-lt"/>
                <a:cs typeface="+mn-lt"/>
              </a:rPr>
              <a:t>Support for teaching excellence (hybrid/blended models) </a:t>
            </a:r>
            <a:endParaRPr lang="en-US" sz="2400">
              <a:ea typeface="+mn-lt"/>
              <a:cs typeface="+mn-lt"/>
            </a:endParaRPr>
          </a:p>
          <a:p>
            <a:pPr lvl="1"/>
            <a:endParaRPr lang="en-CA" sz="1000">
              <a:ea typeface="+mn-lt"/>
              <a:cs typeface="+mn-lt"/>
            </a:endParaRPr>
          </a:p>
          <a:p>
            <a:pPr lvl="1"/>
            <a:r>
              <a:rPr lang="en-CA" sz="2400">
                <a:ea typeface="+mn-lt"/>
                <a:cs typeface="+mn-lt"/>
              </a:rPr>
              <a:t>Digital infrastructure (information technology)</a:t>
            </a:r>
            <a:endParaRPr lang="en-CA" sz="2400">
              <a:cs typeface="Calibri"/>
            </a:endParaRPr>
          </a:p>
          <a:p>
            <a:endParaRPr lang="en-CA" sz="2400">
              <a:cs typeface="Calibri"/>
            </a:endParaRPr>
          </a:p>
          <a:p>
            <a:endParaRPr lang="en-CA" b="1">
              <a:ea typeface="Calibri" panose="020F0502020204030204"/>
              <a:cs typeface="Calibri"/>
            </a:endParaRPr>
          </a:p>
          <a:p>
            <a:pPr marL="0" indent="0">
              <a:buFont typeface="Arial" panose="020B0604020202020204" pitchFamily="34" charset="0"/>
              <a:buNone/>
            </a:pPr>
            <a:endParaRPr lang="en-CA">
              <a:ea typeface="Calibri" panose="020F0502020204030204"/>
              <a:cs typeface="Calibri"/>
            </a:endParaRPr>
          </a:p>
          <a:p>
            <a:pPr marL="0" indent="0">
              <a:buFont typeface="Arial" panose="020B0604020202020204" pitchFamily="34" charset="0"/>
              <a:buNone/>
            </a:pPr>
            <a:endParaRPr lang="en-CA" sz="2400" b="1">
              <a:ea typeface="Calibri" panose="020F0502020204030204"/>
              <a:cs typeface="Calibri"/>
            </a:endParaRPr>
          </a:p>
        </p:txBody>
      </p:sp>
    </p:spTree>
    <p:extLst>
      <p:ext uri="{BB962C8B-B14F-4D97-AF65-F5344CB8AC3E}">
        <p14:creationId xmlns:p14="http://schemas.microsoft.com/office/powerpoint/2010/main" val="1434894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Color-Scheme">
  <a:themeElements>
    <a:clrScheme name="UCalgary1">
      <a:dk1>
        <a:srgbClr val="000000"/>
      </a:dk1>
      <a:lt1>
        <a:srgbClr val="FFFFFF"/>
      </a:lt1>
      <a:dk2>
        <a:srgbClr val="666666"/>
      </a:dk2>
      <a:lt2>
        <a:srgbClr val="CCCCCC"/>
      </a:lt2>
      <a:accent1>
        <a:srgbClr val="E82823"/>
      </a:accent1>
      <a:accent2>
        <a:srgbClr val="FFD600"/>
      </a:accent2>
      <a:accent3>
        <a:srgbClr val="FAA319"/>
      </a:accent3>
      <a:accent4>
        <a:srgbClr val="F46E20"/>
      </a:accent4>
      <a:accent5>
        <a:srgbClr val="AE112A"/>
      </a:accent5>
      <a:accent6>
        <a:srgbClr val="6E2A1D"/>
      </a:accent6>
      <a:hlink>
        <a:srgbClr val="CCCCCC"/>
      </a:hlink>
      <a:folHlink>
        <a:srgbClr val="6666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ard of Governors - Recruitment - Sept 9, 2022" id="{BDF28709-C61C-4DEB-9D58-48F5752CC7D3}" vid="{EC3AB837-E8B6-4CE0-8684-C358759BAB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F8E0FB59EDD94F8B6D7ADC17FF4415" ma:contentTypeVersion="16" ma:contentTypeDescription="Create a new document." ma:contentTypeScope="" ma:versionID="f978158db8923492972952b03e898cfe">
  <xsd:schema xmlns:xsd="http://www.w3.org/2001/XMLSchema" xmlns:xs="http://www.w3.org/2001/XMLSchema" xmlns:p="http://schemas.microsoft.com/office/2006/metadata/properties" xmlns:ns2="22659110-582d-452e-aa25-5be06cf08e5c" xmlns:ns3="77c53d7e-25b0-4cb1-abe2-719c665c7a6f" targetNamespace="http://schemas.microsoft.com/office/2006/metadata/properties" ma:root="true" ma:fieldsID="7fa2b8286ca58372175a666a9849a78c" ns2:_="" ns3:_="">
    <xsd:import namespace="22659110-582d-452e-aa25-5be06cf08e5c"/>
    <xsd:import namespace="77c53d7e-25b0-4cb1-abe2-719c665c7a6f"/>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59110-582d-452e-aa25-5be06cf08e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23ff3b-8b4b-4ebe-81e4-de565bb03cb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c53d7e-25b0-4cb1-abe2-719c665c7a6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5660a8-2862-4bd7-bf2f-af1f99420a78}" ma:internalName="TaxCatchAll" ma:showField="CatchAllData" ma:web="77c53d7e-25b0-4cb1-abe2-719c665c7a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659110-582d-452e-aa25-5be06cf08e5c">
      <Terms xmlns="http://schemas.microsoft.com/office/infopath/2007/PartnerControls"/>
    </lcf76f155ced4ddcb4097134ff3c332f>
    <TaxCatchAll xmlns="77c53d7e-25b0-4cb1-abe2-719c665c7a6f" xsi:nil="true"/>
    <SharedWithUsers xmlns="77c53d7e-25b0-4cb1-abe2-719c665c7a6f">
      <UserInfo>
        <DisplayName>Terry Ross</DisplayName>
        <AccountId>420</AccountId>
        <AccountType/>
      </UserInfo>
    </SharedWithUsers>
  </documentManagement>
</p:properties>
</file>

<file path=customXml/itemProps1.xml><?xml version="1.0" encoding="utf-8"?>
<ds:datastoreItem xmlns:ds="http://schemas.openxmlformats.org/officeDocument/2006/customXml" ds:itemID="{921B3BA4-05C3-4197-9445-FA0336FED2ED}">
  <ds:schemaRefs>
    <ds:schemaRef ds:uri="http://schemas.microsoft.com/sharepoint/v3/contenttype/forms"/>
  </ds:schemaRefs>
</ds:datastoreItem>
</file>

<file path=customXml/itemProps2.xml><?xml version="1.0" encoding="utf-8"?>
<ds:datastoreItem xmlns:ds="http://schemas.openxmlformats.org/officeDocument/2006/customXml" ds:itemID="{79081869-2908-4196-A4B5-637F5F925716}">
  <ds:schemaRefs>
    <ds:schemaRef ds:uri="22659110-582d-452e-aa25-5be06cf08e5c"/>
    <ds:schemaRef ds:uri="77c53d7e-25b0-4cb1-abe2-719c665c7a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404577D-4915-442D-B6D8-AE88B38E8D08}">
  <ds:schemaRefs>
    <ds:schemaRef ds:uri="22659110-582d-452e-aa25-5be06cf08e5c"/>
    <ds:schemaRef ds:uri="77c53d7e-25b0-4cb1-abe2-719c665c7a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1-Color-Scheme</Template>
  <TotalTime>0</TotalTime>
  <Words>2045</Words>
  <Application>Microsoft Office PowerPoint</Application>
  <PresentationFormat>Widescreen</PresentationFormat>
  <Paragraphs>542</Paragraphs>
  <Slides>19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Arial,Sans-Serif</vt:lpstr>
      <vt:lpstr>Calibri</vt:lpstr>
      <vt:lpstr>Helvetica</vt:lpstr>
      <vt:lpstr>Wingdings</vt:lpstr>
      <vt:lpstr>1-Color-Scheme</vt:lpstr>
      <vt:lpstr>Tuition and Fees Student Town Hall</vt:lpstr>
      <vt:lpstr>PowerPoint Presentation</vt:lpstr>
      <vt:lpstr>Why are we here?</vt:lpstr>
      <vt:lpstr>Tuition and Fees</vt:lpstr>
      <vt:lpstr>Provincial Context</vt:lpstr>
      <vt:lpstr>What challenges do we face?</vt:lpstr>
      <vt:lpstr>Where are we in the process?</vt:lpstr>
      <vt:lpstr>Student feedback received (as of December 5)</vt:lpstr>
      <vt:lpstr>Student budget input (Budget Town Hall)</vt:lpstr>
      <vt:lpstr>Response to student feedback</vt:lpstr>
      <vt:lpstr>Tuition Proposal</vt:lpstr>
      <vt:lpstr>Tuition Proposal</vt:lpstr>
      <vt:lpstr>Tuition Proposal</vt:lpstr>
      <vt:lpstr>Tuition Proposal</vt:lpstr>
      <vt:lpstr>MNIF Proposal</vt:lpstr>
      <vt:lpstr>MNIF Proposal</vt:lpstr>
      <vt:lpstr>Next Steps</vt:lpstr>
      <vt:lpstr>Your Feedback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Undergraduate Recruitment</dc:title>
  <dc:creator>Amy Dambrowitz</dc:creator>
  <cp:lastModifiedBy>Collene Ferguson</cp:lastModifiedBy>
  <cp:revision>2</cp:revision>
  <cp:lastPrinted>2022-09-11T21:59:19Z</cp:lastPrinted>
  <dcterms:created xsi:type="dcterms:W3CDTF">2022-09-11T21:54:57Z</dcterms:created>
  <dcterms:modified xsi:type="dcterms:W3CDTF">2022-12-07T17:08:48Z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0x0101007BF8E0FB59EDD94F8B6D7ADC17FF4415</vt:lpwstr>
  </property>
  <property fmtid="{D5CDD505-2E9C-101B-9397-08002B2CF9AE}" pid="3" name="MediaServiceImageTags">
    <vt:lpwstr/>
  </property>
</Properties>
</file>