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sldIdLst>
    <p:sldId id="256" r:id="rId2"/>
    <p:sldId id="262" r:id="rId3"/>
    <p:sldId id="265" r:id="rId4"/>
    <p:sldId id="264"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FBB031"/>
    <a:srgbClr val="E32726"/>
    <a:srgbClr val="D60057"/>
    <a:srgbClr val="8B857B"/>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60"/>
    <p:restoredTop sz="94068" autoAdjust="0"/>
  </p:normalViewPr>
  <p:slideViewPr>
    <p:cSldViewPr snapToGrid="0" snapToObjects="1" showGuides="1">
      <p:cViewPr varScale="1">
        <p:scale>
          <a:sx n="108" d="100"/>
          <a:sy n="108" d="100"/>
        </p:scale>
        <p:origin x="774" y="108"/>
      </p:cViewPr>
      <p:guideLst>
        <p:guide orient="horz" pos="411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hyperlink" Target="https://www.keurig.ca/accessories/my-k-cup-universal-reusable-coffee-filter/p/my-k-cup-universal-filter" TargetMode="External"/><Relationship Id="rId2" Type="http://schemas.openxmlformats.org/officeDocument/2006/relationships/hyperlink" Target="https://shop.reunioncoffeeroasters.com/collections/Coffee/pods" TargetMode="External"/><Relationship Id="rId1" Type="http://schemas.openxmlformats.org/officeDocument/2006/relationships/hyperlink" Target="https://www.energystar.gov/productfinder/product/certified-commercial-coffee-brewers/results"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keurig.ca/accessories/my-k-cup-universal-reusable-coffee-filter/p/my-k-cup-universal-filter" TargetMode="External"/><Relationship Id="rId2" Type="http://schemas.openxmlformats.org/officeDocument/2006/relationships/hyperlink" Target="https://shop.reunioncoffeeroasters.com/collections/Coffee/pods" TargetMode="External"/><Relationship Id="rId1" Type="http://schemas.openxmlformats.org/officeDocument/2006/relationships/hyperlink" Target="https://www.energystar.gov/productfinder/product/certified-commercial-coffee-brewers/result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E5C59-6588-4B12-A560-3A22166A2D87}"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90A305D2-635B-449F-94D2-E90F4C755B3B}" type="pres">
      <dgm:prSet presAssocID="{C43E5C59-6588-4B12-A560-3A22166A2D87}" presName="hierChild1" presStyleCnt="0">
        <dgm:presLayoutVars>
          <dgm:orgChart val="1"/>
          <dgm:chPref val="1"/>
          <dgm:dir/>
          <dgm:animOne val="branch"/>
          <dgm:animLvl val="lvl"/>
          <dgm:resizeHandles/>
        </dgm:presLayoutVars>
      </dgm:prSet>
      <dgm:spPr/>
      <dgm:t>
        <a:bodyPr/>
        <a:lstStyle/>
        <a:p>
          <a:endParaRPr lang="en-US"/>
        </a:p>
      </dgm:t>
    </dgm:pt>
  </dgm:ptLst>
  <dgm:cxnLst>
    <dgm:cxn modelId="{43ED3755-C8F2-419E-BE14-AE9CF739E09E}" type="presOf" srcId="{C43E5C59-6588-4B12-A560-3A22166A2D87}" destId="{90A305D2-635B-449F-94D2-E90F4C755B3B}" srcOrd="0"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664270-E585-4A42-9A48-0A571B004CA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D557F3E-B583-4278-964E-DAC4711DEED4}">
      <dgm:prSet phldrT="[Text]" custT="1"/>
      <dgm:spPr>
        <a:solidFill>
          <a:schemeClr val="accent2">
            <a:lumMod val="40000"/>
            <a:lumOff val="60000"/>
          </a:schemeClr>
        </a:solidFill>
      </dgm:spPr>
      <dgm:t>
        <a:bodyPr/>
        <a:lstStyle/>
        <a:p>
          <a:r>
            <a:rPr lang="en-US" sz="2600" b="1" dirty="0" smtClean="0">
              <a:solidFill>
                <a:schemeClr val="tx1"/>
              </a:solidFill>
            </a:rPr>
            <a:t>Large offices (40+):</a:t>
          </a:r>
        </a:p>
        <a:p>
          <a:r>
            <a:rPr lang="en-US" sz="2600" dirty="0" smtClean="0">
              <a:solidFill>
                <a:schemeClr val="tx1"/>
              </a:solidFill>
              <a:hlinkClick xmlns:r="http://schemas.openxmlformats.org/officeDocument/2006/relationships" r:id="rId1"/>
            </a:rPr>
            <a:t>ENERGY STAR ™ certified commercial coffee machine</a:t>
          </a:r>
          <a:endParaRPr lang="en-US" sz="2600" dirty="0">
            <a:solidFill>
              <a:schemeClr val="tx1"/>
            </a:solidFill>
          </a:endParaRPr>
        </a:p>
      </dgm:t>
    </dgm:pt>
    <dgm:pt modelId="{62D096AB-43CE-4B11-9731-109470862FF1}" type="parTrans" cxnId="{DAF47404-71BB-4C3C-B088-08ABD5429BAE}">
      <dgm:prSet/>
      <dgm:spPr/>
      <dgm:t>
        <a:bodyPr/>
        <a:lstStyle/>
        <a:p>
          <a:endParaRPr lang="en-US">
            <a:solidFill>
              <a:schemeClr val="tx1"/>
            </a:solidFill>
          </a:endParaRPr>
        </a:p>
      </dgm:t>
    </dgm:pt>
    <dgm:pt modelId="{D71D66D5-6E95-4FD6-A349-91905408AFB2}" type="sibTrans" cxnId="{DAF47404-71BB-4C3C-B088-08ABD5429BAE}">
      <dgm:prSet/>
      <dgm:spPr>
        <a:solidFill>
          <a:schemeClr val="accent6">
            <a:lumMod val="60000"/>
            <a:lumOff val="40000"/>
            <a:alpha val="90000"/>
          </a:schemeClr>
        </a:solidFill>
      </dgm:spPr>
      <dgm:t>
        <a:bodyPr/>
        <a:lstStyle/>
        <a:p>
          <a:endParaRPr lang="en-US">
            <a:solidFill>
              <a:schemeClr val="tx1"/>
            </a:solidFill>
          </a:endParaRPr>
        </a:p>
      </dgm:t>
    </dgm:pt>
    <dgm:pt modelId="{C5976A96-C51B-4CD1-8810-FEFED6C7F979}">
      <dgm:prSet phldrT="[Text]" custT="1"/>
      <dgm:spPr>
        <a:solidFill>
          <a:schemeClr val="accent2">
            <a:lumMod val="40000"/>
            <a:lumOff val="60000"/>
          </a:schemeClr>
        </a:solidFill>
      </dgm:spPr>
      <dgm:t>
        <a:bodyPr/>
        <a:lstStyle/>
        <a:p>
          <a:r>
            <a:rPr lang="en-US" sz="2600" b="1" dirty="0" smtClean="0">
              <a:solidFill>
                <a:schemeClr val="tx1"/>
              </a:solidFill>
            </a:rPr>
            <a:t>Smaller offices:</a:t>
          </a:r>
        </a:p>
        <a:p>
          <a:r>
            <a:rPr lang="en-US" sz="2600" dirty="0" smtClean="0">
              <a:solidFill>
                <a:schemeClr val="tx1"/>
              </a:solidFill>
            </a:rPr>
            <a:t>Drip coffee machine w/ auto shutoff and insulated carafe</a:t>
          </a:r>
          <a:endParaRPr lang="en-US" sz="2600" dirty="0">
            <a:solidFill>
              <a:schemeClr val="tx1"/>
            </a:solidFill>
          </a:endParaRPr>
        </a:p>
      </dgm:t>
    </dgm:pt>
    <dgm:pt modelId="{FDFFC45D-4123-4F8A-A899-FD6C5ED91293}" type="parTrans" cxnId="{4AEFE1CB-4366-4680-9E0A-711BFCBE89A9}">
      <dgm:prSet/>
      <dgm:spPr/>
      <dgm:t>
        <a:bodyPr/>
        <a:lstStyle/>
        <a:p>
          <a:endParaRPr lang="en-US">
            <a:solidFill>
              <a:schemeClr val="tx1"/>
            </a:solidFill>
          </a:endParaRPr>
        </a:p>
      </dgm:t>
    </dgm:pt>
    <dgm:pt modelId="{0278D271-CDF7-47DB-BCC0-4238D25F6903}" type="sibTrans" cxnId="{4AEFE1CB-4366-4680-9E0A-711BFCBE89A9}">
      <dgm:prSet/>
      <dgm:spPr>
        <a:solidFill>
          <a:schemeClr val="accent6">
            <a:lumMod val="60000"/>
            <a:lumOff val="40000"/>
            <a:alpha val="90000"/>
          </a:schemeClr>
        </a:solidFill>
      </dgm:spPr>
      <dgm:t>
        <a:bodyPr/>
        <a:lstStyle/>
        <a:p>
          <a:endParaRPr lang="en-US">
            <a:solidFill>
              <a:schemeClr val="tx1"/>
            </a:solidFill>
          </a:endParaRPr>
        </a:p>
      </dgm:t>
    </dgm:pt>
    <dgm:pt modelId="{8EB61B17-2AF3-44DD-8A2F-6439436FE5D2}">
      <dgm:prSet phldrT="[Text]" custT="1"/>
      <dgm:spPr>
        <a:solidFill>
          <a:schemeClr val="accent2">
            <a:lumMod val="40000"/>
            <a:lumOff val="60000"/>
          </a:schemeClr>
        </a:solidFill>
      </dgm:spPr>
      <dgm:t>
        <a:bodyPr/>
        <a:lstStyle/>
        <a:p>
          <a:r>
            <a:rPr lang="en-US" sz="2600" b="1" dirty="0" smtClean="0">
              <a:solidFill>
                <a:schemeClr val="tx1"/>
              </a:solidFill>
            </a:rPr>
            <a:t>If you already have a Keurig…</a:t>
          </a:r>
        </a:p>
        <a:p>
          <a:r>
            <a:rPr lang="en-US" sz="2600" dirty="0" smtClean="0">
              <a:solidFill>
                <a:schemeClr val="tx1"/>
              </a:solidFill>
            </a:rPr>
            <a:t>Use </a:t>
          </a:r>
          <a:r>
            <a:rPr lang="en-US" sz="2600" dirty="0" smtClean="0">
              <a:solidFill>
                <a:schemeClr val="tx1"/>
              </a:solidFill>
              <a:hlinkClick xmlns:r="http://schemas.openxmlformats.org/officeDocument/2006/relationships" r:id="rId2"/>
            </a:rPr>
            <a:t>compostable</a:t>
          </a:r>
          <a:r>
            <a:rPr lang="en-US" sz="2600" dirty="0" smtClean="0">
              <a:solidFill>
                <a:schemeClr val="tx1"/>
              </a:solidFill>
            </a:rPr>
            <a:t> or </a:t>
          </a:r>
          <a:r>
            <a:rPr lang="en-US" sz="2600" dirty="0" smtClean="0">
              <a:solidFill>
                <a:schemeClr val="tx1"/>
              </a:solidFill>
              <a:hlinkClick xmlns:r="http://schemas.openxmlformats.org/officeDocument/2006/relationships" r:id="rId3"/>
            </a:rPr>
            <a:t>reusable pods</a:t>
          </a:r>
          <a:r>
            <a:rPr lang="en-US" sz="2600" dirty="0" smtClean="0">
              <a:solidFill>
                <a:schemeClr val="tx1"/>
              </a:solidFill>
            </a:rPr>
            <a:t> only.</a:t>
          </a:r>
          <a:r>
            <a:rPr lang="en-US" sz="2800" dirty="0" smtClean="0">
              <a:solidFill>
                <a:schemeClr val="tx1"/>
              </a:solidFill>
            </a:rPr>
            <a:t> </a:t>
          </a:r>
          <a:endParaRPr lang="en-US" sz="2800" dirty="0">
            <a:solidFill>
              <a:schemeClr val="tx1"/>
            </a:solidFill>
          </a:endParaRPr>
        </a:p>
      </dgm:t>
    </dgm:pt>
    <dgm:pt modelId="{A940D1FC-5935-4E8F-A771-89C3EC8BFBBD}" type="parTrans" cxnId="{B263F7BB-FFF5-48E7-8A45-929BC6A3E60B}">
      <dgm:prSet/>
      <dgm:spPr/>
      <dgm:t>
        <a:bodyPr/>
        <a:lstStyle/>
        <a:p>
          <a:endParaRPr lang="en-US">
            <a:solidFill>
              <a:schemeClr val="tx1"/>
            </a:solidFill>
          </a:endParaRPr>
        </a:p>
      </dgm:t>
    </dgm:pt>
    <dgm:pt modelId="{2853A13D-A0CB-4A00-BE95-E138D4C8642B}" type="sibTrans" cxnId="{B263F7BB-FFF5-48E7-8A45-929BC6A3E60B}">
      <dgm:prSet/>
      <dgm:spPr/>
      <dgm:t>
        <a:bodyPr/>
        <a:lstStyle/>
        <a:p>
          <a:endParaRPr lang="en-US">
            <a:solidFill>
              <a:schemeClr val="tx1"/>
            </a:solidFill>
          </a:endParaRPr>
        </a:p>
      </dgm:t>
    </dgm:pt>
    <dgm:pt modelId="{3F9559B0-0927-4F0D-9892-319BAA89608B}" type="pres">
      <dgm:prSet presAssocID="{08664270-E585-4A42-9A48-0A571B004CA3}" presName="outerComposite" presStyleCnt="0">
        <dgm:presLayoutVars>
          <dgm:chMax val="5"/>
          <dgm:dir/>
          <dgm:resizeHandles val="exact"/>
        </dgm:presLayoutVars>
      </dgm:prSet>
      <dgm:spPr/>
      <dgm:t>
        <a:bodyPr/>
        <a:lstStyle/>
        <a:p>
          <a:endParaRPr lang="en-US"/>
        </a:p>
      </dgm:t>
    </dgm:pt>
    <dgm:pt modelId="{FA0739F5-B834-4809-AA10-9314FF9E3AEE}" type="pres">
      <dgm:prSet presAssocID="{08664270-E585-4A42-9A48-0A571B004CA3}" presName="dummyMaxCanvas" presStyleCnt="0">
        <dgm:presLayoutVars/>
      </dgm:prSet>
      <dgm:spPr/>
    </dgm:pt>
    <dgm:pt modelId="{26900A8A-B2BF-44CC-B61F-15AF7D28DA8D}" type="pres">
      <dgm:prSet presAssocID="{08664270-E585-4A42-9A48-0A571B004CA3}" presName="ThreeNodes_1" presStyleLbl="node1" presStyleIdx="0" presStyleCnt="3" custLinFactNeighborY="-2987">
        <dgm:presLayoutVars>
          <dgm:bulletEnabled val="1"/>
        </dgm:presLayoutVars>
      </dgm:prSet>
      <dgm:spPr/>
      <dgm:t>
        <a:bodyPr/>
        <a:lstStyle/>
        <a:p>
          <a:endParaRPr lang="en-US"/>
        </a:p>
      </dgm:t>
    </dgm:pt>
    <dgm:pt modelId="{53FE9DE8-1AF8-4E65-9173-29587B441CB7}" type="pres">
      <dgm:prSet presAssocID="{08664270-E585-4A42-9A48-0A571B004CA3}" presName="ThreeNodes_2" presStyleLbl="node1" presStyleIdx="1" presStyleCnt="3">
        <dgm:presLayoutVars>
          <dgm:bulletEnabled val="1"/>
        </dgm:presLayoutVars>
      </dgm:prSet>
      <dgm:spPr/>
      <dgm:t>
        <a:bodyPr/>
        <a:lstStyle/>
        <a:p>
          <a:endParaRPr lang="en-US"/>
        </a:p>
      </dgm:t>
    </dgm:pt>
    <dgm:pt modelId="{2E82E013-0872-4544-B0BB-FFA58FD191A8}" type="pres">
      <dgm:prSet presAssocID="{08664270-E585-4A42-9A48-0A571B004CA3}" presName="ThreeNodes_3" presStyleLbl="node1" presStyleIdx="2" presStyleCnt="3">
        <dgm:presLayoutVars>
          <dgm:bulletEnabled val="1"/>
        </dgm:presLayoutVars>
      </dgm:prSet>
      <dgm:spPr/>
      <dgm:t>
        <a:bodyPr/>
        <a:lstStyle/>
        <a:p>
          <a:endParaRPr lang="en-US"/>
        </a:p>
      </dgm:t>
    </dgm:pt>
    <dgm:pt modelId="{B6AF36F6-46EF-42D0-96D5-ED90B1A904FF}" type="pres">
      <dgm:prSet presAssocID="{08664270-E585-4A42-9A48-0A571B004CA3}" presName="ThreeConn_1-2" presStyleLbl="fgAccFollowNode1" presStyleIdx="0" presStyleCnt="2">
        <dgm:presLayoutVars>
          <dgm:bulletEnabled val="1"/>
        </dgm:presLayoutVars>
      </dgm:prSet>
      <dgm:spPr/>
      <dgm:t>
        <a:bodyPr/>
        <a:lstStyle/>
        <a:p>
          <a:endParaRPr lang="en-US"/>
        </a:p>
      </dgm:t>
    </dgm:pt>
    <dgm:pt modelId="{11B88F02-4BDD-441D-8A3A-82C74B12F6BE}" type="pres">
      <dgm:prSet presAssocID="{08664270-E585-4A42-9A48-0A571B004CA3}" presName="ThreeConn_2-3" presStyleLbl="fgAccFollowNode1" presStyleIdx="1" presStyleCnt="2">
        <dgm:presLayoutVars>
          <dgm:bulletEnabled val="1"/>
        </dgm:presLayoutVars>
      </dgm:prSet>
      <dgm:spPr/>
      <dgm:t>
        <a:bodyPr/>
        <a:lstStyle/>
        <a:p>
          <a:endParaRPr lang="en-US"/>
        </a:p>
      </dgm:t>
    </dgm:pt>
    <dgm:pt modelId="{457DEC25-78CF-4E1E-8851-9F77B81875A3}" type="pres">
      <dgm:prSet presAssocID="{08664270-E585-4A42-9A48-0A571B004CA3}" presName="ThreeNodes_1_text" presStyleLbl="node1" presStyleIdx="2" presStyleCnt="3">
        <dgm:presLayoutVars>
          <dgm:bulletEnabled val="1"/>
        </dgm:presLayoutVars>
      </dgm:prSet>
      <dgm:spPr/>
      <dgm:t>
        <a:bodyPr/>
        <a:lstStyle/>
        <a:p>
          <a:endParaRPr lang="en-US"/>
        </a:p>
      </dgm:t>
    </dgm:pt>
    <dgm:pt modelId="{D4CCD45B-5E93-43FB-A5F6-C1934A232949}" type="pres">
      <dgm:prSet presAssocID="{08664270-E585-4A42-9A48-0A571B004CA3}" presName="ThreeNodes_2_text" presStyleLbl="node1" presStyleIdx="2" presStyleCnt="3">
        <dgm:presLayoutVars>
          <dgm:bulletEnabled val="1"/>
        </dgm:presLayoutVars>
      </dgm:prSet>
      <dgm:spPr/>
      <dgm:t>
        <a:bodyPr/>
        <a:lstStyle/>
        <a:p>
          <a:endParaRPr lang="en-US"/>
        </a:p>
      </dgm:t>
    </dgm:pt>
    <dgm:pt modelId="{901971D1-E44A-4E5E-A356-7D7566629F06}" type="pres">
      <dgm:prSet presAssocID="{08664270-E585-4A42-9A48-0A571B004CA3}" presName="ThreeNodes_3_text" presStyleLbl="node1" presStyleIdx="2" presStyleCnt="3">
        <dgm:presLayoutVars>
          <dgm:bulletEnabled val="1"/>
        </dgm:presLayoutVars>
      </dgm:prSet>
      <dgm:spPr/>
      <dgm:t>
        <a:bodyPr/>
        <a:lstStyle/>
        <a:p>
          <a:endParaRPr lang="en-US"/>
        </a:p>
      </dgm:t>
    </dgm:pt>
  </dgm:ptLst>
  <dgm:cxnLst>
    <dgm:cxn modelId="{7ED1917A-4CD8-4D19-BB0B-15D9F79F8B68}" type="presOf" srcId="{08664270-E585-4A42-9A48-0A571B004CA3}" destId="{3F9559B0-0927-4F0D-9892-319BAA89608B}" srcOrd="0" destOrd="0" presId="urn:microsoft.com/office/officeart/2005/8/layout/vProcess5"/>
    <dgm:cxn modelId="{DDBB7D76-46C0-4D90-B4A1-C64DF0D78FB9}" type="presOf" srcId="{FD557F3E-B583-4278-964E-DAC4711DEED4}" destId="{457DEC25-78CF-4E1E-8851-9F77B81875A3}" srcOrd="1" destOrd="0" presId="urn:microsoft.com/office/officeart/2005/8/layout/vProcess5"/>
    <dgm:cxn modelId="{691E2C59-1968-49D1-8073-0E2E124D137D}" type="presOf" srcId="{8EB61B17-2AF3-44DD-8A2F-6439436FE5D2}" destId="{2E82E013-0872-4544-B0BB-FFA58FD191A8}" srcOrd="0" destOrd="0" presId="urn:microsoft.com/office/officeart/2005/8/layout/vProcess5"/>
    <dgm:cxn modelId="{4FA17E2B-CF97-4F2D-9FEA-2D4A5E009100}" type="presOf" srcId="{C5976A96-C51B-4CD1-8810-FEFED6C7F979}" destId="{D4CCD45B-5E93-43FB-A5F6-C1934A232949}" srcOrd="1" destOrd="0" presId="urn:microsoft.com/office/officeart/2005/8/layout/vProcess5"/>
    <dgm:cxn modelId="{8F8E7D76-62E5-4DF8-A964-878D0BB14155}" type="presOf" srcId="{0278D271-CDF7-47DB-BCC0-4238D25F6903}" destId="{11B88F02-4BDD-441D-8A3A-82C74B12F6BE}" srcOrd="0" destOrd="0" presId="urn:microsoft.com/office/officeart/2005/8/layout/vProcess5"/>
    <dgm:cxn modelId="{4AEFE1CB-4366-4680-9E0A-711BFCBE89A9}" srcId="{08664270-E585-4A42-9A48-0A571B004CA3}" destId="{C5976A96-C51B-4CD1-8810-FEFED6C7F979}" srcOrd="1" destOrd="0" parTransId="{FDFFC45D-4123-4F8A-A899-FD6C5ED91293}" sibTransId="{0278D271-CDF7-47DB-BCC0-4238D25F6903}"/>
    <dgm:cxn modelId="{F59F34AC-5544-4261-8654-581881A2AB70}" type="presOf" srcId="{D71D66D5-6E95-4FD6-A349-91905408AFB2}" destId="{B6AF36F6-46EF-42D0-96D5-ED90B1A904FF}" srcOrd="0" destOrd="0" presId="urn:microsoft.com/office/officeart/2005/8/layout/vProcess5"/>
    <dgm:cxn modelId="{6486C4DA-D045-46A6-9AF6-A7114131B65E}" type="presOf" srcId="{C5976A96-C51B-4CD1-8810-FEFED6C7F979}" destId="{53FE9DE8-1AF8-4E65-9173-29587B441CB7}" srcOrd="0" destOrd="0" presId="urn:microsoft.com/office/officeart/2005/8/layout/vProcess5"/>
    <dgm:cxn modelId="{DAF47404-71BB-4C3C-B088-08ABD5429BAE}" srcId="{08664270-E585-4A42-9A48-0A571B004CA3}" destId="{FD557F3E-B583-4278-964E-DAC4711DEED4}" srcOrd="0" destOrd="0" parTransId="{62D096AB-43CE-4B11-9731-109470862FF1}" sibTransId="{D71D66D5-6E95-4FD6-A349-91905408AFB2}"/>
    <dgm:cxn modelId="{08C615A9-2EB6-4234-8336-9F306AC9FCEA}" type="presOf" srcId="{8EB61B17-2AF3-44DD-8A2F-6439436FE5D2}" destId="{901971D1-E44A-4E5E-A356-7D7566629F06}" srcOrd="1" destOrd="0" presId="urn:microsoft.com/office/officeart/2005/8/layout/vProcess5"/>
    <dgm:cxn modelId="{1542BF42-E472-4C20-9921-5081FB32799D}" type="presOf" srcId="{FD557F3E-B583-4278-964E-DAC4711DEED4}" destId="{26900A8A-B2BF-44CC-B61F-15AF7D28DA8D}" srcOrd="0" destOrd="0" presId="urn:microsoft.com/office/officeart/2005/8/layout/vProcess5"/>
    <dgm:cxn modelId="{B263F7BB-FFF5-48E7-8A45-929BC6A3E60B}" srcId="{08664270-E585-4A42-9A48-0A571B004CA3}" destId="{8EB61B17-2AF3-44DD-8A2F-6439436FE5D2}" srcOrd="2" destOrd="0" parTransId="{A940D1FC-5935-4E8F-A771-89C3EC8BFBBD}" sibTransId="{2853A13D-A0CB-4A00-BE95-E138D4C8642B}"/>
    <dgm:cxn modelId="{E3CDF508-B5AC-4DCF-B09E-83221EC9D0EF}" type="presParOf" srcId="{3F9559B0-0927-4F0D-9892-319BAA89608B}" destId="{FA0739F5-B834-4809-AA10-9314FF9E3AEE}" srcOrd="0" destOrd="0" presId="urn:microsoft.com/office/officeart/2005/8/layout/vProcess5"/>
    <dgm:cxn modelId="{3906A6E6-80A7-48A6-90A1-4AB7300F96F9}" type="presParOf" srcId="{3F9559B0-0927-4F0D-9892-319BAA89608B}" destId="{26900A8A-B2BF-44CC-B61F-15AF7D28DA8D}" srcOrd="1" destOrd="0" presId="urn:microsoft.com/office/officeart/2005/8/layout/vProcess5"/>
    <dgm:cxn modelId="{42E9790F-A4EB-4C99-89EB-FFD56C8E306F}" type="presParOf" srcId="{3F9559B0-0927-4F0D-9892-319BAA89608B}" destId="{53FE9DE8-1AF8-4E65-9173-29587B441CB7}" srcOrd="2" destOrd="0" presId="urn:microsoft.com/office/officeart/2005/8/layout/vProcess5"/>
    <dgm:cxn modelId="{12150DD7-CC79-4387-BBA7-9858963DE883}" type="presParOf" srcId="{3F9559B0-0927-4F0D-9892-319BAA89608B}" destId="{2E82E013-0872-4544-B0BB-FFA58FD191A8}" srcOrd="3" destOrd="0" presId="urn:microsoft.com/office/officeart/2005/8/layout/vProcess5"/>
    <dgm:cxn modelId="{88F18AD2-E324-4E0B-BB21-74B5998946F6}" type="presParOf" srcId="{3F9559B0-0927-4F0D-9892-319BAA89608B}" destId="{B6AF36F6-46EF-42D0-96D5-ED90B1A904FF}" srcOrd="4" destOrd="0" presId="urn:microsoft.com/office/officeart/2005/8/layout/vProcess5"/>
    <dgm:cxn modelId="{C06B5126-606A-4343-8FE0-26827B67D016}" type="presParOf" srcId="{3F9559B0-0927-4F0D-9892-319BAA89608B}" destId="{11B88F02-4BDD-441D-8A3A-82C74B12F6BE}" srcOrd="5" destOrd="0" presId="urn:microsoft.com/office/officeart/2005/8/layout/vProcess5"/>
    <dgm:cxn modelId="{C77A89DF-6992-4C13-ABFD-B615486896FB}" type="presParOf" srcId="{3F9559B0-0927-4F0D-9892-319BAA89608B}" destId="{457DEC25-78CF-4E1E-8851-9F77B81875A3}" srcOrd="6" destOrd="0" presId="urn:microsoft.com/office/officeart/2005/8/layout/vProcess5"/>
    <dgm:cxn modelId="{07B8BB14-7EB0-4F70-AE45-E7ED0B31FF4B}" type="presParOf" srcId="{3F9559B0-0927-4F0D-9892-319BAA89608B}" destId="{D4CCD45B-5E93-43FB-A5F6-C1934A232949}" srcOrd="7" destOrd="0" presId="urn:microsoft.com/office/officeart/2005/8/layout/vProcess5"/>
    <dgm:cxn modelId="{B1276A9C-85B9-4A41-9FB3-9DD345F7E50A}" type="presParOf" srcId="{3F9559B0-0927-4F0D-9892-319BAA89608B}" destId="{901971D1-E44A-4E5E-A356-7D7566629F06}" srcOrd="8"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00A8A-B2BF-44CC-B61F-15AF7D28DA8D}">
      <dsp:nvSpPr>
        <dsp:cNvPr id="0" name=""/>
        <dsp:cNvSpPr/>
      </dsp:nvSpPr>
      <dsp:spPr>
        <a:xfrm>
          <a:off x="0" y="0"/>
          <a:ext cx="6087824" cy="1433178"/>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solidFill>
                <a:schemeClr val="tx1"/>
              </a:solidFill>
            </a:rPr>
            <a:t>Large offices (40+):</a:t>
          </a:r>
        </a:p>
        <a:p>
          <a:pPr lvl="0" algn="l" defTabSz="1155700">
            <a:lnSpc>
              <a:spcPct val="90000"/>
            </a:lnSpc>
            <a:spcBef>
              <a:spcPct val="0"/>
            </a:spcBef>
            <a:spcAft>
              <a:spcPct val="35000"/>
            </a:spcAft>
          </a:pPr>
          <a:r>
            <a:rPr lang="en-US" sz="2600" kern="1200" dirty="0" smtClean="0">
              <a:solidFill>
                <a:schemeClr val="tx1"/>
              </a:solidFill>
              <a:hlinkClick xmlns:r="http://schemas.openxmlformats.org/officeDocument/2006/relationships" r:id="rId1"/>
            </a:rPr>
            <a:t>ENERGY STAR ™ certified commercial coffee machine</a:t>
          </a:r>
          <a:endParaRPr lang="en-US" sz="2600" kern="1200" dirty="0">
            <a:solidFill>
              <a:schemeClr val="tx1"/>
            </a:solidFill>
          </a:endParaRPr>
        </a:p>
      </dsp:txBody>
      <dsp:txXfrm>
        <a:off x="41976" y="41976"/>
        <a:ext cx="4541314" cy="1349226"/>
      </dsp:txXfrm>
    </dsp:sp>
    <dsp:sp modelId="{53FE9DE8-1AF8-4E65-9173-29587B441CB7}">
      <dsp:nvSpPr>
        <dsp:cNvPr id="0" name=""/>
        <dsp:cNvSpPr/>
      </dsp:nvSpPr>
      <dsp:spPr>
        <a:xfrm>
          <a:off x="537161" y="1672041"/>
          <a:ext cx="6087824" cy="1433178"/>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solidFill>
                <a:schemeClr val="tx1"/>
              </a:solidFill>
            </a:rPr>
            <a:t>Smaller offices:</a:t>
          </a:r>
        </a:p>
        <a:p>
          <a:pPr lvl="0" algn="l" defTabSz="1155700">
            <a:lnSpc>
              <a:spcPct val="90000"/>
            </a:lnSpc>
            <a:spcBef>
              <a:spcPct val="0"/>
            </a:spcBef>
            <a:spcAft>
              <a:spcPct val="35000"/>
            </a:spcAft>
          </a:pPr>
          <a:r>
            <a:rPr lang="en-US" sz="2600" kern="1200" dirty="0" smtClean="0">
              <a:solidFill>
                <a:schemeClr val="tx1"/>
              </a:solidFill>
            </a:rPr>
            <a:t>Drip coffee machine w/ auto shutoff and insulated carafe</a:t>
          </a:r>
          <a:endParaRPr lang="en-US" sz="2600" kern="1200" dirty="0">
            <a:solidFill>
              <a:schemeClr val="tx1"/>
            </a:solidFill>
          </a:endParaRPr>
        </a:p>
      </dsp:txBody>
      <dsp:txXfrm>
        <a:off x="579137" y="1714017"/>
        <a:ext cx="4535145" cy="1349226"/>
      </dsp:txXfrm>
    </dsp:sp>
    <dsp:sp modelId="{2E82E013-0872-4544-B0BB-FFA58FD191A8}">
      <dsp:nvSpPr>
        <dsp:cNvPr id="0" name=""/>
        <dsp:cNvSpPr/>
      </dsp:nvSpPr>
      <dsp:spPr>
        <a:xfrm>
          <a:off x="1074322" y="3344083"/>
          <a:ext cx="6087824" cy="1433178"/>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solidFill>
                <a:schemeClr val="tx1"/>
              </a:solidFill>
            </a:rPr>
            <a:t>If you already have a Keurig…</a:t>
          </a:r>
        </a:p>
        <a:p>
          <a:pPr lvl="0" algn="l" defTabSz="1155700">
            <a:lnSpc>
              <a:spcPct val="90000"/>
            </a:lnSpc>
            <a:spcBef>
              <a:spcPct val="0"/>
            </a:spcBef>
            <a:spcAft>
              <a:spcPct val="35000"/>
            </a:spcAft>
          </a:pPr>
          <a:r>
            <a:rPr lang="en-US" sz="2600" kern="1200" dirty="0" smtClean="0">
              <a:solidFill>
                <a:schemeClr val="tx1"/>
              </a:solidFill>
            </a:rPr>
            <a:t>Use </a:t>
          </a:r>
          <a:r>
            <a:rPr lang="en-US" sz="2600" kern="1200" dirty="0" smtClean="0">
              <a:solidFill>
                <a:schemeClr val="tx1"/>
              </a:solidFill>
              <a:hlinkClick xmlns:r="http://schemas.openxmlformats.org/officeDocument/2006/relationships" r:id="rId2"/>
            </a:rPr>
            <a:t>compostable</a:t>
          </a:r>
          <a:r>
            <a:rPr lang="en-US" sz="2600" kern="1200" dirty="0" smtClean="0">
              <a:solidFill>
                <a:schemeClr val="tx1"/>
              </a:solidFill>
            </a:rPr>
            <a:t> or </a:t>
          </a:r>
          <a:r>
            <a:rPr lang="en-US" sz="2600" kern="1200" dirty="0" smtClean="0">
              <a:solidFill>
                <a:schemeClr val="tx1"/>
              </a:solidFill>
              <a:hlinkClick xmlns:r="http://schemas.openxmlformats.org/officeDocument/2006/relationships" r:id="rId3"/>
            </a:rPr>
            <a:t>reusable pods</a:t>
          </a:r>
          <a:r>
            <a:rPr lang="en-US" sz="2600" kern="1200" dirty="0" smtClean="0">
              <a:solidFill>
                <a:schemeClr val="tx1"/>
              </a:solidFill>
            </a:rPr>
            <a:t> only.</a:t>
          </a:r>
          <a:r>
            <a:rPr lang="en-US" sz="2800" kern="1200" dirty="0" smtClean="0">
              <a:solidFill>
                <a:schemeClr val="tx1"/>
              </a:solidFill>
            </a:rPr>
            <a:t> </a:t>
          </a:r>
          <a:endParaRPr lang="en-US" sz="2800" kern="1200" dirty="0">
            <a:solidFill>
              <a:schemeClr val="tx1"/>
            </a:solidFill>
          </a:endParaRPr>
        </a:p>
      </dsp:txBody>
      <dsp:txXfrm>
        <a:off x="1116298" y="3386059"/>
        <a:ext cx="4535145" cy="1349226"/>
      </dsp:txXfrm>
    </dsp:sp>
    <dsp:sp modelId="{B6AF36F6-46EF-42D0-96D5-ED90B1A904FF}">
      <dsp:nvSpPr>
        <dsp:cNvPr id="0" name=""/>
        <dsp:cNvSpPr/>
      </dsp:nvSpPr>
      <dsp:spPr>
        <a:xfrm>
          <a:off x="5156258" y="1086827"/>
          <a:ext cx="931566" cy="931566"/>
        </a:xfrm>
        <a:prstGeom prst="downArrow">
          <a:avLst>
            <a:gd name="adj1" fmla="val 55000"/>
            <a:gd name="adj2" fmla="val 45000"/>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endParaRPr>
        </a:p>
      </dsp:txBody>
      <dsp:txXfrm>
        <a:off x="5365860" y="1086827"/>
        <a:ext cx="512362" cy="701003"/>
      </dsp:txXfrm>
    </dsp:sp>
    <dsp:sp modelId="{11B88F02-4BDD-441D-8A3A-82C74B12F6BE}">
      <dsp:nvSpPr>
        <dsp:cNvPr id="0" name=""/>
        <dsp:cNvSpPr/>
      </dsp:nvSpPr>
      <dsp:spPr>
        <a:xfrm>
          <a:off x="5693419" y="2749314"/>
          <a:ext cx="931566" cy="931566"/>
        </a:xfrm>
        <a:prstGeom prst="downArrow">
          <a:avLst>
            <a:gd name="adj1" fmla="val 55000"/>
            <a:gd name="adj2" fmla="val 45000"/>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endParaRPr>
        </a:p>
      </dsp:txBody>
      <dsp:txXfrm>
        <a:off x="5903021" y="2749314"/>
        <a:ext cx="512362" cy="701003"/>
      </dsp:txXfrm>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CACE1-0839-DD4E-8A8D-815B08AED9A4}"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58301-8E47-694C-884E-80E9D5260CC5}" type="slidenum">
              <a:rPr lang="en-US" smtClean="0"/>
              <a:t>‹#›</a:t>
            </a:fld>
            <a:endParaRPr lang="en-US"/>
          </a:p>
        </p:txBody>
      </p:sp>
    </p:spTree>
    <p:extLst>
      <p:ext uri="{BB962C8B-B14F-4D97-AF65-F5344CB8AC3E}">
        <p14:creationId xmlns:p14="http://schemas.microsoft.com/office/powerpoint/2010/main" val="213792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“How Much Energy Does My Coffee Maker Use?” The Light Lab, June 23, 2019. https://www.firstchoicepower.com/the-light-lab/energy-education/how-much-energy-does-my-coffee-maker-use/.</a:t>
            </a:r>
            <a:endParaRPr lang="en-US" dirty="0"/>
          </a:p>
        </p:txBody>
      </p:sp>
      <p:sp>
        <p:nvSpPr>
          <p:cNvPr id="4" name="Slide Number Placeholder 3"/>
          <p:cNvSpPr>
            <a:spLocks noGrp="1"/>
          </p:cNvSpPr>
          <p:nvPr>
            <p:ph type="sldNum" sz="quarter" idx="10"/>
          </p:nvPr>
        </p:nvSpPr>
        <p:spPr/>
        <p:txBody>
          <a:bodyPr/>
          <a:lstStyle/>
          <a:p>
            <a:fld id="{EAB58301-8E47-694C-884E-80E9D5260CC5}" type="slidenum">
              <a:rPr lang="en-US" smtClean="0"/>
              <a:t>2</a:t>
            </a:fld>
            <a:endParaRPr lang="en-US"/>
          </a:p>
        </p:txBody>
      </p:sp>
    </p:spTree>
    <p:extLst>
      <p:ext uri="{BB962C8B-B14F-4D97-AF65-F5344CB8AC3E}">
        <p14:creationId xmlns:p14="http://schemas.microsoft.com/office/powerpoint/2010/main" val="276665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UCalgary is a Fairtrade</a:t>
            </a:r>
            <a:r>
              <a:rPr lang="en-US" baseline="0" dirty="0" smtClean="0"/>
              <a:t> campus. All campus caterers, and the dining center carry </a:t>
            </a:r>
            <a:r>
              <a:rPr lang="en-US" baseline="0" dirty="0" err="1" smtClean="0"/>
              <a:t>fairtrade</a:t>
            </a:r>
            <a:r>
              <a:rPr lang="en-US" baseline="0" dirty="0" smtClean="0"/>
              <a:t> certified tea and coffee. In addition, Starbucks and Good Earth also serves Fairtrade coffee, and campus members can buy Fairtrade chocolates at the </a:t>
            </a:r>
            <a:r>
              <a:rPr lang="en-US" baseline="0" dirty="0" err="1" smtClean="0"/>
              <a:t>Stor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AB58301-8E47-694C-884E-80E9D5260CC5}" type="slidenum">
              <a:rPr lang="en-US" smtClean="0"/>
              <a:t>3</a:t>
            </a:fld>
            <a:endParaRPr lang="en-US"/>
          </a:p>
        </p:txBody>
      </p:sp>
    </p:spTree>
    <p:extLst>
      <p:ext uri="{BB962C8B-B14F-4D97-AF65-F5344CB8AC3E}">
        <p14:creationId xmlns:p14="http://schemas.microsoft.com/office/powerpoint/2010/main" val="1531585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Energy Star certified products are highly energy efficient, which help cut down maintenance costs</a:t>
            </a:r>
          </a:p>
          <a:p>
            <a:r>
              <a:rPr lang="en-US" dirty="0" smtClean="0"/>
              <a:t>Drip coffee machines brew fresher coffee compared to coffee pod machines </a:t>
            </a:r>
          </a:p>
          <a:p>
            <a:r>
              <a:rPr lang="en-US" dirty="0" smtClean="0"/>
              <a:t>The coffee in coffee pods can go stale by the time it is ground, neatly portioned, vacuum-sealed and shipped to consumers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75000"/>
                  </a:schemeClr>
                </a:solidFill>
              </a:rPr>
              <a:t>Fun facts about coffee pods - Drip coffee machines are usually cheaper to purchase than coffee pod machines. On average, bulk ground coffee also lasts longer and is much less expensive than coffee pods. - Drip coffee tastes better! It is more likely to be fresh and has more moisture than pod coffee, which can go stale by the time it is ground, neatly portioned, vacuum-sealed in pods and shipped to consumers. - Coffee pod machines’ moist, dark inner reservoirs are an ideal environment for mold and bacterial growth. Unless you thoroughly drain, disassemble, clean and scale your machine on a regular basis, it may be home to mold, bacteria, yeast and even algae. (These organisms can also grow in drip coffee machines – but drip machines are usually much easier to clean!)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AB58301-8E47-694C-884E-80E9D5260CC5}" type="slidenum">
              <a:rPr lang="en-US" smtClean="0"/>
              <a:t>4</a:t>
            </a:fld>
            <a:endParaRPr lang="en-US"/>
          </a:p>
        </p:txBody>
      </p:sp>
    </p:spTree>
    <p:extLst>
      <p:ext uri="{BB962C8B-B14F-4D97-AF65-F5344CB8AC3E}">
        <p14:creationId xmlns:p14="http://schemas.microsoft.com/office/powerpoint/2010/main" val="61079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 Ferguson, “MPP wants to ban non-compostable coffee pods,” Toronto Star, Nov. 1, 2017, https://www.thestar.com/news/queenspark/2017/11/01/mpp-wants-to-ban-non-compostable-coffee-pods.html.</a:t>
            </a:r>
            <a:endParaRPr lang="en-US" dirty="0"/>
          </a:p>
        </p:txBody>
      </p:sp>
      <p:sp>
        <p:nvSpPr>
          <p:cNvPr id="4" name="Slide Number Placeholder 3"/>
          <p:cNvSpPr>
            <a:spLocks noGrp="1"/>
          </p:cNvSpPr>
          <p:nvPr>
            <p:ph type="sldNum" sz="quarter" idx="10"/>
          </p:nvPr>
        </p:nvSpPr>
        <p:spPr/>
        <p:txBody>
          <a:bodyPr/>
          <a:lstStyle/>
          <a:p>
            <a:fld id="{EAB58301-8E47-694C-884E-80E9D5260CC5}" type="slidenum">
              <a:rPr lang="en-US" smtClean="0"/>
              <a:t>5</a:t>
            </a:fld>
            <a:endParaRPr lang="en-US"/>
          </a:p>
        </p:txBody>
      </p:sp>
    </p:spTree>
    <p:extLst>
      <p:ext uri="{BB962C8B-B14F-4D97-AF65-F5344CB8AC3E}">
        <p14:creationId xmlns:p14="http://schemas.microsoft.com/office/powerpoint/2010/main" val="18258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p:nvPr>
        </p:nvSpPr>
        <p:spPr>
          <a:xfrm>
            <a:off x="552668" y="481913"/>
            <a:ext cx="7841294" cy="1884405"/>
          </a:xfrm>
          <a:prstGeom prst="rect">
            <a:avLst/>
          </a:prstGeom>
        </p:spPr>
        <p:txBody>
          <a:bodyPr anchor="b">
            <a:normAutofit/>
          </a:bodyPr>
          <a:lstStyle>
            <a:lvl1pPr algn="l">
              <a:lnSpc>
                <a:spcPts val="5000"/>
              </a:lnSpc>
              <a:defRPr sz="4800" b="1">
                <a:solidFill>
                  <a:schemeClr val="accent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p:nvPr>
        </p:nvSpPr>
        <p:spPr>
          <a:xfrm>
            <a:off x="552668" y="2366318"/>
            <a:ext cx="7841294" cy="939114"/>
          </a:xfrm>
          <a:prstGeom prst="rect">
            <a:avLst/>
          </a:prstGeom>
        </p:spPr>
        <p:txBody>
          <a:bodyPr/>
          <a:lstStyle>
            <a:lvl1pPr marL="0" indent="0" algn="l">
              <a:lnSpc>
                <a:spcPts val="2600"/>
              </a:lnSpc>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552668" y="3305432"/>
            <a:ext cx="6367116" cy="1186859"/>
          </a:xfrm>
          <a:prstGeom prst="rect">
            <a:avLst/>
          </a:prstGeom>
        </p:spPr>
        <p:txBody>
          <a:bodyPr anchor="b" anchorCtr="0">
            <a:noAutofit/>
          </a:bodyPr>
          <a:lstStyle>
            <a:lvl1pPr marL="0" indent="0">
              <a:lnSpc>
                <a:spcPts val="1600"/>
              </a:lnSpc>
              <a:spcBef>
                <a:spcPts val="0"/>
              </a:spcBef>
              <a:buNone/>
              <a:defRPr sz="1400">
                <a:solidFill>
                  <a:schemeClr val="tx1"/>
                </a:solidFill>
              </a:defRPr>
            </a:lvl1pPr>
          </a:lstStyle>
          <a:p>
            <a:pPr lvl="0"/>
            <a:r>
              <a:rPr lang="en-US" dirty="0"/>
              <a:t>Presenter’s Name</a:t>
            </a:r>
            <a:br>
              <a:rPr lang="en-US" dirty="0"/>
            </a:br>
            <a:r>
              <a:rPr lang="en-US" dirty="0"/>
              <a:t>Presenter’s title / additional designations</a:t>
            </a:r>
            <a:br>
              <a:rPr lang="en-US" dirty="0"/>
            </a:br>
            <a:r>
              <a:rPr lang="en-US" dirty="0"/>
              <a:t>Faculty of / Department of / additional designations</a:t>
            </a:r>
          </a:p>
        </p:txBody>
      </p:sp>
      <p:sp>
        <p:nvSpPr>
          <p:cNvPr id="12" name="Text Placeholder 11">
            <a:extLst>
              <a:ext uri="{FF2B5EF4-FFF2-40B4-BE49-F238E27FC236}">
                <a16:creationId xmlns:a16="http://schemas.microsoft.com/office/drawing/2014/main" id="{65E4B113-E638-B640-8F48-252058659E0B}"/>
              </a:ext>
            </a:extLst>
          </p:cNvPr>
          <p:cNvSpPr>
            <a:spLocks noGrp="1"/>
          </p:cNvSpPr>
          <p:nvPr>
            <p:ph type="body" sz="quarter" idx="11" hasCustomPrompt="1"/>
          </p:nvPr>
        </p:nvSpPr>
        <p:spPr>
          <a:xfrm>
            <a:off x="552668" y="4492291"/>
            <a:ext cx="3487991" cy="521874"/>
          </a:xfrm>
          <a:prstGeom prst="rect">
            <a:avLst/>
          </a:prstGeom>
        </p:spPr>
        <p:txBody>
          <a:bodyPr>
            <a:normAutofit/>
          </a:bodyPr>
          <a:lstStyle>
            <a:lvl1pPr marL="0" indent="0">
              <a:spcBef>
                <a:spcPts val="0"/>
              </a:spcBef>
              <a:buNone/>
              <a:defRPr sz="1000" b="1">
                <a:solidFill>
                  <a:schemeClr val="accent3"/>
                </a:solidFill>
              </a:defRPr>
            </a:lvl1pPr>
          </a:lstStyle>
          <a:p>
            <a:pPr lvl="0"/>
            <a:r>
              <a:rPr lang="en-US" dirty="0"/>
              <a:t>Click to add date</a:t>
            </a:r>
          </a:p>
        </p:txBody>
      </p:sp>
    </p:spTree>
    <p:extLst>
      <p:ext uri="{BB962C8B-B14F-4D97-AF65-F5344CB8AC3E}">
        <p14:creationId xmlns:p14="http://schemas.microsoft.com/office/powerpoint/2010/main" val="398029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32D7-DB76-2847-ADA0-EE213BEBB022}"/>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4F7C696-28D5-3D4E-90D5-168D38046ECC}"/>
              </a:ext>
            </a:extLst>
          </p:cNvPr>
          <p:cNvSpPr>
            <a:spLocks noGrp="1"/>
          </p:cNvSpPr>
          <p:nvPr>
            <p:ph idx="1"/>
          </p:nvPr>
        </p:nvSpPr>
        <p:spPr>
          <a:xfrm>
            <a:off x="562628" y="1773195"/>
            <a:ext cx="9724372" cy="4115669"/>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9146427" y="6380538"/>
            <a:ext cx="2743200" cy="365125"/>
          </a:xfrm>
          <a:prstGeom prst="rect">
            <a:avLst/>
          </a:prstGeom>
        </p:spPr>
        <p:txBody>
          <a:bodyPr/>
          <a:lstStyle>
            <a:lvl1pPr algn="r">
              <a:defRPr sz="1000">
                <a:solidFill>
                  <a:schemeClr val="bg1"/>
                </a:solidFill>
              </a:defRPr>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388144403"/>
      </p:ext>
    </p:extLst>
  </p:cSld>
  <p:clrMapOvr>
    <a:masterClrMapping/>
  </p:clrMapOvr>
  <p:extLst mod="1">
    <p:ext uri="{DCECCB84-F9BA-43D5-87BE-67443E8EF086}">
      <p15:sldGuideLst xmlns:p15="http://schemas.microsoft.com/office/powerpoint/2012/main">
        <p15:guide id="1" orient="horz" pos="70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933864" y="1773021"/>
            <a:ext cx="3938587" cy="3938587"/>
          </a:xfrm>
          <a:prstGeom prst="rect">
            <a:avLst/>
          </a:prstGeom>
        </p:spPr>
        <p:txBody>
          <a:bodyPr/>
          <a:lstStyle>
            <a:lvl1pPr marL="0" indent="0">
              <a:buNone/>
              <a:defRPr/>
            </a:lvl1pPr>
          </a:lstStyle>
          <a:p>
            <a:endParaRPr lang="en-US"/>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5347569" y="1773021"/>
            <a:ext cx="6013537" cy="3938587"/>
          </a:xfrm>
          <a:prstGeom prst="rect">
            <a:avLst/>
          </a:prstGeom>
        </p:spPr>
        <p:txBody>
          <a:bodyPr/>
          <a:lstStyle>
            <a:lvl1pPr>
              <a:buClr>
                <a:schemeClr val="accent1"/>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DBF3C08-C8EC-DC49-84E7-B18774364A03}"/>
              </a:ext>
            </a:extLst>
          </p:cNvPr>
          <p:cNvSpPr>
            <a:spLocks noGrp="1"/>
          </p:cNvSpPr>
          <p:nvPr>
            <p:ph type="sldNum" sz="quarter" idx="12"/>
          </p:nvPr>
        </p:nvSpPr>
        <p:spPr>
          <a:xfrm>
            <a:off x="9146427" y="6380538"/>
            <a:ext cx="2743200" cy="365125"/>
          </a:xfrm>
          <a:prstGeom prst="rect">
            <a:avLst/>
          </a:prstGeom>
        </p:spPr>
        <p:txBody>
          <a:bodyPr/>
          <a:lstStyle>
            <a:lvl1pPr algn="r">
              <a:defRPr sz="1000">
                <a:solidFill>
                  <a:schemeClr val="bg1"/>
                </a:solidFill>
              </a:defRPr>
            </a:lvl1pPr>
          </a:lstStyle>
          <a:p>
            <a:fld id="{5C35FCF4-C3EF-BD43-82E0-05BC237DAD2A}" type="slidenum">
              <a:rPr lang="en-US" smtClean="0"/>
              <a:pPr/>
              <a:t>‹#›</a:t>
            </a:fld>
            <a:endParaRPr lang="en-US" dirty="0"/>
          </a:p>
        </p:txBody>
      </p:sp>
      <p:sp>
        <p:nvSpPr>
          <p:cNvPr id="7" name="Title 1">
            <a:extLst>
              <a:ext uri="{FF2B5EF4-FFF2-40B4-BE49-F238E27FC236}">
                <a16:creationId xmlns:a16="http://schemas.microsoft.com/office/drawing/2014/main" id="{4AF4FC2F-942D-6942-8D5B-4C7E0E5244FF}"/>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dirty="0"/>
              <a:t>Click to edit Master title style</a:t>
            </a:r>
          </a:p>
        </p:txBody>
      </p:sp>
    </p:spTree>
    <p:extLst>
      <p:ext uri="{BB962C8B-B14F-4D97-AF65-F5344CB8AC3E}">
        <p14:creationId xmlns:p14="http://schemas.microsoft.com/office/powerpoint/2010/main" val="219073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1211358" y="1655241"/>
            <a:ext cx="3982602" cy="2222782"/>
          </a:xfrm>
          <a:prstGeom prst="rect">
            <a:avLst/>
          </a:prstGeom>
        </p:spPr>
        <p:txBody>
          <a:bodyPr/>
          <a:lstStyle>
            <a:lvl1pPr marL="0" indent="0">
              <a:buNone/>
              <a:defRPr/>
            </a:lvl1pPr>
          </a:lstStyle>
          <a:p>
            <a:endParaRPr lang="en-US" dirty="0"/>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1211358"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a:extLst>
              <a:ext uri="{FF2B5EF4-FFF2-40B4-BE49-F238E27FC236}">
                <a16:creationId xmlns:a16="http://schemas.microsoft.com/office/drawing/2014/main" id="{873EC9B2-3D79-EB42-BD2D-94A59CE5C329}"/>
              </a:ext>
            </a:extLst>
          </p:cNvPr>
          <p:cNvSpPr>
            <a:spLocks noGrp="1"/>
          </p:cNvSpPr>
          <p:nvPr>
            <p:ph type="pic" sz="quarter" idx="14"/>
          </p:nvPr>
        </p:nvSpPr>
        <p:spPr>
          <a:xfrm>
            <a:off x="6984841" y="1655241"/>
            <a:ext cx="3982602" cy="2222782"/>
          </a:xfrm>
          <a:prstGeom prst="rect">
            <a:avLst/>
          </a:prstGeom>
        </p:spPr>
        <p:txBody>
          <a:bodyPr/>
          <a:lstStyle>
            <a:lvl1pPr marL="0" indent="0">
              <a:buNone/>
              <a:defRPr/>
            </a:lvl1pPr>
          </a:lstStyle>
          <a:p>
            <a:endParaRPr lang="en-US"/>
          </a:p>
        </p:txBody>
      </p:sp>
      <p:cxnSp>
        <p:nvCxnSpPr>
          <p:cNvPr id="3" name="Straight Connector 2">
            <a:extLst>
              <a:ext uri="{FF2B5EF4-FFF2-40B4-BE49-F238E27FC236}">
                <a16:creationId xmlns:a16="http://schemas.microsoft.com/office/drawing/2014/main" id="{B1D7853A-8D09-4041-8FD1-E58DBA8A7F0F}"/>
              </a:ext>
            </a:extLst>
          </p:cNvPr>
          <p:cNvCxnSpPr/>
          <p:nvPr userDrawn="1"/>
        </p:nvCxnSpPr>
        <p:spPr>
          <a:xfrm>
            <a:off x="6096000" y="1551313"/>
            <a:ext cx="0" cy="465342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3" name="Content Placeholder 2">
            <a:extLst>
              <a:ext uri="{FF2B5EF4-FFF2-40B4-BE49-F238E27FC236}">
                <a16:creationId xmlns:a16="http://schemas.microsoft.com/office/drawing/2014/main" id="{AEF50DEA-27DF-7C4E-AD5F-60F66ED518A4}"/>
              </a:ext>
            </a:extLst>
          </p:cNvPr>
          <p:cNvSpPr>
            <a:spLocks noGrp="1"/>
          </p:cNvSpPr>
          <p:nvPr>
            <p:ph idx="15"/>
          </p:nvPr>
        </p:nvSpPr>
        <p:spPr>
          <a:xfrm>
            <a:off x="6984841"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5D4A5085-02C7-C249-93B0-AC3B6836CB82}"/>
              </a:ext>
            </a:extLst>
          </p:cNvPr>
          <p:cNvSpPr>
            <a:spLocks noGrp="1"/>
          </p:cNvSpPr>
          <p:nvPr>
            <p:ph type="sldNum" sz="quarter" idx="12"/>
          </p:nvPr>
        </p:nvSpPr>
        <p:spPr>
          <a:xfrm>
            <a:off x="9146427" y="6380538"/>
            <a:ext cx="2743200" cy="365125"/>
          </a:xfrm>
          <a:prstGeom prst="rect">
            <a:avLst/>
          </a:prstGeom>
        </p:spPr>
        <p:txBody>
          <a:bodyPr/>
          <a:lstStyle>
            <a:lvl1pPr algn="r">
              <a:defRPr sz="1000">
                <a:solidFill>
                  <a:schemeClr val="bg1"/>
                </a:solidFill>
              </a:defRPr>
            </a:lvl1pPr>
          </a:lstStyle>
          <a:p>
            <a:fld id="{5C35FCF4-C3EF-BD43-82E0-05BC237DAD2A}" type="slidenum">
              <a:rPr lang="en-US" smtClean="0"/>
              <a:pPr/>
              <a:t>‹#›</a:t>
            </a:fld>
            <a:endParaRPr lang="en-US" dirty="0"/>
          </a:p>
        </p:txBody>
      </p:sp>
      <p:sp>
        <p:nvSpPr>
          <p:cNvPr id="10" name="Title 1">
            <a:extLst>
              <a:ext uri="{FF2B5EF4-FFF2-40B4-BE49-F238E27FC236}">
                <a16:creationId xmlns:a16="http://schemas.microsoft.com/office/drawing/2014/main" id="{5CF9A15B-E143-B248-AA59-A29370229760}"/>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dirty="0"/>
              <a:t>Click to edit Master title style</a:t>
            </a:r>
          </a:p>
        </p:txBody>
      </p:sp>
    </p:spTree>
    <p:extLst>
      <p:ext uri="{BB962C8B-B14F-4D97-AF65-F5344CB8AC3E}">
        <p14:creationId xmlns:p14="http://schemas.microsoft.com/office/powerpoint/2010/main" val="68388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016D1F-0C29-D446-876E-DD6C096D7311}"/>
              </a:ext>
            </a:extLst>
          </p:cNvPr>
          <p:cNvSpPr>
            <a:spLocks noGrp="1"/>
          </p:cNvSpPr>
          <p:nvPr>
            <p:ph type="body" sz="quarter" idx="10" hasCustomPrompt="1"/>
          </p:nvPr>
        </p:nvSpPr>
        <p:spPr>
          <a:xfrm>
            <a:off x="3589638" y="1118286"/>
            <a:ext cx="7271951" cy="4775887"/>
          </a:xfrm>
          <a:prstGeom prst="rect">
            <a:avLst/>
          </a:prstGeom>
        </p:spPr>
        <p:txBody>
          <a:bodyPr anchor="ctr" anchorCtr="0"/>
          <a:lstStyle>
            <a:lvl1pPr marL="0" indent="0">
              <a:lnSpc>
                <a:spcPts val="5000"/>
              </a:lnSpc>
              <a:spcBef>
                <a:spcPts val="0"/>
              </a:spcBef>
              <a:buNone/>
              <a:defRPr sz="4800" b="1">
                <a:solidFill>
                  <a:schemeClr val="accent1"/>
                </a:solidFill>
                <a:latin typeface="+mn-lt"/>
              </a:defRPr>
            </a:lvl1pPr>
          </a:lstStyle>
          <a:p>
            <a:pPr lvl="0"/>
            <a:r>
              <a:rPr lang="en-US" dirty="0"/>
              <a:t>This slide is for one big, </a:t>
            </a:r>
            <a:br>
              <a:rPr lang="en-US" dirty="0"/>
            </a:br>
            <a:r>
              <a:rPr lang="en-US" dirty="0"/>
              <a:t>bold statement. Bullet </a:t>
            </a:r>
            <a:br>
              <a:rPr lang="en-US" dirty="0"/>
            </a:br>
            <a:r>
              <a:rPr lang="en-US" dirty="0"/>
              <a:t>points can’t compete! </a:t>
            </a:r>
          </a:p>
        </p:txBody>
      </p:sp>
    </p:spTree>
    <p:extLst>
      <p:ext uri="{BB962C8B-B14F-4D97-AF65-F5344CB8AC3E}">
        <p14:creationId xmlns:p14="http://schemas.microsoft.com/office/powerpoint/2010/main" val="399748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hasCustomPrompt="1"/>
          </p:nvPr>
        </p:nvSpPr>
        <p:spPr>
          <a:xfrm>
            <a:off x="713306" y="259491"/>
            <a:ext cx="8115597" cy="1928468"/>
          </a:xfrm>
          <a:prstGeom prst="rect">
            <a:avLst/>
          </a:prstGeom>
        </p:spPr>
        <p:txBody>
          <a:bodyPr anchor="b">
            <a:normAutofit/>
          </a:bodyPr>
          <a:lstStyle>
            <a:lvl1pPr algn="l">
              <a:lnSpc>
                <a:spcPts val="3800"/>
              </a:lnSpc>
              <a:defRPr sz="3600" b="1">
                <a:solidFill>
                  <a:schemeClr val="accent1"/>
                </a:solidFill>
                <a:latin typeface="+mn-lt"/>
              </a:defRPr>
            </a:lvl1pPr>
          </a:lstStyle>
          <a:p>
            <a:r>
              <a:rPr lang="en-US" dirty="0"/>
              <a:t>Thank you for attending! </a:t>
            </a:r>
            <a:br>
              <a:rPr lang="en-US" dirty="0"/>
            </a:br>
            <a:r>
              <a:rPr lang="en-US" dirty="0"/>
              <a:t>and/or other concluding message</a:t>
            </a:r>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hasCustomPrompt="1"/>
          </p:nvPr>
        </p:nvSpPr>
        <p:spPr>
          <a:xfrm>
            <a:off x="713306" y="2203160"/>
            <a:ext cx="8115597" cy="780997"/>
          </a:xfrm>
          <a:prstGeom prst="rect">
            <a:avLst/>
          </a:prstGeom>
        </p:spPr>
        <p:txBody>
          <a:bodyPr/>
          <a:lstStyle>
            <a:lvl1pPr marL="0" indent="0" algn="l">
              <a:lnSpc>
                <a:spcPts val="2600"/>
              </a:lnSpc>
              <a:spcBef>
                <a:spcPts val="0"/>
              </a:spcBef>
              <a:buNone/>
              <a:defRPr sz="24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For more information go to </a:t>
            </a:r>
            <a:r>
              <a:rPr lang="en-US" dirty="0" err="1"/>
              <a:t>ucalgary.ca</a:t>
            </a:r>
            <a:r>
              <a:rPr lang="en-US" dirty="0"/>
              <a:t>/</a:t>
            </a:r>
            <a:r>
              <a:rPr lang="en-US" dirty="0" err="1"/>
              <a:t>webaddress</a:t>
            </a:r>
            <a:endParaRPr lang="en-US" dirty="0"/>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713307" y="3002203"/>
            <a:ext cx="6478326" cy="1468879"/>
          </a:xfrm>
          <a:prstGeom prst="rect">
            <a:avLst/>
          </a:prstGeom>
        </p:spPr>
        <p:txBody>
          <a:bodyPr anchor="b" anchorCtr="0">
            <a:noAutofit/>
          </a:bodyPr>
          <a:lstStyle>
            <a:lvl1pPr marL="0" indent="0">
              <a:lnSpc>
                <a:spcPts val="2000"/>
              </a:lnSpc>
              <a:spcBef>
                <a:spcPts val="0"/>
              </a:spcBef>
              <a:buNone/>
              <a:defRPr sz="1800" b="0">
                <a:solidFill>
                  <a:schemeClr val="tx1"/>
                </a:solidFill>
              </a:defRPr>
            </a:lvl1pPr>
          </a:lstStyle>
          <a:p>
            <a:pPr lvl="0"/>
            <a:r>
              <a:rPr lang="en-US" dirty="0"/>
              <a:t>Presenter’s Name</a:t>
            </a:r>
            <a:br>
              <a:rPr lang="en-US" dirty="0"/>
            </a:br>
            <a:r>
              <a:rPr lang="en-US" dirty="0" err="1"/>
              <a:t>presentersemail@ucalgary.ca</a:t>
            </a:r>
            <a:r>
              <a:rPr lang="en-US" dirty="0"/>
              <a:t/>
            </a:r>
            <a:br>
              <a:rPr lang="en-US" dirty="0"/>
            </a:br>
            <a:r>
              <a:rPr lang="en-US" dirty="0"/>
              <a:t>Phone number / Twitter handle / additional contact info</a:t>
            </a:r>
          </a:p>
        </p:txBody>
      </p:sp>
    </p:spTree>
    <p:extLst>
      <p:ext uri="{BB962C8B-B14F-4D97-AF65-F5344CB8AC3E}">
        <p14:creationId xmlns:p14="http://schemas.microsoft.com/office/powerpoint/2010/main" val="179591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83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airtrade.ca/en-CA/What-is-Fairtrade/What-Fairtrade-do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news.ucalgary.ca/news/sustainability-leadership-garners-meaningful-campus-year-award" TargetMode="Externa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1.jp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shop.reunioncoffeeroasters.com/collections/Coffee/pods" TargetMode="External"/><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hyperlink" Target="https://www.keurig.ca/accessories/my-k-cup-universal-reusable-coffee-filter/p/my-k-cup-universal-fil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33A7-5FAF-7E4C-B3D7-17132204F1B4}"/>
              </a:ext>
            </a:extLst>
          </p:cNvPr>
          <p:cNvSpPr>
            <a:spLocks noGrp="1"/>
          </p:cNvSpPr>
          <p:nvPr>
            <p:ph type="ctrTitle"/>
          </p:nvPr>
        </p:nvSpPr>
        <p:spPr/>
        <p:txBody>
          <a:bodyPr/>
          <a:lstStyle/>
          <a:p>
            <a:r>
              <a:rPr lang="en-US" dirty="0" smtClean="0"/>
              <a:t>Coffee Corner: Sustainable Coffee Breaks</a:t>
            </a:r>
            <a:endParaRPr lang="en-US" dirty="0"/>
          </a:p>
        </p:txBody>
      </p:sp>
      <p:sp>
        <p:nvSpPr>
          <p:cNvPr id="3" name="Subtitle 2">
            <a:extLst>
              <a:ext uri="{FF2B5EF4-FFF2-40B4-BE49-F238E27FC236}">
                <a16:creationId xmlns:a16="http://schemas.microsoft.com/office/drawing/2014/main" id="{1CE4ED0D-A202-2C42-8CC0-EE323836B5F9}"/>
              </a:ext>
            </a:extLst>
          </p:cNvPr>
          <p:cNvSpPr>
            <a:spLocks noGrp="1"/>
          </p:cNvSpPr>
          <p:nvPr>
            <p:ph type="subTitle" idx="1"/>
          </p:nvPr>
        </p:nvSpPr>
        <p:spPr/>
        <p:txBody>
          <a:bodyPr/>
          <a:lstStyle/>
          <a:p>
            <a:r>
              <a:rPr lang="en-US" dirty="0" smtClean="0"/>
              <a:t>Sustainability Moment</a:t>
            </a:r>
            <a:endParaRPr lang="en-US" dirty="0"/>
          </a:p>
        </p:txBody>
      </p:sp>
      <p:sp>
        <p:nvSpPr>
          <p:cNvPr id="4" name="Text Placeholder 3">
            <a:extLst>
              <a:ext uri="{FF2B5EF4-FFF2-40B4-BE49-F238E27FC236}">
                <a16:creationId xmlns:a16="http://schemas.microsoft.com/office/drawing/2014/main" id="{AC139BAF-497B-114A-ADA3-745184DA3B01}"/>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45D60A7D-2996-BA40-813C-919B891794C6}"/>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41394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550" y="368878"/>
            <a:ext cx="9724372" cy="1033398"/>
          </a:xfrm>
        </p:spPr>
        <p:txBody>
          <a:bodyPr/>
          <a:lstStyle/>
          <a:p>
            <a:r>
              <a:rPr lang="en-US" dirty="0" smtClean="0"/>
              <a:t>Coffee: The Problem </a:t>
            </a:r>
            <a:endParaRPr lang="en-US" dirty="0"/>
          </a:p>
        </p:txBody>
      </p:sp>
      <p:sp>
        <p:nvSpPr>
          <p:cNvPr id="3" name="Content Placeholder 2"/>
          <p:cNvSpPr>
            <a:spLocks noGrp="1"/>
          </p:cNvSpPr>
          <p:nvPr>
            <p:ph idx="1"/>
          </p:nvPr>
        </p:nvSpPr>
        <p:spPr>
          <a:xfrm>
            <a:off x="4379254" y="1322621"/>
            <a:ext cx="6842121" cy="3648811"/>
          </a:xfrm>
        </p:spPr>
        <p:txBody>
          <a:bodyPr/>
          <a:lstStyle/>
          <a:p>
            <a:r>
              <a:rPr lang="en-US" dirty="0" smtClean="0">
                <a:solidFill>
                  <a:srgbClr val="C00000"/>
                </a:solidFill>
              </a:rPr>
              <a:t>Coffee </a:t>
            </a:r>
            <a:r>
              <a:rPr lang="en-US" dirty="0" smtClean="0"/>
              <a:t>is grown in tropical and subtropical areas that are home to </a:t>
            </a:r>
            <a:r>
              <a:rPr lang="en-US" dirty="0" smtClean="0">
                <a:solidFill>
                  <a:srgbClr val="C00000"/>
                </a:solidFill>
              </a:rPr>
              <a:t>different levels of biodiversity, </a:t>
            </a:r>
            <a:r>
              <a:rPr lang="en-US" dirty="0" smtClean="0"/>
              <a:t>and</a:t>
            </a:r>
            <a:r>
              <a:rPr lang="en-US" dirty="0" smtClean="0">
                <a:solidFill>
                  <a:srgbClr val="C00000"/>
                </a:solidFill>
              </a:rPr>
              <a:t> </a:t>
            </a:r>
            <a:r>
              <a:rPr lang="en-US" dirty="0" smtClean="0"/>
              <a:t>increasing </a:t>
            </a:r>
            <a:r>
              <a:rPr lang="en-US" dirty="0" smtClean="0"/>
              <a:t>demands for coffee have been leading to </a:t>
            </a:r>
            <a:r>
              <a:rPr lang="en-US" dirty="0" smtClean="0">
                <a:solidFill>
                  <a:srgbClr val="C00000"/>
                </a:solidFill>
              </a:rPr>
              <a:t>deforestation </a:t>
            </a:r>
          </a:p>
          <a:p>
            <a:r>
              <a:rPr lang="en-US" dirty="0" smtClean="0"/>
              <a:t>Using </a:t>
            </a:r>
            <a:r>
              <a:rPr lang="en-US" dirty="0" smtClean="0"/>
              <a:t>a single </a:t>
            </a:r>
            <a:r>
              <a:rPr lang="en-US" dirty="0" smtClean="0"/>
              <a:t>serve coffee machine draws </a:t>
            </a:r>
            <a:r>
              <a:rPr lang="en-US" dirty="0" smtClean="0">
                <a:solidFill>
                  <a:srgbClr val="C00000"/>
                </a:solidFill>
              </a:rPr>
              <a:t>3 times </a:t>
            </a:r>
            <a:r>
              <a:rPr lang="en-US" dirty="0" smtClean="0"/>
              <a:t>more energy than drip coffee, adding around $60 to the annual electricity bill</a:t>
            </a:r>
          </a:p>
          <a:p>
            <a:r>
              <a:rPr lang="en-US" dirty="0" smtClean="0"/>
              <a:t>Unfair wages and forced labour is rampant in the coffee production industry</a:t>
            </a:r>
          </a:p>
          <a:p>
            <a:r>
              <a:rPr lang="en-US" dirty="0"/>
              <a:t>Every year, Canadians buy and use </a:t>
            </a:r>
            <a:r>
              <a:rPr lang="en-US" dirty="0">
                <a:solidFill>
                  <a:srgbClr val="C00000"/>
                </a:solidFill>
              </a:rPr>
              <a:t>1.5 billion disposable coffee pods</a:t>
            </a:r>
            <a:r>
              <a:rPr lang="en-US" dirty="0"/>
              <a:t>, which is more than enough to circle the globe </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C35FCF4-C3EF-BD43-82E0-05BC237DAD2A}" type="slidenum">
              <a:rPr lang="en-US" smtClean="0"/>
              <a:pPr/>
              <a:t>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46" y="1521682"/>
            <a:ext cx="4262908" cy="3674330"/>
          </a:xfrm>
          <a:prstGeom prst="rect">
            <a:avLst/>
          </a:prstGeom>
        </p:spPr>
      </p:pic>
    </p:spTree>
    <p:extLst>
      <p:ext uri="{BB962C8B-B14F-4D97-AF65-F5344CB8AC3E}">
        <p14:creationId xmlns:p14="http://schemas.microsoft.com/office/powerpoint/2010/main" val="387417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Fairtrade</a:t>
            </a:r>
            <a:endParaRPr lang="en-US" dirty="0"/>
          </a:p>
        </p:txBody>
      </p:sp>
      <p:sp>
        <p:nvSpPr>
          <p:cNvPr id="3" name="Content Placeholder 2"/>
          <p:cNvSpPr>
            <a:spLocks noGrp="1"/>
          </p:cNvSpPr>
          <p:nvPr>
            <p:ph idx="1"/>
          </p:nvPr>
        </p:nvSpPr>
        <p:spPr>
          <a:xfrm>
            <a:off x="562628" y="1399707"/>
            <a:ext cx="5335896" cy="4228360"/>
          </a:xfrm>
        </p:spPr>
        <p:txBody>
          <a:bodyPr/>
          <a:lstStyle/>
          <a:p>
            <a:r>
              <a:rPr lang="en-US" dirty="0"/>
              <a:t>Buy </a:t>
            </a:r>
            <a:r>
              <a:rPr lang="en-US" dirty="0">
                <a:hlinkClick r:id="rId3"/>
              </a:rPr>
              <a:t>Fairtrade Canada </a:t>
            </a:r>
            <a:r>
              <a:rPr lang="en-US" dirty="0"/>
              <a:t>certified tea, coffee, sugar, and chocolate for your office </a:t>
            </a:r>
          </a:p>
          <a:p>
            <a:r>
              <a:rPr lang="en-US" dirty="0"/>
              <a:t>By choosing Fairtrade, you are supporting workers </a:t>
            </a:r>
            <a:r>
              <a:rPr lang="en-US" dirty="0" smtClean="0"/>
              <a:t>and marginalized farmers get </a:t>
            </a:r>
            <a:r>
              <a:rPr lang="en-US" dirty="0">
                <a:solidFill>
                  <a:srgbClr val="C00000"/>
                </a:solidFill>
              </a:rPr>
              <a:t>fair wages</a:t>
            </a:r>
            <a:r>
              <a:rPr lang="en-US" dirty="0"/>
              <a:t>, which they invest back into their communities </a:t>
            </a: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5C35FCF4-C3EF-BD43-82E0-05BC237DAD2A}" type="slidenum">
              <a:rPr lang="en-US" smtClean="0"/>
              <a:pPr/>
              <a:t>3</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2874" y="1497366"/>
            <a:ext cx="4334126" cy="323392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1" y="4795228"/>
            <a:ext cx="3155324" cy="1665678"/>
          </a:xfrm>
          <a:prstGeom prst="rect">
            <a:avLst/>
          </a:prstGeom>
        </p:spPr>
      </p:pic>
      <p:sp>
        <p:nvSpPr>
          <p:cNvPr id="8" name="TextBox 7"/>
          <p:cNvSpPr txBox="1"/>
          <p:nvPr/>
        </p:nvSpPr>
        <p:spPr>
          <a:xfrm>
            <a:off x="5705341" y="4908272"/>
            <a:ext cx="5164428" cy="954107"/>
          </a:xfrm>
          <a:prstGeom prst="rect">
            <a:avLst/>
          </a:prstGeom>
          <a:noFill/>
        </p:spPr>
        <p:txBody>
          <a:bodyPr wrap="square" rtlCol="0">
            <a:spAutoFit/>
          </a:bodyPr>
          <a:lstStyle/>
          <a:p>
            <a:r>
              <a:rPr lang="en-US" sz="2800" dirty="0" smtClean="0"/>
              <a:t> UCalgary was awarded Fairtrade </a:t>
            </a:r>
            <a:r>
              <a:rPr lang="en-US" sz="2800" dirty="0" smtClean="0">
                <a:solidFill>
                  <a:srgbClr val="C00000"/>
                </a:solidFill>
                <a:hlinkClick r:id="rId6"/>
              </a:rPr>
              <a:t>Campus of the Year </a:t>
            </a:r>
            <a:r>
              <a:rPr lang="en-US" sz="2800" dirty="0" smtClean="0"/>
              <a:t>for 2018  </a:t>
            </a:r>
            <a:endParaRPr lang="en-US" sz="2800" dirty="0"/>
          </a:p>
        </p:txBody>
      </p:sp>
    </p:spTree>
    <p:extLst>
      <p:ext uri="{BB962C8B-B14F-4D97-AF65-F5344CB8AC3E}">
        <p14:creationId xmlns:p14="http://schemas.microsoft.com/office/powerpoint/2010/main" val="261305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14" y="350391"/>
            <a:ext cx="9724372" cy="1033398"/>
          </a:xfrm>
        </p:spPr>
        <p:txBody>
          <a:bodyPr>
            <a:noAutofit/>
          </a:bodyPr>
          <a:lstStyle/>
          <a:p>
            <a:r>
              <a:rPr lang="en-CA" sz="4000" dirty="0" smtClean="0"/>
              <a:t>What kind of coffee machine is right for us?</a:t>
            </a:r>
            <a:endParaRPr lang="en-CA"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1362770"/>
              </p:ext>
            </p:extLst>
          </p:nvPr>
        </p:nvGraphicFramePr>
        <p:xfrm>
          <a:off x="-135857" y="1577358"/>
          <a:ext cx="8030606" cy="4613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5FCF4-C3EF-BD43-82E0-05BC237DAD2A}"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3" name="Diagram 2"/>
          <p:cNvGraphicFramePr/>
          <p:nvPr>
            <p:extLst>
              <p:ext uri="{D42A27DB-BD31-4B8C-83A1-F6EECF244321}">
                <p14:modId xmlns:p14="http://schemas.microsoft.com/office/powerpoint/2010/main" val="613875622"/>
              </p:ext>
            </p:extLst>
          </p:nvPr>
        </p:nvGraphicFramePr>
        <p:xfrm>
          <a:off x="562628" y="1426591"/>
          <a:ext cx="7162147" cy="47772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p:cNvPicPr>
            <a:picLocks noChangeAspect="1"/>
          </p:cNvPicPr>
          <p:nvPr/>
        </p:nvPicPr>
        <p:blipFill rotWithShape="1">
          <a:blip r:embed="rId13"/>
          <a:srcRect l="16285" r="15429"/>
          <a:stretch/>
        </p:blipFill>
        <p:spPr>
          <a:xfrm>
            <a:off x="293946" y="5028111"/>
            <a:ext cx="1147113" cy="1358296"/>
          </a:xfrm>
          <a:prstGeom prst="rect">
            <a:avLst/>
          </a:prstGeom>
        </p:spPr>
      </p:pic>
      <p:pic>
        <p:nvPicPr>
          <p:cNvPr id="7" name="Picture 6"/>
          <p:cNvPicPr>
            <a:picLocks noChangeAspect="1"/>
          </p:cNvPicPr>
          <p:nvPr/>
        </p:nvPicPr>
        <p:blipFill>
          <a:blip r:embed="rId14"/>
          <a:stretch>
            <a:fillRect/>
          </a:stretch>
        </p:blipFill>
        <p:spPr>
          <a:xfrm>
            <a:off x="4712533" y="1577358"/>
            <a:ext cx="1170533" cy="1048603"/>
          </a:xfrm>
          <a:prstGeom prst="rect">
            <a:avLst/>
          </a:prstGeom>
        </p:spPr>
      </p:pic>
      <p:pic>
        <p:nvPicPr>
          <p:cNvPr id="8" name="Picture 7"/>
          <p:cNvPicPr>
            <a:picLocks noChangeAspect="1"/>
          </p:cNvPicPr>
          <p:nvPr/>
        </p:nvPicPr>
        <p:blipFill>
          <a:blip r:embed="rId14"/>
          <a:stretch>
            <a:fillRect/>
          </a:stretch>
        </p:blipFill>
        <p:spPr>
          <a:xfrm>
            <a:off x="7785083" y="1347555"/>
            <a:ext cx="1925587" cy="2299546"/>
          </a:xfrm>
          <a:prstGeom prst="rect">
            <a:avLst/>
          </a:prstGeom>
        </p:spPr>
      </p:pic>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63432" y="3780347"/>
            <a:ext cx="2561092" cy="1918346"/>
          </a:xfrm>
          <a:prstGeom prst="rect">
            <a:avLst/>
          </a:prstGeom>
        </p:spPr>
      </p:pic>
    </p:spTree>
    <p:extLst>
      <p:ext uri="{BB962C8B-B14F-4D97-AF65-F5344CB8AC3E}">
        <p14:creationId xmlns:p14="http://schemas.microsoft.com/office/powerpoint/2010/main" val="4081248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28" y="193512"/>
            <a:ext cx="9724372" cy="1033398"/>
          </a:xfrm>
        </p:spPr>
        <p:txBody>
          <a:bodyPr/>
          <a:lstStyle/>
          <a:p>
            <a:r>
              <a:rPr lang="en-US" dirty="0" smtClean="0"/>
              <a:t>Already have a Coffee Pod Machine? </a:t>
            </a:r>
            <a:endParaRPr lang="en-US" dirty="0"/>
          </a:p>
        </p:txBody>
      </p:sp>
      <p:sp>
        <p:nvSpPr>
          <p:cNvPr id="3" name="Content Placeholder 2"/>
          <p:cNvSpPr>
            <a:spLocks noGrp="1"/>
          </p:cNvSpPr>
          <p:nvPr>
            <p:ph idx="1"/>
          </p:nvPr>
        </p:nvSpPr>
        <p:spPr>
          <a:xfrm>
            <a:off x="253535" y="1527904"/>
            <a:ext cx="4537405" cy="4815776"/>
          </a:xfrm>
        </p:spPr>
        <p:txBody>
          <a:bodyPr/>
          <a:lstStyle/>
          <a:p>
            <a:r>
              <a:rPr lang="en-US" sz="2600" dirty="0" smtClean="0"/>
              <a:t>If you are using a coffee pod machine, switch to </a:t>
            </a:r>
            <a:r>
              <a:rPr lang="en-US" sz="2600" dirty="0" smtClean="0">
                <a:hlinkClick r:id="rId3"/>
              </a:rPr>
              <a:t>compostable </a:t>
            </a:r>
            <a:r>
              <a:rPr lang="en-US" sz="2600" dirty="0" smtClean="0"/>
              <a:t>or </a:t>
            </a:r>
            <a:r>
              <a:rPr lang="en-US" sz="2600" dirty="0" smtClean="0">
                <a:hlinkClick r:id="rId4"/>
              </a:rPr>
              <a:t>reusable pods</a:t>
            </a:r>
            <a:r>
              <a:rPr lang="en-US" sz="2600" dirty="0" smtClean="0"/>
              <a:t> </a:t>
            </a:r>
            <a:r>
              <a:rPr lang="en-US" sz="2600" dirty="0"/>
              <a:t>Use re-usable cups and tumblers over single-use </a:t>
            </a:r>
            <a:r>
              <a:rPr lang="en-US" sz="2600" dirty="0" smtClean="0"/>
              <a:t>cups</a:t>
            </a:r>
          </a:p>
          <a:p>
            <a:pPr marL="0" indent="0">
              <a:buNone/>
            </a:pPr>
            <a:r>
              <a:rPr lang="en-US" sz="2400" dirty="0" smtClean="0">
                <a:solidFill>
                  <a:srgbClr val="C00000"/>
                </a:solidFill>
              </a:rPr>
              <a:t>Did </a:t>
            </a:r>
            <a:r>
              <a:rPr lang="en-US" sz="2400" dirty="0">
                <a:solidFill>
                  <a:srgbClr val="C00000"/>
                </a:solidFill>
              </a:rPr>
              <a:t>you know- </a:t>
            </a:r>
          </a:p>
          <a:p>
            <a:pPr>
              <a:buFontTx/>
              <a:buChar char="-"/>
            </a:pPr>
            <a:r>
              <a:rPr lang="en-US" sz="2400" dirty="0" smtClean="0"/>
              <a:t>The </a:t>
            </a:r>
            <a:r>
              <a:rPr lang="en-US" sz="2400" dirty="0"/>
              <a:t>moist, dark inner reservoirs of Coffee pods are an ideal environment for mold and bacterial growth</a:t>
            </a:r>
          </a:p>
          <a:p>
            <a:endParaRPr lang="en-US" sz="2400" dirty="0"/>
          </a:p>
          <a:p>
            <a:endParaRPr lang="en-US" sz="2600" dirty="0" smtClean="0"/>
          </a:p>
          <a:p>
            <a:pPr marL="0" indent="0">
              <a:buNone/>
            </a:pPr>
            <a:endParaRPr lang="en-US" sz="2600" dirty="0" smtClean="0"/>
          </a:p>
          <a:p>
            <a:endParaRPr lang="en-US" dirty="0" smtClean="0"/>
          </a:p>
        </p:txBody>
      </p:sp>
      <p:sp>
        <p:nvSpPr>
          <p:cNvPr id="4" name="Slide Number Placeholder 3"/>
          <p:cNvSpPr>
            <a:spLocks noGrp="1"/>
          </p:cNvSpPr>
          <p:nvPr>
            <p:ph type="sldNum" sz="quarter" idx="12"/>
          </p:nvPr>
        </p:nvSpPr>
        <p:spPr/>
        <p:txBody>
          <a:bodyPr/>
          <a:lstStyle/>
          <a:p>
            <a:fld id="{5C35FCF4-C3EF-BD43-82E0-05BC237DAD2A}" type="slidenum">
              <a:rPr lang="en-US" smtClean="0"/>
              <a:pPr/>
              <a:t>5</a:t>
            </a:fld>
            <a:endParaRPr lang="en-US" dirty="0"/>
          </a:p>
        </p:txBody>
      </p:sp>
      <p:pic>
        <p:nvPicPr>
          <p:cNvPr id="5" name="Picture 4"/>
          <p:cNvPicPr>
            <a:picLocks noChangeAspect="1"/>
          </p:cNvPicPr>
          <p:nvPr/>
        </p:nvPicPr>
        <p:blipFill rotWithShape="1">
          <a:blip r:embed="rId5"/>
          <a:srcRect l="16285" r="15429"/>
          <a:stretch/>
        </p:blipFill>
        <p:spPr>
          <a:xfrm>
            <a:off x="9293667" y="2465282"/>
            <a:ext cx="1685411" cy="199569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0018" y="1398975"/>
            <a:ext cx="2616876" cy="189672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7713" y="3736652"/>
            <a:ext cx="1541882" cy="1643370"/>
          </a:xfrm>
          <a:prstGeom prst="rect">
            <a:avLst/>
          </a:prstGeom>
        </p:spPr>
      </p:pic>
    </p:spTree>
    <p:extLst>
      <p:ext uri="{BB962C8B-B14F-4D97-AF65-F5344CB8AC3E}">
        <p14:creationId xmlns:p14="http://schemas.microsoft.com/office/powerpoint/2010/main" val="2840554162"/>
      </p:ext>
    </p:extLst>
  </p:cSld>
  <p:clrMapOvr>
    <a:masterClrMapping/>
  </p:clrMapOvr>
</p:sld>
</file>

<file path=ppt/theme/theme1.xml><?xml version="1.0" encoding="utf-8"?>
<a:theme xmlns:a="http://schemas.openxmlformats.org/drawingml/2006/main" name="Office Theme">
  <a:themeElements>
    <a:clrScheme name="UCalgary">
      <a:dk1>
        <a:srgbClr val="000000"/>
      </a:dk1>
      <a:lt1>
        <a:srgbClr val="FFFFFF"/>
      </a:lt1>
      <a:dk2>
        <a:srgbClr val="8C857B"/>
      </a:dk2>
      <a:lt2>
        <a:srgbClr val="C3BFB6"/>
      </a:lt2>
      <a:accent1>
        <a:srgbClr val="D6001C"/>
      </a:accent1>
      <a:accent2>
        <a:srgbClr val="FFA300"/>
      </a:accent2>
      <a:accent3>
        <a:srgbClr val="FF671F"/>
      </a:accent3>
      <a:accent4>
        <a:srgbClr val="B5BD00"/>
      </a:accent4>
      <a:accent5>
        <a:srgbClr val="CE0058"/>
      </a:accent5>
      <a:accent6>
        <a:srgbClr val="A6192E"/>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1068</TotalTime>
  <Words>547</Words>
  <Application>Microsoft Office PowerPoint</Application>
  <PresentationFormat>Widescreen</PresentationFormat>
  <Paragraphs>41</Paragraphs>
  <Slides>5</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Coffee Corner: Sustainable Coffee Breaks</vt:lpstr>
      <vt:lpstr>Coffee: The Problem </vt:lpstr>
      <vt:lpstr>Fairtrade</vt:lpstr>
      <vt:lpstr>What kind of coffee machine is right for us?</vt:lpstr>
      <vt:lpstr>Already have a Coffee Pod Machine?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Bentham</dc:creator>
  <cp:lastModifiedBy>Stephanie Calver</cp:lastModifiedBy>
  <cp:revision>89</cp:revision>
  <dcterms:created xsi:type="dcterms:W3CDTF">2018-02-28T16:41:54Z</dcterms:created>
  <dcterms:modified xsi:type="dcterms:W3CDTF">2019-08-30T15:18:21Z</dcterms:modified>
</cp:coreProperties>
</file>