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433" r:id="rId5"/>
    <p:sldId id="431" r:id="rId6"/>
    <p:sldId id="432" r:id="rId7"/>
    <p:sldId id="499" r:id="rId8"/>
    <p:sldId id="479" r:id="rId9"/>
    <p:sldId id="515" r:id="rId10"/>
    <p:sldId id="514" r:id="rId11"/>
    <p:sldId id="496" r:id="rId12"/>
    <p:sldId id="504" r:id="rId13"/>
    <p:sldId id="505" r:id="rId14"/>
    <p:sldId id="506" r:id="rId15"/>
    <p:sldId id="519" r:id="rId16"/>
    <p:sldId id="507" r:id="rId17"/>
    <p:sldId id="512" r:id="rId18"/>
    <p:sldId id="517" r:id="rId19"/>
    <p:sldId id="518" r:id="rId20"/>
    <p:sldId id="520" r:id="rId21"/>
    <p:sldId id="516" r:id="rId22"/>
    <p:sldId id="49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lie" initials="K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A3CAD"/>
    <a:srgbClr val="99FF66"/>
    <a:srgbClr val="F9159D"/>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1815" autoAdjust="0"/>
  </p:normalViewPr>
  <p:slideViewPr>
    <p:cSldViewPr>
      <p:cViewPr varScale="1">
        <p:scale>
          <a:sx n="68" d="100"/>
          <a:sy n="68" d="100"/>
        </p:scale>
        <p:origin x="1458" y="72"/>
      </p:cViewPr>
      <p:guideLst>
        <p:guide orient="horz" pos="2160"/>
        <p:guide pos="2880"/>
      </p:guideLst>
    </p:cSldViewPr>
  </p:slideViewPr>
  <p:outlineViewPr>
    <p:cViewPr>
      <p:scale>
        <a:sx n="33" d="100"/>
        <a:sy n="33" d="100"/>
      </p:scale>
      <p:origin x="0" y="439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D71DED-6FEB-4AE5-96CE-985697FC21E1}" type="datetimeFigureOut">
              <a:rPr lang="en-CA" smtClean="0"/>
              <a:pPr/>
              <a:t>2014-05-28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A3A68D-2B1E-41C9-AFFC-1B5F51F9B349}" type="slidenum">
              <a:rPr lang="en-CA" smtClean="0"/>
              <a:pPr/>
              <a:t>‹#›</a:t>
            </a:fld>
            <a:endParaRPr lang="en-CA"/>
          </a:p>
        </p:txBody>
      </p:sp>
    </p:spTree>
    <p:extLst>
      <p:ext uri="{BB962C8B-B14F-4D97-AF65-F5344CB8AC3E}">
        <p14:creationId xmlns:p14="http://schemas.microsoft.com/office/powerpoint/2010/main" val="4321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dpi.com/2075-4698/2/3/7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1DE735EE-7DD4-49D7-9261-0064ED9EFA1A}" type="slidenum">
              <a:rPr lang="fr-FR" smtClean="0">
                <a:latin typeface="Times"/>
              </a:rPr>
              <a:pPr>
                <a:defRPr/>
              </a:pPr>
              <a:t>1</a:t>
            </a:fld>
            <a:endParaRPr lang="fr-FR" smtClean="0">
              <a:latin typeface="Time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685800" y="4343400"/>
            <a:ext cx="5486400" cy="4114800"/>
          </a:xfrm>
          <a:noFill/>
          <a:ln/>
        </p:spPr>
        <p:txBody>
          <a:bodyPr/>
          <a:lstStyle/>
          <a:p>
            <a:pPr eaLnBrk="1" hangingPunct="1"/>
            <a:endParaRPr lang="en-GB" smtClean="0">
              <a:latin typeface="Times"/>
            </a:endParaRPr>
          </a:p>
        </p:txBody>
      </p:sp>
    </p:spTree>
    <p:extLst>
      <p:ext uri="{BB962C8B-B14F-4D97-AF65-F5344CB8AC3E}">
        <p14:creationId xmlns:p14="http://schemas.microsoft.com/office/powerpoint/2010/main" val="4216954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895C6DE5-4A9F-44FB-BCE9-1325B9E46C0D}" type="slidenum">
              <a:rPr lang="fr-FR" smtClean="0">
                <a:latin typeface="Times"/>
              </a:rPr>
              <a:pPr>
                <a:defRPr/>
              </a:pPr>
              <a:t>11</a:t>
            </a:fld>
            <a:endParaRPr lang="fr-FR" smtClean="0">
              <a:latin typeface="Time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5800" y="4343400"/>
            <a:ext cx="5486400" cy="4114800"/>
          </a:xfrm>
          <a:noFill/>
          <a:ln/>
        </p:spPr>
        <p:txBody>
          <a:bodyPr/>
          <a:lstStyle/>
          <a:p>
            <a:pPr eaLnBrk="1" hangingPunct="1"/>
            <a:endParaRPr lang="en-CA" dirty="0" smtClean="0">
              <a:latin typeface="Times"/>
            </a:endParaRPr>
          </a:p>
        </p:txBody>
      </p:sp>
    </p:spTree>
    <p:extLst>
      <p:ext uri="{BB962C8B-B14F-4D97-AF65-F5344CB8AC3E}">
        <p14:creationId xmlns:p14="http://schemas.microsoft.com/office/powerpoint/2010/main" val="3655419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895C6DE5-4A9F-44FB-BCE9-1325B9E46C0D}" type="slidenum">
              <a:rPr lang="fr-FR" smtClean="0">
                <a:latin typeface="Times"/>
              </a:rPr>
              <a:pPr>
                <a:defRPr/>
              </a:pPr>
              <a:t>12</a:t>
            </a:fld>
            <a:endParaRPr lang="fr-FR" smtClean="0">
              <a:latin typeface="Time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5800" y="4343400"/>
            <a:ext cx="5486400" cy="4114800"/>
          </a:xfrm>
          <a:noFill/>
          <a:ln/>
        </p:spPr>
        <p:txBody>
          <a:bodyPr/>
          <a:lstStyle/>
          <a:p>
            <a:pPr eaLnBrk="1" hangingPunct="1"/>
            <a:endParaRPr lang="en-CA" dirty="0" smtClean="0">
              <a:latin typeface="Times"/>
            </a:endParaRPr>
          </a:p>
        </p:txBody>
      </p:sp>
    </p:spTree>
    <p:extLst>
      <p:ext uri="{BB962C8B-B14F-4D97-AF65-F5344CB8AC3E}">
        <p14:creationId xmlns:p14="http://schemas.microsoft.com/office/powerpoint/2010/main" val="249086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895C6DE5-4A9F-44FB-BCE9-1325B9E46C0D}" type="slidenum">
              <a:rPr lang="fr-FR" smtClean="0">
                <a:latin typeface="Times"/>
              </a:rPr>
              <a:pPr>
                <a:defRPr/>
              </a:pPr>
              <a:t>13</a:t>
            </a:fld>
            <a:endParaRPr lang="fr-FR" smtClean="0">
              <a:latin typeface="Time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5800" y="4343400"/>
            <a:ext cx="5486400" cy="4114800"/>
          </a:xfrm>
          <a:noFill/>
          <a:ln/>
        </p:spPr>
        <p:txBody>
          <a:bodyPr/>
          <a:lstStyle/>
          <a:p>
            <a:pPr eaLnBrk="1" hangingPunct="1"/>
            <a:endParaRPr lang="en-CA" dirty="0" smtClean="0">
              <a:latin typeface="Times"/>
            </a:endParaRPr>
          </a:p>
        </p:txBody>
      </p:sp>
    </p:spTree>
    <p:extLst>
      <p:ext uri="{BB962C8B-B14F-4D97-AF65-F5344CB8AC3E}">
        <p14:creationId xmlns:p14="http://schemas.microsoft.com/office/powerpoint/2010/main" val="3675496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895C6DE5-4A9F-44FB-BCE9-1325B9E46C0D}" type="slidenum">
              <a:rPr lang="fr-FR" smtClean="0">
                <a:latin typeface="Times"/>
              </a:rPr>
              <a:pPr>
                <a:defRPr/>
              </a:pPr>
              <a:t>14</a:t>
            </a:fld>
            <a:endParaRPr lang="fr-FR" smtClean="0">
              <a:latin typeface="Time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5800" y="4343400"/>
            <a:ext cx="5486400" cy="4114800"/>
          </a:xfrm>
          <a:noFill/>
          <a:ln/>
        </p:spPr>
        <p:txBody>
          <a:bodyPr/>
          <a:lstStyle/>
          <a:p>
            <a:pPr eaLnBrk="1" hangingPunct="1"/>
            <a:endParaRPr lang="en-CA" dirty="0" smtClean="0">
              <a:latin typeface="Times"/>
            </a:endParaRPr>
          </a:p>
        </p:txBody>
      </p:sp>
    </p:spTree>
    <p:extLst>
      <p:ext uri="{BB962C8B-B14F-4D97-AF65-F5344CB8AC3E}">
        <p14:creationId xmlns:p14="http://schemas.microsoft.com/office/powerpoint/2010/main" val="2729912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3AC86127-F58D-46EE-A153-E31E13B6A9BE}" type="slidenum">
              <a:rPr lang="fr-FR" smtClean="0">
                <a:latin typeface="Times"/>
              </a:rPr>
              <a:pPr>
                <a:defRPr/>
              </a:pPr>
              <a:t>15</a:t>
            </a:fld>
            <a:endParaRPr lang="fr-FR" smtClean="0">
              <a:latin typeface="Times"/>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z="1400" dirty="0" smtClean="0">
              <a:latin typeface="Times" pitchFamily="18" charset="0"/>
            </a:endParaRPr>
          </a:p>
          <a:p>
            <a:pPr eaLnBrk="1" hangingPunct="1"/>
            <a:endParaRPr lang="en-CA" sz="1400" dirty="0" smtClean="0">
              <a:latin typeface="Times" pitchFamily="18" charset="0"/>
            </a:endParaRPr>
          </a:p>
        </p:txBody>
      </p:sp>
    </p:spTree>
    <p:extLst>
      <p:ext uri="{BB962C8B-B14F-4D97-AF65-F5344CB8AC3E}">
        <p14:creationId xmlns:p14="http://schemas.microsoft.com/office/powerpoint/2010/main" val="2470467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3AC86127-F58D-46EE-A153-E31E13B6A9BE}" type="slidenum">
              <a:rPr lang="fr-FR" smtClean="0">
                <a:latin typeface="Times"/>
              </a:rPr>
              <a:pPr>
                <a:defRPr/>
              </a:pPr>
              <a:t>16</a:t>
            </a:fld>
            <a:endParaRPr lang="fr-FR" smtClean="0">
              <a:latin typeface="Times"/>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z="1400" dirty="0" smtClean="0">
              <a:latin typeface="Times" pitchFamily="18" charset="0"/>
            </a:endParaRPr>
          </a:p>
        </p:txBody>
      </p:sp>
    </p:spTree>
    <p:extLst>
      <p:ext uri="{BB962C8B-B14F-4D97-AF65-F5344CB8AC3E}">
        <p14:creationId xmlns:p14="http://schemas.microsoft.com/office/powerpoint/2010/main" val="600250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895C6DE5-4A9F-44FB-BCE9-1325B9E46C0D}" type="slidenum">
              <a:rPr lang="fr-FR" smtClean="0">
                <a:latin typeface="Times"/>
              </a:rPr>
              <a:pPr>
                <a:defRPr/>
              </a:pPr>
              <a:t>17</a:t>
            </a:fld>
            <a:endParaRPr lang="fr-FR" smtClean="0">
              <a:latin typeface="Time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5800" y="4343400"/>
            <a:ext cx="5486400" cy="4114800"/>
          </a:xfrm>
          <a:noFill/>
          <a:ln/>
        </p:spPr>
        <p:txBody>
          <a:bodyPr/>
          <a:lstStyle/>
          <a:p>
            <a:pPr eaLnBrk="1" hangingPunct="1"/>
            <a:endParaRPr lang="en-CA" dirty="0" smtClean="0">
              <a:latin typeface="Times"/>
            </a:endParaRPr>
          </a:p>
        </p:txBody>
      </p:sp>
    </p:spTree>
    <p:extLst>
      <p:ext uri="{BB962C8B-B14F-4D97-AF65-F5344CB8AC3E}">
        <p14:creationId xmlns:p14="http://schemas.microsoft.com/office/powerpoint/2010/main" val="48769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895C6DE5-4A9F-44FB-BCE9-1325B9E46C0D}" type="slidenum">
              <a:rPr lang="fr-FR" smtClean="0">
                <a:latin typeface="Times"/>
              </a:rPr>
              <a:pPr>
                <a:defRPr/>
              </a:pPr>
              <a:t>18</a:t>
            </a:fld>
            <a:endParaRPr lang="fr-FR" smtClean="0">
              <a:latin typeface="Time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5800" y="4343400"/>
            <a:ext cx="5486400" cy="4114800"/>
          </a:xfrm>
          <a:noFill/>
          <a:ln/>
        </p:spPr>
        <p:txBody>
          <a:bodyPr/>
          <a:lstStyle/>
          <a:p>
            <a:pPr eaLnBrk="1" hangingPunct="1"/>
            <a:endParaRPr lang="en-CA" dirty="0" smtClean="0">
              <a:latin typeface="Times"/>
            </a:endParaRPr>
          </a:p>
          <a:p>
            <a:pPr eaLnBrk="1" hangingPunct="1"/>
            <a:r>
              <a:rPr lang="en-CA" dirty="0" smtClean="0">
                <a:latin typeface="Times"/>
              </a:rPr>
              <a:t>Wolbring (2008) "Is there an end to out-able? Is there an end to the rat race for abilities?" http://journal.media-culture.org.au/index.php/mcjournal/article/viewArticle/57 for Journal: Media and Culture, Volume 11, Issue 3, July. 2008 </a:t>
            </a:r>
          </a:p>
          <a:p>
            <a:pPr eaLnBrk="1" hangingPunct="1"/>
            <a:endParaRPr lang="en-CA" dirty="0" smtClean="0">
              <a:latin typeface="Times"/>
            </a:endParaRPr>
          </a:p>
        </p:txBody>
      </p:sp>
    </p:spTree>
    <p:extLst>
      <p:ext uri="{BB962C8B-B14F-4D97-AF65-F5344CB8AC3E}">
        <p14:creationId xmlns:p14="http://schemas.microsoft.com/office/powerpoint/2010/main" val="1735227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0A3A68D-2B1E-41C9-AFFC-1B5F51F9B349}" type="slidenum">
              <a:rPr lang="en-CA" smtClean="0"/>
              <a:pPr/>
              <a:t>19</a:t>
            </a:fld>
            <a:endParaRPr lang="en-CA"/>
          </a:p>
        </p:txBody>
      </p:sp>
    </p:spTree>
    <p:extLst>
      <p:ext uri="{BB962C8B-B14F-4D97-AF65-F5344CB8AC3E}">
        <p14:creationId xmlns:p14="http://schemas.microsoft.com/office/powerpoint/2010/main" val="332837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0A3A68D-2B1E-41C9-AFFC-1B5F51F9B349}" type="slidenum">
              <a:rPr lang="en-CA" smtClean="0"/>
              <a:pPr/>
              <a:t>3</a:t>
            </a:fld>
            <a:endParaRPr lang="en-CA"/>
          </a:p>
        </p:txBody>
      </p:sp>
    </p:spTree>
    <p:extLst>
      <p:ext uri="{BB962C8B-B14F-4D97-AF65-F5344CB8AC3E}">
        <p14:creationId xmlns:p14="http://schemas.microsoft.com/office/powerpoint/2010/main" val="96718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D7C80FC0-F745-4E6F-88AC-2787E640D061}" type="slidenum">
              <a:rPr lang="fr-FR" smtClean="0">
                <a:latin typeface="Times"/>
              </a:rPr>
              <a:pPr>
                <a:defRPr/>
              </a:pPr>
              <a:t>4</a:t>
            </a:fld>
            <a:endParaRPr lang="fr-FR" smtClean="0">
              <a:latin typeface="Times"/>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pitchFamily="18" charset="0"/>
            </a:endParaRPr>
          </a:p>
        </p:txBody>
      </p:sp>
    </p:spTree>
    <p:extLst>
      <p:ext uri="{BB962C8B-B14F-4D97-AF65-F5344CB8AC3E}">
        <p14:creationId xmlns:p14="http://schemas.microsoft.com/office/powerpoint/2010/main" val="180620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effectLst/>
                <a:latin typeface="+mn-lt"/>
                <a:ea typeface="+mn-ea"/>
                <a:cs typeface="+mn-cs"/>
              </a:rPr>
              <a:t>Gregor Wolbring (2012)</a:t>
            </a:r>
            <a:r>
              <a:rPr lang="en-US" sz="1200" b="1" i="0" kern="1200" dirty="0" smtClean="0">
                <a:solidFill>
                  <a:schemeClr val="tx1"/>
                </a:solidFill>
                <a:effectLst/>
                <a:latin typeface="+mn-lt"/>
                <a:ea typeface="+mn-ea"/>
                <a:cs typeface="+mn-cs"/>
                <a:hlinkClick r:id="rId3"/>
              </a:rPr>
              <a:t> Expanding Ableism: Taking down the Ghettoization of Impact of Disability Studies Scholars</a:t>
            </a:r>
            <a:r>
              <a:rPr lang="en-US" sz="1200" b="0" i="0" kern="1200" dirty="0" smtClean="0">
                <a:solidFill>
                  <a:schemeClr val="tx1"/>
                </a:solidFill>
                <a:effectLst/>
                <a:latin typeface="+mn-lt"/>
                <a:ea typeface="+mn-ea"/>
                <a:cs typeface="+mn-cs"/>
              </a:rPr>
              <a:t> Societies 2: 3. 75 83</a:t>
            </a:r>
            <a:endParaRPr lang="en-CA" dirty="0"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6F705D30-57F1-4298-933B-13B858E5EE30}" type="slidenum">
              <a:rPr lang="en-GB" smtClean="0"/>
              <a:pPr>
                <a:defRPr/>
              </a:pPr>
              <a:t>5</a:t>
            </a:fld>
            <a:endParaRPr lang="en-GB"/>
          </a:p>
        </p:txBody>
      </p:sp>
    </p:spTree>
    <p:extLst>
      <p:ext uri="{BB962C8B-B14F-4D97-AF65-F5344CB8AC3E}">
        <p14:creationId xmlns:p14="http://schemas.microsoft.com/office/powerpoint/2010/main" val="308771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937BA6CB-3F9A-4389-980F-83583C154D04}" type="slidenum">
              <a:rPr lang="fr-FR" smtClean="0">
                <a:solidFill>
                  <a:prstClr val="black"/>
                </a:solidFill>
                <a:latin typeface="Times"/>
              </a:rPr>
              <a:pPr>
                <a:defRPr/>
              </a:pPr>
              <a:t>6</a:t>
            </a:fld>
            <a:endParaRPr lang="fr-FR" smtClean="0">
              <a:solidFill>
                <a:prstClr val="black"/>
              </a:solidFill>
              <a:latin typeface="Time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685800" y="4343400"/>
            <a:ext cx="5486400" cy="4114800"/>
          </a:xfrm>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Wolbring, Gregor (2012) Ethical Theories and Discourses through an Ability Expectations and Ableism Lens: The Case of Enhancement and Global Regulation Asian Bioethics Review Volume 4, Issue 4,pp. 293-309 | DOI: 10.1353/asb.2012.0033</a:t>
            </a:r>
          </a:p>
          <a:p>
            <a:pPr eaLnBrk="1" hangingPunct="1"/>
            <a:endParaRPr lang="en-GB" dirty="0" smtClean="0">
              <a:latin typeface="Times"/>
            </a:endParaRPr>
          </a:p>
        </p:txBody>
      </p:sp>
    </p:spTree>
    <p:extLst>
      <p:ext uri="{BB962C8B-B14F-4D97-AF65-F5344CB8AC3E}">
        <p14:creationId xmlns:p14="http://schemas.microsoft.com/office/powerpoint/2010/main" val="159801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D7C80FC0-F745-4E6F-88AC-2787E640D061}" type="slidenum">
              <a:rPr lang="fr-FR" smtClean="0">
                <a:latin typeface="Times"/>
              </a:rPr>
              <a:pPr>
                <a:defRPr/>
              </a:pPr>
              <a:t>7</a:t>
            </a:fld>
            <a:endParaRPr lang="fr-FR" smtClean="0">
              <a:latin typeface="Times"/>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Times" pitchFamily="18" charset="0"/>
            </a:endParaRPr>
          </a:p>
        </p:txBody>
      </p:sp>
    </p:spTree>
    <p:extLst>
      <p:ext uri="{BB962C8B-B14F-4D97-AF65-F5344CB8AC3E}">
        <p14:creationId xmlns:p14="http://schemas.microsoft.com/office/powerpoint/2010/main" val="247104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895C6DE5-4A9F-44FB-BCE9-1325B9E46C0D}" type="slidenum">
              <a:rPr lang="fr-FR" smtClean="0">
                <a:latin typeface="Times"/>
              </a:rPr>
              <a:pPr>
                <a:defRPr/>
              </a:pPr>
              <a:t>8</a:t>
            </a:fld>
            <a:endParaRPr lang="fr-FR" smtClean="0">
              <a:latin typeface="Time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5800" y="4343400"/>
            <a:ext cx="5486400" cy="4114800"/>
          </a:xfrm>
          <a:noFill/>
          <a:ln/>
        </p:spPr>
        <p:txBody>
          <a:bodyPr/>
          <a:lstStyle/>
          <a:p>
            <a:pPr eaLnBrk="1" hangingPunct="1"/>
            <a:endParaRPr lang="en-CA" dirty="0" smtClean="0">
              <a:latin typeface="Times"/>
            </a:endParaRPr>
          </a:p>
        </p:txBody>
      </p:sp>
    </p:spTree>
    <p:extLst>
      <p:ext uri="{BB962C8B-B14F-4D97-AF65-F5344CB8AC3E}">
        <p14:creationId xmlns:p14="http://schemas.microsoft.com/office/powerpoint/2010/main" val="358965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895C6DE5-4A9F-44FB-BCE9-1325B9E46C0D}" type="slidenum">
              <a:rPr lang="fr-FR" smtClean="0">
                <a:latin typeface="Times"/>
              </a:rPr>
              <a:pPr>
                <a:defRPr/>
              </a:pPr>
              <a:t>9</a:t>
            </a:fld>
            <a:endParaRPr lang="fr-FR" smtClean="0">
              <a:latin typeface="Time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5800" y="4343400"/>
            <a:ext cx="5486400" cy="4114800"/>
          </a:xfrm>
          <a:noFill/>
          <a:ln/>
        </p:spPr>
        <p:txBody>
          <a:bodyPr/>
          <a:lstStyle/>
          <a:p>
            <a:pPr eaLnBrk="1" hangingPunct="1"/>
            <a:endParaRPr lang="en-CA" dirty="0" smtClean="0">
              <a:latin typeface="Times"/>
            </a:endParaRPr>
          </a:p>
        </p:txBody>
      </p:sp>
    </p:spTree>
    <p:extLst>
      <p:ext uri="{BB962C8B-B14F-4D97-AF65-F5344CB8AC3E}">
        <p14:creationId xmlns:p14="http://schemas.microsoft.com/office/powerpoint/2010/main" val="2529996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895C6DE5-4A9F-44FB-BCE9-1325B9E46C0D}" type="slidenum">
              <a:rPr lang="fr-FR" smtClean="0">
                <a:latin typeface="Times"/>
              </a:rPr>
              <a:pPr>
                <a:defRPr/>
              </a:pPr>
              <a:t>10</a:t>
            </a:fld>
            <a:endParaRPr lang="fr-FR" smtClean="0">
              <a:latin typeface="Time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5800" y="4343400"/>
            <a:ext cx="5486400" cy="4114800"/>
          </a:xfrm>
          <a:noFill/>
          <a:ln/>
        </p:spPr>
        <p:txBody>
          <a:bodyPr/>
          <a:lstStyle/>
          <a:p>
            <a:pPr eaLnBrk="1" hangingPunct="1"/>
            <a:endParaRPr lang="en-CA" dirty="0" smtClean="0">
              <a:latin typeface="Times"/>
            </a:endParaRPr>
          </a:p>
        </p:txBody>
      </p:sp>
    </p:spTree>
    <p:extLst>
      <p:ext uri="{BB962C8B-B14F-4D97-AF65-F5344CB8AC3E}">
        <p14:creationId xmlns:p14="http://schemas.microsoft.com/office/powerpoint/2010/main" val="262735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720B95C-70EC-4BFE-9A2D-93A73001231B}" type="datetimeFigureOut">
              <a:rPr lang="en-CA" smtClean="0"/>
              <a:pPr/>
              <a:t>2014-05-28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677C26-97F9-454F-A26D-62CC48D105C1}" type="slidenum">
              <a:rPr lang="en-CA" smtClean="0"/>
              <a:pPr/>
              <a:t>‹#›</a:t>
            </a:fld>
            <a:endParaRPr lang="en-CA"/>
          </a:p>
        </p:txBody>
      </p:sp>
    </p:spTree>
    <p:extLst>
      <p:ext uri="{BB962C8B-B14F-4D97-AF65-F5344CB8AC3E}">
        <p14:creationId xmlns:p14="http://schemas.microsoft.com/office/powerpoint/2010/main" val="39807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720B95C-70EC-4BFE-9A2D-93A73001231B}" type="datetimeFigureOut">
              <a:rPr lang="en-CA" smtClean="0"/>
              <a:pPr/>
              <a:t>2014-05-28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677C26-97F9-454F-A26D-62CC48D105C1}" type="slidenum">
              <a:rPr lang="en-CA" smtClean="0"/>
              <a:pPr/>
              <a:t>‹#›</a:t>
            </a:fld>
            <a:endParaRPr lang="en-CA"/>
          </a:p>
        </p:txBody>
      </p:sp>
    </p:spTree>
    <p:extLst>
      <p:ext uri="{BB962C8B-B14F-4D97-AF65-F5344CB8AC3E}">
        <p14:creationId xmlns:p14="http://schemas.microsoft.com/office/powerpoint/2010/main" val="34832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720B95C-70EC-4BFE-9A2D-93A73001231B}" type="datetimeFigureOut">
              <a:rPr lang="en-CA" smtClean="0"/>
              <a:pPr/>
              <a:t>2014-05-28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677C26-97F9-454F-A26D-62CC48D105C1}" type="slidenum">
              <a:rPr lang="en-CA" smtClean="0"/>
              <a:pPr/>
              <a:t>‹#›</a:t>
            </a:fld>
            <a:endParaRPr lang="en-CA"/>
          </a:p>
        </p:txBody>
      </p:sp>
    </p:spTree>
    <p:extLst>
      <p:ext uri="{BB962C8B-B14F-4D97-AF65-F5344CB8AC3E}">
        <p14:creationId xmlns:p14="http://schemas.microsoft.com/office/powerpoint/2010/main" val="401528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720B95C-70EC-4BFE-9A2D-93A73001231B}" type="datetimeFigureOut">
              <a:rPr lang="en-CA" smtClean="0"/>
              <a:pPr/>
              <a:t>2014-05-28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677C26-97F9-454F-A26D-62CC48D105C1}" type="slidenum">
              <a:rPr lang="en-CA" smtClean="0"/>
              <a:pPr/>
              <a:t>‹#›</a:t>
            </a:fld>
            <a:endParaRPr lang="en-CA"/>
          </a:p>
        </p:txBody>
      </p:sp>
    </p:spTree>
    <p:extLst>
      <p:ext uri="{BB962C8B-B14F-4D97-AF65-F5344CB8AC3E}">
        <p14:creationId xmlns:p14="http://schemas.microsoft.com/office/powerpoint/2010/main" val="77845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20B95C-70EC-4BFE-9A2D-93A73001231B}" type="datetimeFigureOut">
              <a:rPr lang="en-CA" smtClean="0"/>
              <a:pPr/>
              <a:t>2014-05-28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677C26-97F9-454F-A26D-62CC48D105C1}" type="slidenum">
              <a:rPr lang="en-CA" smtClean="0"/>
              <a:pPr/>
              <a:t>‹#›</a:t>
            </a:fld>
            <a:endParaRPr lang="en-CA"/>
          </a:p>
        </p:txBody>
      </p:sp>
    </p:spTree>
    <p:extLst>
      <p:ext uri="{BB962C8B-B14F-4D97-AF65-F5344CB8AC3E}">
        <p14:creationId xmlns:p14="http://schemas.microsoft.com/office/powerpoint/2010/main" val="355168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720B95C-70EC-4BFE-9A2D-93A73001231B}" type="datetimeFigureOut">
              <a:rPr lang="en-CA" smtClean="0"/>
              <a:pPr/>
              <a:t>2014-05-28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F677C26-97F9-454F-A26D-62CC48D105C1}" type="slidenum">
              <a:rPr lang="en-CA" smtClean="0"/>
              <a:pPr/>
              <a:t>‹#›</a:t>
            </a:fld>
            <a:endParaRPr lang="en-CA"/>
          </a:p>
        </p:txBody>
      </p:sp>
    </p:spTree>
    <p:extLst>
      <p:ext uri="{BB962C8B-B14F-4D97-AF65-F5344CB8AC3E}">
        <p14:creationId xmlns:p14="http://schemas.microsoft.com/office/powerpoint/2010/main" val="427057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720B95C-70EC-4BFE-9A2D-93A73001231B}" type="datetimeFigureOut">
              <a:rPr lang="en-CA" smtClean="0"/>
              <a:pPr/>
              <a:t>2014-05-28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F677C26-97F9-454F-A26D-62CC48D105C1}" type="slidenum">
              <a:rPr lang="en-CA" smtClean="0"/>
              <a:pPr/>
              <a:t>‹#›</a:t>
            </a:fld>
            <a:endParaRPr lang="en-CA"/>
          </a:p>
        </p:txBody>
      </p:sp>
    </p:spTree>
    <p:extLst>
      <p:ext uri="{BB962C8B-B14F-4D97-AF65-F5344CB8AC3E}">
        <p14:creationId xmlns:p14="http://schemas.microsoft.com/office/powerpoint/2010/main" val="286956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720B95C-70EC-4BFE-9A2D-93A73001231B}" type="datetimeFigureOut">
              <a:rPr lang="en-CA" smtClean="0"/>
              <a:pPr/>
              <a:t>2014-05-28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F677C26-97F9-454F-A26D-62CC48D105C1}" type="slidenum">
              <a:rPr lang="en-CA" smtClean="0"/>
              <a:pPr/>
              <a:t>‹#›</a:t>
            </a:fld>
            <a:endParaRPr lang="en-CA"/>
          </a:p>
        </p:txBody>
      </p:sp>
    </p:spTree>
    <p:extLst>
      <p:ext uri="{BB962C8B-B14F-4D97-AF65-F5344CB8AC3E}">
        <p14:creationId xmlns:p14="http://schemas.microsoft.com/office/powerpoint/2010/main" val="318541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0B95C-70EC-4BFE-9A2D-93A73001231B}" type="datetimeFigureOut">
              <a:rPr lang="en-CA" smtClean="0"/>
              <a:pPr/>
              <a:t>2014-05-28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F677C26-97F9-454F-A26D-62CC48D105C1}" type="slidenum">
              <a:rPr lang="en-CA" smtClean="0"/>
              <a:pPr/>
              <a:t>‹#›</a:t>
            </a:fld>
            <a:endParaRPr lang="en-CA"/>
          </a:p>
        </p:txBody>
      </p:sp>
    </p:spTree>
    <p:extLst>
      <p:ext uri="{BB962C8B-B14F-4D97-AF65-F5344CB8AC3E}">
        <p14:creationId xmlns:p14="http://schemas.microsoft.com/office/powerpoint/2010/main" val="402798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0B95C-70EC-4BFE-9A2D-93A73001231B}" type="datetimeFigureOut">
              <a:rPr lang="en-CA" smtClean="0"/>
              <a:pPr/>
              <a:t>2014-05-28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F677C26-97F9-454F-A26D-62CC48D105C1}" type="slidenum">
              <a:rPr lang="en-CA" smtClean="0"/>
              <a:pPr/>
              <a:t>‹#›</a:t>
            </a:fld>
            <a:endParaRPr lang="en-CA"/>
          </a:p>
        </p:txBody>
      </p:sp>
    </p:spTree>
    <p:extLst>
      <p:ext uri="{BB962C8B-B14F-4D97-AF65-F5344CB8AC3E}">
        <p14:creationId xmlns:p14="http://schemas.microsoft.com/office/powerpoint/2010/main" val="314758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20B95C-70EC-4BFE-9A2D-93A73001231B}" type="datetimeFigureOut">
              <a:rPr lang="en-CA" smtClean="0"/>
              <a:pPr/>
              <a:t>2014-05-28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F677C26-97F9-454F-A26D-62CC48D105C1}" type="slidenum">
              <a:rPr lang="en-CA" smtClean="0"/>
              <a:pPr/>
              <a:t>‹#›</a:t>
            </a:fld>
            <a:endParaRPr lang="en-CA"/>
          </a:p>
        </p:txBody>
      </p:sp>
    </p:spTree>
    <p:extLst>
      <p:ext uri="{BB962C8B-B14F-4D97-AF65-F5344CB8AC3E}">
        <p14:creationId xmlns:p14="http://schemas.microsoft.com/office/powerpoint/2010/main" val="33778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chemeClr val="bg1"/>
          </a:fgClr>
          <a:bgClr>
            <a:schemeClr val="bg2">
              <a:lumMod val="7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0B95C-70EC-4BFE-9A2D-93A73001231B}" type="datetimeFigureOut">
              <a:rPr lang="en-CA" smtClean="0"/>
              <a:pPr/>
              <a:t>2014-05-28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77C26-97F9-454F-A26D-62CC48D105C1}" type="slidenum">
              <a:rPr lang="en-CA" smtClean="0"/>
              <a:pPr/>
              <a:t>‹#›</a:t>
            </a:fld>
            <a:endParaRPr lang="en-CA"/>
          </a:p>
        </p:txBody>
      </p:sp>
    </p:spTree>
    <p:extLst>
      <p:ext uri="{BB962C8B-B14F-4D97-AF65-F5344CB8AC3E}">
        <p14:creationId xmlns:p14="http://schemas.microsoft.com/office/powerpoint/2010/main" val="243554094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notesSlide" Target="../notesSlides/notesSlide1.xml"/><Relationship Id="rId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Layout" Target="../slideLayouts/slideLayout1.xml"/><Relationship Id="rId5" Type="http://schemas.openxmlformats.org/officeDocument/2006/relationships/tags" Target="../tags/tag4.xml"/><Relationship Id="rId4"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2.jpeg"/><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xml"/><Relationship Id="rId7" Type="http://schemas.openxmlformats.org/officeDocument/2006/relationships/image" Target="../media/image3.png"/><Relationship Id="rId12" Type="http://schemas.openxmlformats.org/officeDocument/2006/relationships/image" Target="../media/image8.jpeg"/><Relationship Id="rId2" Type="http://schemas.openxmlformats.org/officeDocument/2006/relationships/tags" Target="../tags/tag5.xml"/><Relationship Id="rId1" Type="http://schemas.openxmlformats.org/officeDocument/2006/relationships/customXml" Target="../../customXml/item2.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jpeg"/><Relationship Id="rId10" Type="http://schemas.openxmlformats.org/officeDocument/2006/relationships/image" Target="../media/image6.jpeg"/><Relationship Id="rId4" Type="http://schemas.openxmlformats.org/officeDocument/2006/relationships/slideLayout" Target="../slideLayouts/slideLayout1.xml"/><Relationship Id="rId9" Type="http://schemas.openxmlformats.org/officeDocument/2006/relationships/image" Target="../media/image5.gif"/></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2.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customXml" Target="../../customXml/item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2.jpe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2.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2.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2.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2.jpeg"/><Relationship Id="rId4" Type="http://schemas.openxmlformats.org/officeDocument/2006/relationships/hyperlink" Target="http://www.bls.gov/news.release/empsit.t06.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3"/>
            </p:custDataLst>
          </p:nvPr>
        </p:nvSpPr>
        <p:spPr>
          <a:xfrm>
            <a:off x="0" y="1500174"/>
            <a:ext cx="9144000" cy="792162"/>
          </a:xfrm>
        </p:spPr>
        <p:txBody>
          <a:bodyPr>
            <a:normAutofit fontScale="90000"/>
          </a:bodyPr>
          <a:lstStyle/>
          <a:p>
            <a:pPr>
              <a:buClr>
                <a:schemeClr val="hlink"/>
              </a:buClr>
              <a:buSzPct val="150000"/>
            </a:pP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endParaRPr lang="en-GB" sz="2400" b="1" dirty="0" smtClean="0">
              <a:solidFill>
                <a:srgbClr val="CCECFF"/>
              </a:solidFill>
              <a:latin typeface="Textile"/>
            </a:endParaRPr>
          </a:p>
        </p:txBody>
      </p:sp>
      <p:sp>
        <p:nvSpPr>
          <p:cNvPr id="3075" name="Rectangle 3"/>
          <p:cNvSpPr>
            <a:spLocks noGrp="1" noChangeArrowheads="1"/>
          </p:cNvSpPr>
          <p:nvPr>
            <p:ph type="subTitle" idx="1"/>
            <p:custDataLst>
              <p:tags r:id="rId4"/>
            </p:custDataLst>
          </p:nvPr>
        </p:nvSpPr>
        <p:spPr>
          <a:xfrm>
            <a:off x="2332" y="2344316"/>
            <a:ext cx="9144000" cy="1363040"/>
          </a:xfrm>
        </p:spPr>
        <p:txBody>
          <a:bodyPr>
            <a:normAutofit fontScale="25000" lnSpcReduction="20000"/>
          </a:bodyPr>
          <a:lstStyle/>
          <a:p>
            <a:pPr>
              <a:lnSpc>
                <a:spcPct val="80000"/>
              </a:lnSpc>
              <a:buClr>
                <a:schemeClr val="hlink"/>
              </a:buClr>
              <a:buSzPct val="150000"/>
              <a:buFont typeface="Monotype Sorts"/>
              <a:buNone/>
            </a:pPr>
            <a:endParaRPr lang="en-US" sz="2000" b="1" dirty="0" smtClean="0">
              <a:solidFill>
                <a:srgbClr val="CCECFF"/>
              </a:solidFill>
              <a:latin typeface="Textile"/>
            </a:endParaRPr>
          </a:p>
          <a:p>
            <a:pPr>
              <a:lnSpc>
                <a:spcPct val="80000"/>
              </a:lnSpc>
              <a:buClr>
                <a:schemeClr val="hlink"/>
              </a:buClr>
              <a:buSzPct val="150000"/>
              <a:buFont typeface="Monotype Sorts"/>
              <a:buNone/>
            </a:pPr>
            <a:endParaRPr lang="en-US" sz="2000" b="1" dirty="0" smtClean="0">
              <a:solidFill>
                <a:srgbClr val="CCECFF"/>
              </a:solidFill>
              <a:latin typeface="Textile"/>
            </a:endParaRPr>
          </a:p>
          <a:p>
            <a:pPr>
              <a:lnSpc>
                <a:spcPct val="80000"/>
              </a:lnSpc>
              <a:buClr>
                <a:schemeClr val="hlink"/>
              </a:buClr>
              <a:buSzPct val="150000"/>
              <a:buFont typeface="Monotype Sorts"/>
              <a:buNone/>
            </a:pPr>
            <a:endParaRPr lang="en-US" sz="2000" b="1" dirty="0" smtClean="0">
              <a:solidFill>
                <a:srgbClr val="CCECFF"/>
              </a:solidFill>
              <a:latin typeface="Textile"/>
            </a:endParaRPr>
          </a:p>
          <a:p>
            <a:pPr algn="l">
              <a:lnSpc>
                <a:spcPct val="80000"/>
              </a:lnSpc>
              <a:buClr>
                <a:schemeClr val="hlink"/>
              </a:buClr>
              <a:buSzPct val="150000"/>
              <a:buFontTx/>
              <a:buNone/>
            </a:pPr>
            <a:r>
              <a:rPr lang="en-US" sz="11200" b="1" dirty="0" smtClean="0">
                <a:solidFill>
                  <a:srgbClr val="CCECFF"/>
                </a:solidFill>
                <a:latin typeface="Textile"/>
              </a:rPr>
              <a:t>Dr. Gregor Wolbring and Lucy Diep</a:t>
            </a:r>
          </a:p>
          <a:p>
            <a:pPr algn="l">
              <a:lnSpc>
                <a:spcPct val="80000"/>
              </a:lnSpc>
              <a:buClr>
                <a:schemeClr val="hlink"/>
              </a:buClr>
              <a:buSzPct val="150000"/>
              <a:buFontTx/>
              <a:buNone/>
            </a:pPr>
            <a:r>
              <a:rPr lang="en-US" sz="11200" b="1" dirty="0" smtClean="0">
                <a:solidFill>
                  <a:srgbClr val="CCECFF"/>
                </a:solidFill>
                <a:latin typeface="Textile"/>
              </a:rPr>
              <a:t>Community Rehabilitation and Disability Studies</a:t>
            </a:r>
          </a:p>
          <a:p>
            <a:pPr algn="l">
              <a:lnSpc>
                <a:spcPct val="80000"/>
              </a:lnSpc>
              <a:buClr>
                <a:schemeClr val="hlink"/>
              </a:buClr>
              <a:buSzPct val="150000"/>
            </a:pPr>
            <a:r>
              <a:rPr lang="en-CA" sz="11200" b="1" dirty="0" smtClean="0">
                <a:solidFill>
                  <a:srgbClr val="CCECFF"/>
                </a:solidFill>
                <a:latin typeface="Textile"/>
              </a:rPr>
              <a:t>University of Calgary, </a:t>
            </a:r>
            <a:r>
              <a:rPr lang="en-CA" sz="11200" b="1" dirty="0">
                <a:solidFill>
                  <a:srgbClr val="CCECFF"/>
                </a:solidFill>
                <a:latin typeface="Textile"/>
              </a:rPr>
              <a:t> </a:t>
            </a:r>
            <a:endParaRPr lang="en-CA" sz="11200" b="1" dirty="0" smtClean="0">
              <a:solidFill>
                <a:srgbClr val="CCECFF"/>
              </a:solidFill>
              <a:latin typeface="Textile"/>
            </a:endParaRPr>
          </a:p>
          <a:p>
            <a:pPr algn="l">
              <a:lnSpc>
                <a:spcPct val="80000"/>
              </a:lnSpc>
              <a:buClr>
                <a:schemeClr val="hlink"/>
              </a:buClr>
              <a:buSzPct val="150000"/>
            </a:pPr>
            <a:endParaRPr lang="en-US" sz="11200" b="1" dirty="0" smtClean="0">
              <a:solidFill>
                <a:srgbClr val="CCECFF"/>
              </a:solidFill>
              <a:latin typeface="Textile"/>
            </a:endParaRPr>
          </a:p>
          <a:p>
            <a:pPr algn="l">
              <a:lnSpc>
                <a:spcPct val="80000"/>
              </a:lnSpc>
              <a:buClr>
                <a:schemeClr val="hlink"/>
              </a:buClr>
              <a:buSzPct val="150000"/>
            </a:pPr>
            <a:r>
              <a:rPr lang="en-US" sz="11200" b="1" dirty="0" smtClean="0">
                <a:solidFill>
                  <a:srgbClr val="CCECFF"/>
                </a:solidFill>
                <a:latin typeface="Textile"/>
              </a:rPr>
              <a:t>Second </a:t>
            </a:r>
            <a:r>
              <a:rPr lang="en-US" sz="11200" b="1" dirty="0">
                <a:solidFill>
                  <a:srgbClr val="CCECFF"/>
                </a:solidFill>
                <a:latin typeface="Textile"/>
              </a:rPr>
              <a:t>Annual Conference on Governance of </a:t>
            </a:r>
            <a:endParaRPr lang="en-US" sz="11200" b="1" dirty="0" smtClean="0">
              <a:solidFill>
                <a:srgbClr val="CCECFF"/>
              </a:solidFill>
              <a:latin typeface="Textile"/>
            </a:endParaRPr>
          </a:p>
          <a:p>
            <a:pPr algn="l">
              <a:lnSpc>
                <a:spcPct val="80000"/>
              </a:lnSpc>
              <a:buClr>
                <a:schemeClr val="hlink"/>
              </a:buClr>
              <a:buSzPct val="150000"/>
            </a:pPr>
            <a:r>
              <a:rPr lang="en-US" sz="11200" b="1" dirty="0" smtClean="0">
                <a:solidFill>
                  <a:srgbClr val="CCECFF"/>
                </a:solidFill>
                <a:latin typeface="Textile"/>
              </a:rPr>
              <a:t>Emerging </a:t>
            </a:r>
            <a:r>
              <a:rPr lang="en-US" sz="11200" b="1" dirty="0">
                <a:solidFill>
                  <a:srgbClr val="CCECFF"/>
                </a:solidFill>
                <a:latin typeface="Textile"/>
              </a:rPr>
              <a:t>Technologies: Law, Policy, and </a:t>
            </a:r>
            <a:r>
              <a:rPr lang="en-US" sz="11200" b="1" dirty="0" smtClean="0">
                <a:solidFill>
                  <a:srgbClr val="CCECFF"/>
                </a:solidFill>
                <a:latin typeface="Textile"/>
              </a:rPr>
              <a:t>Ethics, </a:t>
            </a:r>
          </a:p>
          <a:p>
            <a:pPr algn="l">
              <a:lnSpc>
                <a:spcPct val="80000"/>
              </a:lnSpc>
              <a:buClr>
                <a:schemeClr val="hlink"/>
              </a:buClr>
              <a:buSzPct val="150000"/>
            </a:pPr>
            <a:r>
              <a:rPr lang="en-US" sz="11200" b="1" dirty="0" smtClean="0">
                <a:solidFill>
                  <a:srgbClr val="CCECFF"/>
                </a:solidFill>
                <a:latin typeface="Textile"/>
              </a:rPr>
              <a:t>USA, May 26-29, 2014  </a:t>
            </a:r>
          </a:p>
          <a:p>
            <a:pPr algn="l">
              <a:lnSpc>
                <a:spcPct val="80000"/>
              </a:lnSpc>
              <a:buClr>
                <a:schemeClr val="hlink"/>
              </a:buClr>
              <a:buSzPct val="150000"/>
            </a:pPr>
            <a:r>
              <a:rPr lang="en-CA" sz="11200" dirty="0" err="1" smtClean="0">
                <a:solidFill>
                  <a:srgbClr val="CCECFF"/>
                </a:solidFill>
              </a:rPr>
              <a:t>gwolbrin</a:t>
            </a:r>
            <a:r>
              <a:rPr lang="en-CA" sz="11200" dirty="0" smtClean="0">
                <a:solidFill>
                  <a:srgbClr val="CCECFF"/>
                </a:solidFill>
              </a:rPr>
              <a:t>[at]ucalgary.ca</a:t>
            </a:r>
          </a:p>
          <a:p>
            <a:pPr algn="l">
              <a:lnSpc>
                <a:spcPct val="80000"/>
              </a:lnSpc>
              <a:buClr>
                <a:schemeClr val="hlink"/>
              </a:buClr>
              <a:buSzPct val="150000"/>
            </a:pPr>
            <a:endParaRPr lang="en-CA" sz="11200" dirty="0" smtClean="0">
              <a:solidFill>
                <a:srgbClr val="CCECFF"/>
              </a:solidFill>
            </a:endParaRPr>
          </a:p>
          <a:p>
            <a:pPr algn="l">
              <a:lnSpc>
                <a:spcPct val="80000"/>
              </a:lnSpc>
              <a:buClr>
                <a:schemeClr val="hlink"/>
              </a:buClr>
              <a:buSzPct val="150000"/>
            </a:pPr>
            <a:r>
              <a:rPr lang="en-CA" sz="11200" dirty="0" smtClean="0">
                <a:solidFill>
                  <a:srgbClr val="CCECFF"/>
                </a:solidFill>
              </a:rPr>
              <a:t>©Gregor Wolbring</a:t>
            </a:r>
          </a:p>
          <a:p>
            <a:pPr>
              <a:lnSpc>
                <a:spcPct val="80000"/>
              </a:lnSpc>
              <a:buClr>
                <a:schemeClr val="hlink"/>
              </a:buClr>
              <a:buSzPct val="150000"/>
            </a:pPr>
            <a:r>
              <a:rPr lang="en-CA" sz="2000" dirty="0" smtClean="0">
                <a:solidFill>
                  <a:srgbClr val="CCECFF"/>
                </a:solidFill>
              </a:rPr>
              <a:t>/</a:t>
            </a:r>
            <a:endParaRPr lang="en-GB" sz="2000" b="1" dirty="0" smtClean="0">
              <a:solidFill>
                <a:srgbClr val="CCECFF"/>
              </a:solidFill>
              <a:latin typeface="Textile"/>
            </a:endParaRPr>
          </a:p>
          <a:p>
            <a:pPr>
              <a:lnSpc>
                <a:spcPct val="80000"/>
              </a:lnSpc>
              <a:buClr>
                <a:schemeClr val="hlink"/>
              </a:buClr>
              <a:buSzPct val="150000"/>
              <a:buFontTx/>
              <a:buNone/>
            </a:pPr>
            <a:endParaRPr lang="en-GB" sz="2000" b="1" dirty="0" smtClean="0">
              <a:solidFill>
                <a:srgbClr val="CCECFF"/>
              </a:solidFill>
              <a:latin typeface="Textile"/>
            </a:endParaRPr>
          </a:p>
          <a:p>
            <a:pPr>
              <a:lnSpc>
                <a:spcPct val="80000"/>
              </a:lnSpc>
              <a:buClr>
                <a:schemeClr val="hlink"/>
              </a:buClr>
              <a:buSzPct val="150000"/>
              <a:buFontTx/>
              <a:buNone/>
            </a:pPr>
            <a:endParaRPr lang="en-GB" sz="2000" b="1" dirty="0" smtClean="0">
              <a:solidFill>
                <a:srgbClr val="CCECFF"/>
              </a:solidFill>
              <a:latin typeface="Textile"/>
            </a:endParaRPr>
          </a:p>
        </p:txBody>
      </p:sp>
      <p:sp>
        <p:nvSpPr>
          <p:cNvPr id="7" name="Rectangle 3"/>
          <p:cNvSpPr txBox="1">
            <a:spLocks noChangeArrowheads="1"/>
          </p:cNvSpPr>
          <p:nvPr>
            <p:custDataLst>
              <p:tags r:id="rId5"/>
            </p:custDataLst>
          </p:nvPr>
        </p:nvSpPr>
        <p:spPr bwMode="auto">
          <a:xfrm>
            <a:off x="2332" y="446867"/>
            <a:ext cx="9144000" cy="194421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algn="ctr" eaLnBrk="0" hangingPunct="0">
              <a:lnSpc>
                <a:spcPct val="80000"/>
              </a:lnSpc>
              <a:spcBef>
                <a:spcPct val="20000"/>
              </a:spcBef>
              <a:buClr>
                <a:schemeClr val="hlink"/>
              </a:buClr>
              <a:buSzPct val="150000"/>
            </a:pPr>
            <a:r>
              <a:rPr lang="en-US" sz="2800" b="1" kern="0" dirty="0" smtClean="0">
                <a:solidFill>
                  <a:srgbClr val="CCECFF"/>
                </a:solidFill>
              </a:rPr>
              <a:t>Governance of Science </a:t>
            </a:r>
            <a:r>
              <a:rPr lang="en-US" sz="2800" b="1" kern="0" smtClean="0">
                <a:solidFill>
                  <a:srgbClr val="CCECFF"/>
                </a:solidFill>
              </a:rPr>
              <a:t>and Technology </a:t>
            </a:r>
            <a:r>
              <a:rPr lang="en-US" sz="2800" b="1" kern="0" dirty="0" smtClean="0">
                <a:solidFill>
                  <a:srgbClr val="CCECFF"/>
                </a:solidFill>
              </a:rPr>
              <a:t>through an Ability </a:t>
            </a:r>
            <a:r>
              <a:rPr lang="en-US" sz="2800" b="1" kern="0" smtClean="0">
                <a:solidFill>
                  <a:srgbClr val="CCECFF"/>
                </a:solidFill>
              </a:rPr>
              <a:t>Studies Lens</a:t>
            </a:r>
            <a:endParaRPr kumimoji="0" lang="en-GB" sz="2800" b="1" i="0" u="none" strike="noStrike" kern="0" cap="none" spc="0" normalizeH="0" baseline="0" noProof="0" dirty="0" smtClean="0">
              <a:ln>
                <a:noFill/>
              </a:ln>
              <a:solidFill>
                <a:srgbClr val="CCECFF"/>
              </a:solidFill>
              <a:effectLst/>
              <a:uLnTx/>
              <a:uFillTx/>
              <a:latin typeface="Textile"/>
            </a:endParaRPr>
          </a:p>
        </p:txBody>
      </p:sp>
    </p:spTree>
    <p:custDataLst>
      <p:custData r:id="rId1"/>
      <p:tags r:id="rId2"/>
    </p:custDataLst>
    <p:extLst>
      <p:ext uri="{BB962C8B-B14F-4D97-AF65-F5344CB8AC3E}">
        <p14:creationId xmlns:p14="http://schemas.microsoft.com/office/powerpoint/2010/main" val="381021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4395866-E590-4218-A031-8582B841F77D}" type="slidenum">
              <a:rPr lang="fr-FR"/>
              <a:pPr>
                <a:defRPr/>
              </a:pPr>
              <a:t>10</a:t>
            </a:fld>
            <a:endParaRPr lang="fr-FR"/>
          </a:p>
        </p:txBody>
      </p:sp>
      <p:sp>
        <p:nvSpPr>
          <p:cNvPr id="34820" name="Rectangle 3"/>
          <p:cNvSpPr>
            <a:spLocks noGrp="1" noChangeArrowheads="1"/>
          </p:cNvSpPr>
          <p:nvPr>
            <p:ph type="body" idx="1"/>
          </p:nvPr>
        </p:nvSpPr>
        <p:spPr>
          <a:xfrm>
            <a:off x="-11469" y="1337898"/>
            <a:ext cx="9144000" cy="6329345"/>
          </a:xfrm>
        </p:spPr>
        <p:txBody>
          <a:bodyPr>
            <a:normAutofit/>
          </a:bodyPr>
          <a:lstStyle/>
          <a:p>
            <a:r>
              <a:rPr lang="en-US" sz="2000" b="1" dirty="0">
                <a:solidFill>
                  <a:srgbClr val="CCECFF"/>
                </a:solidFill>
              </a:rPr>
              <a:t>Question: What is the impact of a given S&amp;T on </a:t>
            </a:r>
            <a:r>
              <a:rPr lang="en-US" sz="2000" b="1" dirty="0" smtClean="0">
                <a:solidFill>
                  <a:srgbClr val="CCECFF"/>
                </a:solidFill>
              </a:rPr>
              <a:t>Self-Identity security?</a:t>
            </a:r>
          </a:p>
          <a:p>
            <a:endParaRPr lang="en-US" sz="2000" b="1" dirty="0">
              <a:solidFill>
                <a:srgbClr val="CCECFF"/>
              </a:solidFill>
            </a:endParaRPr>
          </a:p>
          <a:p>
            <a:r>
              <a:rPr lang="en-US" sz="2000" dirty="0"/>
              <a:t>Self-identity security could be seen as a subset of personal security and means that one is accepted with one’s set of abilities and that one should not be forced (physically or by circumstance) to accept a perception of oneself one does not agree with (e.g. one is not expected to have the ability to walk or is seen as a “deficient product” if one cannot walk). </a:t>
            </a:r>
          </a:p>
          <a:p>
            <a:r>
              <a:rPr lang="en-US" sz="2000" b="1" dirty="0" smtClean="0">
                <a:solidFill>
                  <a:srgbClr val="CCECFF"/>
                </a:solidFill>
              </a:rPr>
              <a:t>  If we for example look at the academic literature of social robotics or brain machine/brain computer interfaces  the language is nearly exclusive following a medical understanding of disabled people and the purpose of restoration.</a:t>
            </a:r>
          </a:p>
          <a:p>
            <a:pPr marL="0" indent="0">
              <a:buNone/>
            </a:pPr>
            <a:r>
              <a:rPr lang="en-US" sz="2000" b="1" dirty="0" smtClean="0">
                <a:solidFill>
                  <a:srgbClr val="CCECFF"/>
                </a:solidFill>
              </a:rPr>
              <a:t>The narrative is not indicating the ability expectation of decreasing the social discrimination ability diverse people experience </a:t>
            </a:r>
          </a:p>
          <a:p>
            <a:pPr marL="0" indent="0">
              <a:buNone/>
            </a:pPr>
            <a:r>
              <a:rPr lang="en-US" sz="2000" dirty="0" smtClean="0">
                <a:solidFill>
                  <a:srgbClr val="FFFF00"/>
                </a:solidFill>
              </a:rPr>
              <a:t>Now </a:t>
            </a:r>
            <a:r>
              <a:rPr lang="en-US" sz="2000" dirty="0">
                <a:solidFill>
                  <a:srgbClr val="FFFF00"/>
                </a:solidFill>
              </a:rPr>
              <a:t>disability can also be reshaped in ability studies language so the social discrimination can also be rephrased in ability studies language namely </a:t>
            </a:r>
            <a:r>
              <a:rPr lang="en-US" sz="2000" b="1" dirty="0">
                <a:solidFill>
                  <a:srgbClr val="FFFF00"/>
                </a:solidFill>
              </a:rPr>
              <a:t>disabled people are ability expectation oppressed people</a:t>
            </a:r>
            <a:r>
              <a:rPr lang="en-US" sz="2000" dirty="0">
                <a:solidFill>
                  <a:srgbClr val="FFFF00"/>
                </a:solidFill>
              </a:rPr>
              <a:t>. And </a:t>
            </a:r>
            <a:r>
              <a:rPr lang="en-US" sz="2000" b="1" dirty="0">
                <a:solidFill>
                  <a:srgbClr val="FFFF00"/>
                </a:solidFill>
              </a:rPr>
              <a:t>people with disabilities are people that are oppressed by ability expectations</a:t>
            </a:r>
            <a:r>
              <a:rPr lang="en-US" sz="2000" dirty="0">
                <a:solidFill>
                  <a:srgbClr val="FFFF00"/>
                </a:solidFill>
              </a:rPr>
              <a:t> and </a:t>
            </a:r>
            <a:r>
              <a:rPr lang="en-US" sz="2000" b="1" dirty="0">
                <a:solidFill>
                  <a:srgbClr val="FFFF00"/>
                </a:solidFill>
              </a:rPr>
              <a:t>experiencing ability expectation oppression is a form of disability.</a:t>
            </a:r>
            <a:endParaRPr lang="en-US" sz="2000" dirty="0">
              <a:solidFill>
                <a:srgbClr val="FFFF00"/>
              </a:solidFill>
            </a:endParaRPr>
          </a:p>
          <a:p>
            <a:endParaRPr lang="en-US" sz="2000" b="1" dirty="0">
              <a:solidFill>
                <a:srgbClr val="CCECFF"/>
              </a:solidFill>
            </a:endParaRPr>
          </a:p>
        </p:txBody>
      </p:sp>
      <p:cxnSp>
        <p:nvCxnSpPr>
          <p:cNvPr id="27" name="Straight Connector 26"/>
          <p:cNvCxnSpPr/>
          <p:nvPr/>
        </p:nvCxnSpPr>
        <p:spPr>
          <a:xfrm>
            <a:off x="780111" y="440465"/>
            <a:ext cx="7560840" cy="50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8" name="Picture 27"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12" y="260649"/>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17352" y="830337"/>
            <a:ext cx="1085555" cy="338554"/>
          </a:xfrm>
          <a:prstGeom prst="rect">
            <a:avLst/>
          </a:prstGeom>
          <a:noFill/>
        </p:spPr>
        <p:txBody>
          <a:bodyPr wrap="none" rtlCol="0">
            <a:spAutoFit/>
          </a:bodyPr>
          <a:lstStyle/>
          <a:p>
            <a:pPr algn="ctr"/>
            <a:r>
              <a:rPr lang="en-CA" sz="1600" dirty="0" smtClean="0">
                <a:latin typeface="Century Gothic" pitchFamily="34" charset="0"/>
              </a:rPr>
              <a:t>The Pack</a:t>
            </a:r>
            <a:endParaRPr lang="en-CA" sz="1600" dirty="0">
              <a:latin typeface="Century Gothic" pitchFamily="34" charset="0"/>
            </a:endParaRPr>
          </a:p>
        </p:txBody>
      </p:sp>
      <p:pic>
        <p:nvPicPr>
          <p:cNvPr id="30" name="Picture 29"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46" y="265673"/>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589377" y="787165"/>
            <a:ext cx="1529585" cy="338554"/>
          </a:xfrm>
          <a:prstGeom prst="rect">
            <a:avLst/>
          </a:prstGeom>
          <a:noFill/>
        </p:spPr>
        <p:txBody>
          <a:bodyPr wrap="none" rtlCol="0">
            <a:spAutoFit/>
          </a:bodyPr>
          <a:lstStyle/>
          <a:p>
            <a:pPr algn="ctr"/>
            <a:r>
              <a:rPr lang="en-CA" sz="1600" dirty="0" smtClean="0">
                <a:latin typeface="Century Gothic" pitchFamily="34" charset="0"/>
              </a:rPr>
              <a:t>Ability Studies</a:t>
            </a:r>
            <a:endParaRPr lang="en-CA" sz="1600" dirty="0">
              <a:latin typeface="Century Gothic" pitchFamily="34" charset="0"/>
            </a:endParaRPr>
          </a:p>
        </p:txBody>
      </p:sp>
      <p:pic>
        <p:nvPicPr>
          <p:cNvPr id="35" name="Picture 34"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24"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1522"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253"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0912" y="260648"/>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211561" y="786539"/>
            <a:ext cx="1463862" cy="338554"/>
          </a:xfrm>
          <a:prstGeom prst="rect">
            <a:avLst/>
          </a:prstGeom>
          <a:noFill/>
        </p:spPr>
        <p:txBody>
          <a:bodyPr wrap="none" rtlCol="0">
            <a:spAutoFit/>
          </a:bodyPr>
          <a:lstStyle/>
          <a:p>
            <a:r>
              <a:rPr lang="en-CA" sz="1600" b="1" dirty="0" smtClean="0">
                <a:latin typeface="Century Gothic" pitchFamily="34" charset="0"/>
              </a:rPr>
              <a:t>Governance</a:t>
            </a:r>
            <a:endParaRPr lang="en-CA" sz="1600" b="1" dirty="0">
              <a:latin typeface="Century Gothic" pitchFamily="34" charset="0"/>
            </a:endParaRPr>
          </a:p>
        </p:txBody>
      </p:sp>
      <p:sp>
        <p:nvSpPr>
          <p:cNvPr id="46" name="TextBox 45"/>
          <p:cNvSpPr txBox="1"/>
          <p:nvPr/>
        </p:nvSpPr>
        <p:spPr>
          <a:xfrm>
            <a:off x="3263278" y="799119"/>
            <a:ext cx="1933543" cy="584775"/>
          </a:xfrm>
          <a:prstGeom prst="rect">
            <a:avLst/>
          </a:prstGeom>
          <a:noFill/>
        </p:spPr>
        <p:txBody>
          <a:bodyPr wrap="none" rtlCol="0">
            <a:spAutoFit/>
          </a:bodyPr>
          <a:lstStyle/>
          <a:p>
            <a:r>
              <a:rPr lang="en-CA" sz="1600" dirty="0" smtClean="0">
                <a:latin typeface="Century Gothic" pitchFamily="34" charset="0"/>
              </a:rPr>
              <a:t>Ethics and Ability </a:t>
            </a:r>
          </a:p>
          <a:p>
            <a:r>
              <a:rPr lang="en-CA" sz="1600" dirty="0" smtClean="0">
                <a:latin typeface="Century Gothic" pitchFamily="34" charset="0"/>
              </a:rPr>
              <a:t>expectations</a:t>
            </a:r>
            <a:endParaRPr lang="en-CA" sz="1600" dirty="0">
              <a:latin typeface="Century Gothic" pitchFamily="34" charset="0"/>
            </a:endParaRPr>
          </a:p>
        </p:txBody>
      </p:sp>
    </p:spTree>
    <p:custDataLst>
      <p:tags r:id="rId1"/>
    </p:custDataLst>
    <p:extLst>
      <p:ext uri="{BB962C8B-B14F-4D97-AF65-F5344CB8AC3E}">
        <p14:creationId xmlns:p14="http://schemas.microsoft.com/office/powerpoint/2010/main" val="22224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28"/>
                                        </p:tgtEl>
                                        <p:attrNameLst>
                                          <p:attrName>stroke.color</p:attrName>
                                        </p:attrNameLst>
                                      </p:cBhvr>
                                      <p:to>
                                        <a:srgbClr val="99CC00"/>
                                      </p:to>
                                    </p:animClr>
                                    <p:set>
                                      <p:cBhvr>
                                        <p:cTn id="7" dur="2000" fill="hold"/>
                                        <p:tgtEl>
                                          <p:spTgt spid="2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4395866-E590-4218-A031-8582B841F77D}" type="slidenum">
              <a:rPr lang="fr-FR"/>
              <a:pPr>
                <a:defRPr/>
              </a:pPr>
              <a:t>11</a:t>
            </a:fld>
            <a:endParaRPr lang="fr-FR"/>
          </a:p>
        </p:txBody>
      </p:sp>
      <p:sp>
        <p:nvSpPr>
          <p:cNvPr id="34820" name="Rectangle 3"/>
          <p:cNvSpPr>
            <a:spLocks noGrp="1" noChangeArrowheads="1"/>
          </p:cNvSpPr>
          <p:nvPr>
            <p:ph type="body" idx="1"/>
          </p:nvPr>
        </p:nvSpPr>
        <p:spPr>
          <a:xfrm>
            <a:off x="-11469" y="1337898"/>
            <a:ext cx="9144000" cy="6329345"/>
          </a:xfrm>
        </p:spPr>
        <p:txBody>
          <a:bodyPr>
            <a:normAutofit/>
          </a:bodyPr>
          <a:lstStyle/>
          <a:p>
            <a:r>
              <a:rPr lang="en-US" sz="2000" dirty="0" smtClean="0">
                <a:solidFill>
                  <a:srgbClr val="CCECFF"/>
                </a:solidFill>
                <a:latin typeface="Textile"/>
              </a:rPr>
              <a:t>Question: Which ability expectations drive a given S&amp;T</a:t>
            </a:r>
          </a:p>
          <a:p>
            <a:endParaRPr lang="en-US" sz="2000" dirty="0">
              <a:solidFill>
                <a:srgbClr val="CCECFF"/>
              </a:solidFill>
              <a:latin typeface="Textile"/>
            </a:endParaRPr>
          </a:p>
          <a:p>
            <a:r>
              <a:rPr lang="en-US" sz="2000" dirty="0"/>
              <a:t>A 2006 Association for the Advancement of Science </a:t>
            </a:r>
            <a:r>
              <a:rPr lang="en-US" sz="2000"/>
              <a:t>workshop </a:t>
            </a:r>
            <a:r>
              <a:rPr lang="en-US" sz="2000" smtClean="0"/>
              <a:t>looked </a:t>
            </a:r>
            <a:r>
              <a:rPr lang="en-US" sz="2000" dirty="0"/>
              <a:t>into the dynamic of human enhancement and concluded that the following ability desires are the main drivers for human enhancements: 1) to keep one’s local and global competitive advantage;  2) to live securely; and 3) to maintain one’s quality of life and one’s consumer life-style.  </a:t>
            </a:r>
          </a:p>
          <a:p>
            <a:endParaRPr lang="en-US" sz="2000" dirty="0" smtClean="0">
              <a:solidFill>
                <a:srgbClr val="CCECFF"/>
              </a:solidFill>
              <a:latin typeface="Textile"/>
            </a:endParaRPr>
          </a:p>
        </p:txBody>
      </p:sp>
      <p:cxnSp>
        <p:nvCxnSpPr>
          <p:cNvPr id="28" name="Straight Connector 27"/>
          <p:cNvCxnSpPr/>
          <p:nvPr/>
        </p:nvCxnSpPr>
        <p:spPr>
          <a:xfrm>
            <a:off x="780111" y="440465"/>
            <a:ext cx="7560840" cy="50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9" name="Picture 28"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12" y="260649"/>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417352" y="830337"/>
            <a:ext cx="1085555" cy="338554"/>
          </a:xfrm>
          <a:prstGeom prst="rect">
            <a:avLst/>
          </a:prstGeom>
          <a:noFill/>
        </p:spPr>
        <p:txBody>
          <a:bodyPr wrap="none" rtlCol="0">
            <a:spAutoFit/>
          </a:bodyPr>
          <a:lstStyle/>
          <a:p>
            <a:pPr algn="ctr"/>
            <a:r>
              <a:rPr lang="en-CA" sz="1600" dirty="0" smtClean="0">
                <a:latin typeface="Century Gothic" pitchFamily="34" charset="0"/>
              </a:rPr>
              <a:t>The Pack</a:t>
            </a:r>
            <a:endParaRPr lang="en-CA" sz="1600" dirty="0">
              <a:latin typeface="Century Gothic" pitchFamily="34" charset="0"/>
            </a:endParaRPr>
          </a:p>
        </p:txBody>
      </p:sp>
      <p:pic>
        <p:nvPicPr>
          <p:cNvPr id="31" name="Picture 30"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46" y="265673"/>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589377" y="787165"/>
            <a:ext cx="1529585" cy="338554"/>
          </a:xfrm>
          <a:prstGeom prst="rect">
            <a:avLst/>
          </a:prstGeom>
          <a:noFill/>
        </p:spPr>
        <p:txBody>
          <a:bodyPr wrap="none" rtlCol="0">
            <a:spAutoFit/>
          </a:bodyPr>
          <a:lstStyle/>
          <a:p>
            <a:pPr algn="ctr"/>
            <a:r>
              <a:rPr lang="en-CA" sz="1600" dirty="0" smtClean="0">
                <a:latin typeface="Century Gothic" pitchFamily="34" charset="0"/>
              </a:rPr>
              <a:t>Ability Studies</a:t>
            </a:r>
            <a:endParaRPr lang="en-CA" sz="1600" dirty="0">
              <a:latin typeface="Century Gothic" pitchFamily="34" charset="0"/>
            </a:endParaRPr>
          </a:p>
        </p:txBody>
      </p:sp>
      <p:pic>
        <p:nvPicPr>
          <p:cNvPr id="42" name="Picture 41"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24"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1522"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253"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0912" y="260648"/>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5211561" y="786539"/>
            <a:ext cx="1463862" cy="338554"/>
          </a:xfrm>
          <a:prstGeom prst="rect">
            <a:avLst/>
          </a:prstGeom>
          <a:noFill/>
        </p:spPr>
        <p:txBody>
          <a:bodyPr wrap="none" rtlCol="0">
            <a:spAutoFit/>
          </a:bodyPr>
          <a:lstStyle/>
          <a:p>
            <a:r>
              <a:rPr lang="en-CA" sz="1600" b="1" dirty="0" smtClean="0">
                <a:latin typeface="Century Gothic" pitchFamily="34" charset="0"/>
              </a:rPr>
              <a:t>Governance</a:t>
            </a:r>
            <a:endParaRPr lang="en-CA" sz="1600" b="1" dirty="0">
              <a:latin typeface="Century Gothic" pitchFamily="34" charset="0"/>
            </a:endParaRPr>
          </a:p>
        </p:txBody>
      </p:sp>
      <p:sp>
        <p:nvSpPr>
          <p:cNvPr id="47" name="TextBox 46"/>
          <p:cNvSpPr txBox="1"/>
          <p:nvPr/>
        </p:nvSpPr>
        <p:spPr>
          <a:xfrm>
            <a:off x="3263278" y="799119"/>
            <a:ext cx="1933543" cy="584775"/>
          </a:xfrm>
          <a:prstGeom prst="rect">
            <a:avLst/>
          </a:prstGeom>
          <a:noFill/>
        </p:spPr>
        <p:txBody>
          <a:bodyPr wrap="none" rtlCol="0">
            <a:spAutoFit/>
          </a:bodyPr>
          <a:lstStyle/>
          <a:p>
            <a:r>
              <a:rPr lang="en-CA" sz="1600" dirty="0" smtClean="0">
                <a:latin typeface="Century Gothic" pitchFamily="34" charset="0"/>
              </a:rPr>
              <a:t>Ethics and Ability </a:t>
            </a:r>
          </a:p>
          <a:p>
            <a:r>
              <a:rPr lang="en-CA" sz="1600" dirty="0" smtClean="0">
                <a:latin typeface="Century Gothic" pitchFamily="34" charset="0"/>
              </a:rPr>
              <a:t>expectations</a:t>
            </a:r>
            <a:endParaRPr lang="en-CA" sz="1600" dirty="0">
              <a:latin typeface="Century Gothic" pitchFamily="34" charset="0"/>
            </a:endParaRPr>
          </a:p>
        </p:txBody>
      </p:sp>
    </p:spTree>
    <p:custDataLst>
      <p:tags r:id="rId1"/>
    </p:custDataLst>
    <p:extLst>
      <p:ext uri="{BB962C8B-B14F-4D97-AF65-F5344CB8AC3E}">
        <p14:creationId xmlns:p14="http://schemas.microsoft.com/office/powerpoint/2010/main" val="198113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29"/>
                                        </p:tgtEl>
                                        <p:attrNameLst>
                                          <p:attrName>stroke.color</p:attrName>
                                        </p:attrNameLst>
                                      </p:cBhvr>
                                      <p:to>
                                        <a:srgbClr val="99CC00"/>
                                      </p:to>
                                    </p:animClr>
                                    <p:set>
                                      <p:cBhvr>
                                        <p:cTn id="7" dur="2000" fill="hold"/>
                                        <p:tgtEl>
                                          <p:spTgt spid="2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4395866-E590-4218-A031-8582B841F77D}" type="slidenum">
              <a:rPr lang="fr-FR"/>
              <a:pPr>
                <a:defRPr/>
              </a:pPr>
              <a:t>12</a:t>
            </a:fld>
            <a:endParaRPr lang="fr-FR"/>
          </a:p>
        </p:txBody>
      </p:sp>
      <p:sp>
        <p:nvSpPr>
          <p:cNvPr id="34820" name="Rectangle 3"/>
          <p:cNvSpPr>
            <a:spLocks noGrp="1" noChangeArrowheads="1"/>
          </p:cNvSpPr>
          <p:nvPr>
            <p:ph type="body" idx="1"/>
          </p:nvPr>
        </p:nvSpPr>
        <p:spPr>
          <a:xfrm>
            <a:off x="-11469" y="1337898"/>
            <a:ext cx="9144000" cy="6329345"/>
          </a:xfrm>
        </p:spPr>
        <p:txBody>
          <a:bodyPr>
            <a:normAutofit/>
          </a:bodyPr>
          <a:lstStyle/>
          <a:p>
            <a:r>
              <a:rPr lang="en-US" sz="2000" dirty="0" smtClean="0">
                <a:solidFill>
                  <a:srgbClr val="CCECFF"/>
                </a:solidFill>
                <a:latin typeface="Textile"/>
              </a:rPr>
              <a:t>Question: Which ability expectations drive a given S&amp;T and its governance?</a:t>
            </a:r>
          </a:p>
          <a:p>
            <a:endParaRPr lang="en-US" sz="2000" dirty="0">
              <a:solidFill>
                <a:srgbClr val="CCECFF"/>
              </a:solidFill>
              <a:latin typeface="Textile"/>
            </a:endParaRPr>
          </a:p>
          <a:p>
            <a:endParaRPr lang="en-US" sz="2000" dirty="0" smtClean="0">
              <a:solidFill>
                <a:srgbClr val="CCECFF"/>
              </a:solidFill>
              <a:latin typeface="Textile"/>
            </a:endParaRPr>
          </a:p>
        </p:txBody>
      </p:sp>
      <p:pic>
        <p:nvPicPr>
          <p:cNvPr id="6" name="Picture 5"/>
          <p:cNvPicPr>
            <a:picLocks noChangeAspect="1"/>
          </p:cNvPicPr>
          <p:nvPr/>
        </p:nvPicPr>
        <p:blipFill>
          <a:blip r:embed="rId4"/>
          <a:stretch>
            <a:fillRect/>
          </a:stretch>
        </p:blipFill>
        <p:spPr>
          <a:xfrm>
            <a:off x="936929" y="1838313"/>
            <a:ext cx="7043983" cy="4285313"/>
          </a:xfrm>
          <a:prstGeom prst="rect">
            <a:avLst/>
          </a:prstGeom>
        </p:spPr>
      </p:pic>
      <p:cxnSp>
        <p:nvCxnSpPr>
          <p:cNvPr id="29" name="Straight Connector 28"/>
          <p:cNvCxnSpPr/>
          <p:nvPr/>
        </p:nvCxnSpPr>
        <p:spPr>
          <a:xfrm>
            <a:off x="780111" y="440465"/>
            <a:ext cx="7560840" cy="50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0" name="Picture 29"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12" y="260649"/>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17352" y="830337"/>
            <a:ext cx="1085555" cy="338554"/>
          </a:xfrm>
          <a:prstGeom prst="rect">
            <a:avLst/>
          </a:prstGeom>
          <a:noFill/>
        </p:spPr>
        <p:txBody>
          <a:bodyPr wrap="none" rtlCol="0">
            <a:spAutoFit/>
          </a:bodyPr>
          <a:lstStyle/>
          <a:p>
            <a:pPr algn="ctr"/>
            <a:r>
              <a:rPr lang="en-CA" sz="1600" dirty="0" smtClean="0">
                <a:latin typeface="Century Gothic" pitchFamily="34" charset="0"/>
              </a:rPr>
              <a:t>The Pack</a:t>
            </a:r>
            <a:endParaRPr lang="en-CA" sz="1600" dirty="0">
              <a:latin typeface="Century Gothic" pitchFamily="34" charset="0"/>
            </a:endParaRPr>
          </a:p>
        </p:txBody>
      </p:sp>
      <p:pic>
        <p:nvPicPr>
          <p:cNvPr id="35" name="Picture 34"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46" y="265673"/>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589377" y="787165"/>
            <a:ext cx="1529585" cy="338554"/>
          </a:xfrm>
          <a:prstGeom prst="rect">
            <a:avLst/>
          </a:prstGeom>
          <a:noFill/>
        </p:spPr>
        <p:txBody>
          <a:bodyPr wrap="none" rtlCol="0">
            <a:spAutoFit/>
          </a:bodyPr>
          <a:lstStyle/>
          <a:p>
            <a:pPr algn="ctr"/>
            <a:r>
              <a:rPr lang="en-CA" sz="1600" dirty="0" smtClean="0">
                <a:latin typeface="Century Gothic" pitchFamily="34" charset="0"/>
              </a:rPr>
              <a:t>Ability Studies</a:t>
            </a:r>
            <a:endParaRPr lang="en-CA" sz="1600" dirty="0">
              <a:latin typeface="Century Gothic" pitchFamily="34" charset="0"/>
            </a:endParaRPr>
          </a:p>
        </p:txBody>
      </p:sp>
      <p:pic>
        <p:nvPicPr>
          <p:cNvPr id="43" name="Picture 42"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24"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1522"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253"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0912" y="260648"/>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5211561" y="786539"/>
            <a:ext cx="1463862" cy="338554"/>
          </a:xfrm>
          <a:prstGeom prst="rect">
            <a:avLst/>
          </a:prstGeom>
          <a:noFill/>
        </p:spPr>
        <p:txBody>
          <a:bodyPr wrap="none" rtlCol="0">
            <a:spAutoFit/>
          </a:bodyPr>
          <a:lstStyle/>
          <a:p>
            <a:r>
              <a:rPr lang="en-CA" sz="1600" b="1" dirty="0" smtClean="0">
                <a:latin typeface="Century Gothic" pitchFamily="34" charset="0"/>
              </a:rPr>
              <a:t>Governance</a:t>
            </a:r>
            <a:endParaRPr lang="en-CA" sz="1600" b="1" dirty="0">
              <a:latin typeface="Century Gothic" pitchFamily="34" charset="0"/>
            </a:endParaRPr>
          </a:p>
        </p:txBody>
      </p:sp>
      <p:sp>
        <p:nvSpPr>
          <p:cNvPr id="48" name="TextBox 47"/>
          <p:cNvSpPr txBox="1"/>
          <p:nvPr/>
        </p:nvSpPr>
        <p:spPr>
          <a:xfrm>
            <a:off x="3263278" y="799119"/>
            <a:ext cx="1933543" cy="584775"/>
          </a:xfrm>
          <a:prstGeom prst="rect">
            <a:avLst/>
          </a:prstGeom>
          <a:noFill/>
        </p:spPr>
        <p:txBody>
          <a:bodyPr wrap="none" rtlCol="0">
            <a:spAutoFit/>
          </a:bodyPr>
          <a:lstStyle/>
          <a:p>
            <a:r>
              <a:rPr lang="en-CA" sz="1600" dirty="0" smtClean="0">
                <a:latin typeface="Century Gothic" pitchFamily="34" charset="0"/>
              </a:rPr>
              <a:t>Ethics and Ability </a:t>
            </a:r>
          </a:p>
          <a:p>
            <a:r>
              <a:rPr lang="en-CA" sz="1600" dirty="0" smtClean="0">
                <a:latin typeface="Century Gothic" pitchFamily="34" charset="0"/>
              </a:rPr>
              <a:t>expectations</a:t>
            </a:r>
            <a:endParaRPr lang="en-CA" sz="1600" dirty="0">
              <a:latin typeface="Century Gothic" pitchFamily="34" charset="0"/>
            </a:endParaRPr>
          </a:p>
        </p:txBody>
      </p:sp>
    </p:spTree>
    <p:custDataLst>
      <p:tags r:id="rId1"/>
    </p:custDataLst>
    <p:extLst>
      <p:ext uri="{BB962C8B-B14F-4D97-AF65-F5344CB8AC3E}">
        <p14:creationId xmlns:p14="http://schemas.microsoft.com/office/powerpoint/2010/main" val="172970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30"/>
                                        </p:tgtEl>
                                        <p:attrNameLst>
                                          <p:attrName>stroke.color</p:attrName>
                                        </p:attrNameLst>
                                      </p:cBhvr>
                                      <p:to>
                                        <a:srgbClr val="99CC00"/>
                                      </p:to>
                                    </p:animClr>
                                    <p:set>
                                      <p:cBhvr>
                                        <p:cTn id="7" dur="2000" fill="hold"/>
                                        <p:tgtEl>
                                          <p:spTgt spid="3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4395866-E590-4218-A031-8582B841F77D}" type="slidenum">
              <a:rPr lang="fr-FR"/>
              <a:pPr>
                <a:defRPr/>
              </a:pPr>
              <a:t>13</a:t>
            </a:fld>
            <a:endParaRPr lang="fr-FR"/>
          </a:p>
        </p:txBody>
      </p:sp>
      <p:sp>
        <p:nvSpPr>
          <p:cNvPr id="34820" name="Rectangle 3"/>
          <p:cNvSpPr>
            <a:spLocks noGrp="1" noChangeArrowheads="1"/>
          </p:cNvSpPr>
          <p:nvPr>
            <p:ph type="body" idx="1"/>
          </p:nvPr>
        </p:nvSpPr>
        <p:spPr>
          <a:xfrm>
            <a:off x="-11469" y="1337898"/>
            <a:ext cx="9144000" cy="6329345"/>
          </a:xfrm>
        </p:spPr>
        <p:txBody>
          <a:bodyPr>
            <a:normAutofit/>
          </a:bodyPr>
          <a:lstStyle/>
          <a:p>
            <a:r>
              <a:rPr lang="en-US" sz="2000" dirty="0" smtClean="0">
                <a:solidFill>
                  <a:srgbClr val="CCECFF"/>
                </a:solidFill>
                <a:latin typeface="Textile"/>
              </a:rPr>
              <a:t>Question </a:t>
            </a:r>
            <a:r>
              <a:rPr lang="en-US" sz="2000" dirty="0">
                <a:solidFill>
                  <a:srgbClr val="CCECFF"/>
                </a:solidFill>
                <a:latin typeface="Textile"/>
              </a:rPr>
              <a:t>what ability expectation does </a:t>
            </a:r>
            <a:r>
              <a:rPr lang="en-US" sz="2000" dirty="0" smtClean="0">
                <a:solidFill>
                  <a:srgbClr val="CCECFF"/>
                </a:solidFill>
                <a:latin typeface="Textile"/>
              </a:rPr>
              <a:t>S&amp;T support?</a:t>
            </a:r>
          </a:p>
          <a:p>
            <a:r>
              <a:rPr lang="en-US" sz="1800" dirty="0" smtClean="0">
                <a:solidFill>
                  <a:srgbClr val="CCECFF"/>
                </a:solidFill>
                <a:latin typeface="Times New Roman" panose="02020603050405020304" pitchFamily="18" charset="0"/>
                <a:cs typeface="Times New Roman" panose="02020603050405020304" pitchFamily="18" charset="0"/>
              </a:rPr>
              <a:t>Democratizing </a:t>
            </a:r>
            <a:r>
              <a:rPr lang="en-US" sz="1800" dirty="0" err="1">
                <a:solidFill>
                  <a:srgbClr val="CCECFF"/>
                </a:solidFill>
                <a:latin typeface="Times New Roman" panose="02020603050405020304" pitchFamily="18" charset="0"/>
                <a:cs typeface="Times New Roman" panose="02020603050405020304" pitchFamily="18" charset="0"/>
              </a:rPr>
              <a:t>Nano</a:t>
            </a:r>
            <a:r>
              <a:rPr lang="en-US" sz="1800" dirty="0">
                <a:solidFill>
                  <a:srgbClr val="CCECFF"/>
                </a:solidFill>
                <a:latin typeface="Times New Roman" panose="02020603050405020304" pitchFamily="18" charset="0"/>
                <a:cs typeface="Times New Roman" panose="02020603050405020304" pitchFamily="18" charset="0"/>
              </a:rPr>
              <a:t> </a:t>
            </a:r>
            <a:r>
              <a:rPr lang="en-US" sz="1800" dirty="0" smtClean="0">
                <a:solidFill>
                  <a:srgbClr val="CCECFF"/>
                </a:solidFill>
                <a:latin typeface="Times New Roman" panose="02020603050405020304" pitchFamily="18" charset="0"/>
                <a:cs typeface="Times New Roman" panose="02020603050405020304" pitchFamily="18" charset="0"/>
              </a:rPr>
              <a:t>versus </a:t>
            </a:r>
            <a:r>
              <a:rPr lang="en-US" sz="1800" dirty="0" err="1" smtClean="0">
                <a:solidFill>
                  <a:srgbClr val="CCECFF"/>
                </a:solidFill>
                <a:latin typeface="Times New Roman" panose="02020603050405020304" pitchFamily="18" charset="0"/>
                <a:cs typeface="Times New Roman" panose="02020603050405020304" pitchFamily="18" charset="0"/>
              </a:rPr>
              <a:t>Nano</a:t>
            </a:r>
            <a:r>
              <a:rPr lang="en-US" sz="1800" dirty="0" smtClean="0">
                <a:solidFill>
                  <a:srgbClr val="CCECFF"/>
                </a:solidFill>
                <a:latin typeface="Times New Roman" panose="02020603050405020304" pitchFamily="18" charset="0"/>
                <a:cs typeface="Times New Roman" panose="02020603050405020304" pitchFamily="18" charset="0"/>
              </a:rPr>
              <a:t> </a:t>
            </a:r>
            <a:r>
              <a:rPr lang="en-US" sz="1800" dirty="0">
                <a:solidFill>
                  <a:srgbClr val="CCECFF"/>
                </a:solidFill>
                <a:latin typeface="Times New Roman" panose="02020603050405020304" pitchFamily="18" charset="0"/>
                <a:cs typeface="Times New Roman" panose="02020603050405020304" pitchFamily="18" charset="0"/>
              </a:rPr>
              <a:t>for furthering democracy </a:t>
            </a:r>
            <a:endParaRPr lang="en-US" sz="1800" dirty="0" smtClean="0">
              <a:solidFill>
                <a:srgbClr val="CCECFF"/>
              </a:solidFill>
              <a:latin typeface="Times New Roman" panose="02020603050405020304" pitchFamily="18" charset="0"/>
              <a:cs typeface="Times New Roman" panose="02020603050405020304" pitchFamily="18" charset="0"/>
            </a:endParaRPr>
          </a:p>
          <a:p>
            <a:r>
              <a:rPr lang="en-CA" sz="1800" dirty="0">
                <a:solidFill>
                  <a:srgbClr val="CCECFF"/>
                </a:solidFill>
                <a:latin typeface="Times New Roman" panose="02020603050405020304" pitchFamily="18" charset="0"/>
                <a:cs typeface="Times New Roman" panose="02020603050405020304" pitchFamily="18" charset="0"/>
              </a:rPr>
              <a:t>To better connect science and democracy, there must be a way for society to guide the developments of science. Pirtle 2006</a:t>
            </a:r>
          </a:p>
          <a:p>
            <a:r>
              <a:rPr lang="en-CA" sz="1800" dirty="0">
                <a:solidFill>
                  <a:srgbClr val="CCECFF"/>
                </a:solidFill>
                <a:latin typeface="Times New Roman" panose="02020603050405020304" pitchFamily="18" charset="0"/>
                <a:cs typeface="Times New Roman" panose="02020603050405020304" pitchFamily="18" charset="0"/>
              </a:rPr>
              <a:t>To better allow for democracy to decide what good science should achieve, a serious and proactive</a:t>
            </a:r>
          </a:p>
          <a:p>
            <a:r>
              <a:rPr lang="en-CA" sz="1800" dirty="0">
                <a:solidFill>
                  <a:srgbClr val="CCECFF"/>
                </a:solidFill>
                <a:latin typeface="Times New Roman" panose="02020603050405020304" pitchFamily="18" charset="0"/>
                <a:cs typeface="Times New Roman" panose="02020603050405020304" pitchFamily="18" charset="0"/>
              </a:rPr>
              <a:t>assessment of the possible implications of scientific work is needed in order to make informed, democratic</a:t>
            </a:r>
          </a:p>
          <a:p>
            <a:r>
              <a:rPr lang="en-CA" sz="1800" dirty="0">
                <a:solidFill>
                  <a:srgbClr val="CCECFF"/>
                </a:solidFill>
                <a:latin typeface="Times New Roman" panose="02020603050405020304" pitchFamily="18" charset="0"/>
                <a:cs typeface="Times New Roman" panose="02020603050405020304" pitchFamily="18" charset="0"/>
              </a:rPr>
              <a:t>decisions (2).  Pirtle 2006</a:t>
            </a:r>
          </a:p>
          <a:p>
            <a:r>
              <a:rPr lang="en-CA" sz="1800" dirty="0">
                <a:solidFill>
                  <a:srgbClr val="CCECFF"/>
                </a:solidFill>
                <a:latin typeface="Times New Roman" panose="02020603050405020304" pitchFamily="18" charset="0"/>
                <a:cs typeface="Times New Roman" panose="02020603050405020304" pitchFamily="18" charset="0"/>
              </a:rPr>
              <a:t> “The first focus of converging technologies should be on the benefits to individuals and society in general. Good indicators of success are the quality of life, health, safety, and how humanely and </a:t>
            </a:r>
            <a:r>
              <a:rPr lang="en-CA" sz="1800" dirty="0">
                <a:solidFill>
                  <a:srgbClr val="FF66CC"/>
                </a:solidFill>
                <a:latin typeface="Times New Roman" panose="02020603050405020304" pitchFamily="18" charset="0"/>
                <a:cs typeface="Times New Roman" panose="02020603050405020304" pitchFamily="18" charset="0"/>
              </a:rPr>
              <a:t>democratically the benefits are distributed.</a:t>
            </a:r>
            <a:r>
              <a:rPr lang="en-CA" sz="1800" dirty="0">
                <a:solidFill>
                  <a:srgbClr val="CCECFF"/>
                </a:solidFill>
                <a:latin typeface="Times New Roman" panose="02020603050405020304" pitchFamily="18" charset="0"/>
                <a:cs typeface="Times New Roman" panose="02020603050405020304" pitchFamily="18" charset="0"/>
              </a:rPr>
              <a:t> </a:t>
            </a:r>
            <a:r>
              <a:rPr lang="en-CA" sz="1800" dirty="0">
                <a:solidFill>
                  <a:srgbClr val="FF66CC"/>
                </a:solidFill>
                <a:latin typeface="Times New Roman" panose="02020603050405020304" pitchFamily="18" charset="0"/>
                <a:cs typeface="Times New Roman" panose="02020603050405020304" pitchFamily="18" charset="0"/>
              </a:rPr>
              <a:t>Application of democratic principles for equal opportunity, access to information, knowledge and development are other challenges</a:t>
            </a:r>
            <a:r>
              <a:rPr lang="en-CA" sz="1800" dirty="0">
                <a:solidFill>
                  <a:srgbClr val="CCECFF"/>
                </a:solidFill>
                <a:latin typeface="Times New Roman" panose="02020603050405020304" pitchFamily="18" charset="0"/>
                <a:cs typeface="Times New Roman" panose="02020603050405020304" pitchFamily="18" charset="0"/>
              </a:rPr>
              <a:t>. This report is based on scientific evidence and underlines the need to respect the human condition, democracy, and serving human needs. Optimizing societal interactions, R&amp;D policies and risk governance for the converging new technologies </a:t>
            </a:r>
            <a:r>
              <a:rPr lang="en-CA" sz="1800" dirty="0">
                <a:solidFill>
                  <a:srgbClr val="FF66CC"/>
                </a:solidFill>
                <a:latin typeface="Times New Roman" panose="02020603050405020304" pitchFamily="18" charset="0"/>
                <a:cs typeface="Times New Roman" panose="02020603050405020304" pitchFamily="18" charset="0"/>
              </a:rPr>
              <a:t>can enhance economic competitiveness and democratization</a:t>
            </a:r>
            <a:r>
              <a:rPr lang="en-CA" sz="1800" dirty="0">
                <a:solidFill>
                  <a:srgbClr val="CCECFF"/>
                </a:solidFill>
                <a:latin typeface="Times New Roman" panose="02020603050405020304" pitchFamily="18" charset="0"/>
                <a:cs typeface="Times New Roman" panose="02020603050405020304" pitchFamily="18" charset="0"/>
              </a:rPr>
              <a:t>.” (</a:t>
            </a:r>
            <a:r>
              <a:rPr lang="en-CA" sz="1800" dirty="0" err="1">
                <a:solidFill>
                  <a:srgbClr val="CCECFF"/>
                </a:solidFill>
                <a:latin typeface="Times New Roman" panose="02020603050405020304" pitchFamily="18" charset="0"/>
                <a:cs typeface="Times New Roman" panose="02020603050405020304" pitchFamily="18" charset="0"/>
              </a:rPr>
              <a:t>Roco</a:t>
            </a:r>
            <a:r>
              <a:rPr lang="en-CA" sz="1800" dirty="0">
                <a:solidFill>
                  <a:srgbClr val="CCECFF"/>
                </a:solidFill>
                <a:latin typeface="Times New Roman" panose="02020603050405020304" pitchFamily="18" charset="0"/>
                <a:cs typeface="Times New Roman" panose="02020603050405020304" pitchFamily="18" charset="0"/>
              </a:rPr>
              <a:t> 2008)</a:t>
            </a:r>
          </a:p>
          <a:p>
            <a:endParaRPr lang="en-US" sz="1800" dirty="0">
              <a:solidFill>
                <a:srgbClr val="CCECFF"/>
              </a:solidFill>
              <a:latin typeface="Times New Roman" panose="02020603050405020304" pitchFamily="18" charset="0"/>
              <a:cs typeface="Times New Roman" panose="02020603050405020304" pitchFamily="18" charset="0"/>
            </a:endParaRPr>
          </a:p>
        </p:txBody>
      </p:sp>
      <p:cxnSp>
        <p:nvCxnSpPr>
          <p:cNvPr id="27" name="Straight Connector 26"/>
          <p:cNvCxnSpPr/>
          <p:nvPr/>
        </p:nvCxnSpPr>
        <p:spPr>
          <a:xfrm>
            <a:off x="780111" y="440465"/>
            <a:ext cx="7560840" cy="50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8" name="Picture 27"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12" y="260649"/>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17352" y="830337"/>
            <a:ext cx="1085555" cy="338554"/>
          </a:xfrm>
          <a:prstGeom prst="rect">
            <a:avLst/>
          </a:prstGeom>
          <a:noFill/>
        </p:spPr>
        <p:txBody>
          <a:bodyPr wrap="none" rtlCol="0">
            <a:spAutoFit/>
          </a:bodyPr>
          <a:lstStyle/>
          <a:p>
            <a:pPr algn="ctr"/>
            <a:r>
              <a:rPr lang="en-CA" sz="1600" dirty="0" smtClean="0">
                <a:latin typeface="Century Gothic" pitchFamily="34" charset="0"/>
              </a:rPr>
              <a:t>The Pack</a:t>
            </a:r>
            <a:endParaRPr lang="en-CA" sz="1600" dirty="0">
              <a:latin typeface="Century Gothic" pitchFamily="34" charset="0"/>
            </a:endParaRPr>
          </a:p>
        </p:txBody>
      </p:sp>
      <p:pic>
        <p:nvPicPr>
          <p:cNvPr id="30" name="Picture 29"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46" y="265673"/>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589377" y="787165"/>
            <a:ext cx="1529585" cy="338554"/>
          </a:xfrm>
          <a:prstGeom prst="rect">
            <a:avLst/>
          </a:prstGeom>
          <a:noFill/>
        </p:spPr>
        <p:txBody>
          <a:bodyPr wrap="none" rtlCol="0">
            <a:spAutoFit/>
          </a:bodyPr>
          <a:lstStyle/>
          <a:p>
            <a:pPr algn="ctr"/>
            <a:r>
              <a:rPr lang="en-CA" sz="1600" dirty="0" smtClean="0">
                <a:latin typeface="Century Gothic" pitchFamily="34" charset="0"/>
              </a:rPr>
              <a:t>Ability Studies</a:t>
            </a:r>
            <a:endParaRPr lang="en-CA" sz="1600" dirty="0">
              <a:latin typeface="Century Gothic" pitchFamily="34" charset="0"/>
            </a:endParaRPr>
          </a:p>
        </p:txBody>
      </p:sp>
      <p:pic>
        <p:nvPicPr>
          <p:cNvPr id="35" name="Picture 34"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24"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1522"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253"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0912" y="260648"/>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211561" y="786539"/>
            <a:ext cx="1463862" cy="338554"/>
          </a:xfrm>
          <a:prstGeom prst="rect">
            <a:avLst/>
          </a:prstGeom>
          <a:noFill/>
        </p:spPr>
        <p:txBody>
          <a:bodyPr wrap="none" rtlCol="0">
            <a:spAutoFit/>
          </a:bodyPr>
          <a:lstStyle/>
          <a:p>
            <a:r>
              <a:rPr lang="en-CA" sz="1600" b="1" dirty="0" smtClean="0">
                <a:latin typeface="Century Gothic" pitchFamily="34" charset="0"/>
              </a:rPr>
              <a:t>Governance</a:t>
            </a:r>
            <a:endParaRPr lang="en-CA" sz="1600" b="1" dirty="0">
              <a:latin typeface="Century Gothic" pitchFamily="34" charset="0"/>
            </a:endParaRPr>
          </a:p>
        </p:txBody>
      </p:sp>
      <p:sp>
        <p:nvSpPr>
          <p:cNvPr id="46" name="TextBox 45"/>
          <p:cNvSpPr txBox="1"/>
          <p:nvPr/>
        </p:nvSpPr>
        <p:spPr>
          <a:xfrm>
            <a:off x="3263278" y="799119"/>
            <a:ext cx="1933543" cy="584775"/>
          </a:xfrm>
          <a:prstGeom prst="rect">
            <a:avLst/>
          </a:prstGeom>
          <a:noFill/>
        </p:spPr>
        <p:txBody>
          <a:bodyPr wrap="none" rtlCol="0">
            <a:spAutoFit/>
          </a:bodyPr>
          <a:lstStyle/>
          <a:p>
            <a:r>
              <a:rPr lang="en-CA" sz="1600" dirty="0" smtClean="0">
                <a:latin typeface="Century Gothic" pitchFamily="34" charset="0"/>
              </a:rPr>
              <a:t>Ethics and Ability </a:t>
            </a:r>
          </a:p>
          <a:p>
            <a:r>
              <a:rPr lang="en-CA" sz="1600" dirty="0" smtClean="0">
                <a:latin typeface="Century Gothic" pitchFamily="34" charset="0"/>
              </a:rPr>
              <a:t>expectations</a:t>
            </a:r>
            <a:endParaRPr lang="en-CA" sz="1600" dirty="0">
              <a:latin typeface="Century Gothic" pitchFamily="34" charset="0"/>
            </a:endParaRPr>
          </a:p>
        </p:txBody>
      </p:sp>
    </p:spTree>
    <p:custDataLst>
      <p:tags r:id="rId1"/>
    </p:custDataLst>
    <p:extLst>
      <p:ext uri="{BB962C8B-B14F-4D97-AF65-F5344CB8AC3E}">
        <p14:creationId xmlns:p14="http://schemas.microsoft.com/office/powerpoint/2010/main" val="36082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28"/>
                                        </p:tgtEl>
                                        <p:attrNameLst>
                                          <p:attrName>stroke.color</p:attrName>
                                        </p:attrNameLst>
                                      </p:cBhvr>
                                      <p:to>
                                        <a:srgbClr val="99CC00"/>
                                      </p:to>
                                    </p:animClr>
                                    <p:set>
                                      <p:cBhvr>
                                        <p:cTn id="7" dur="2000" fill="hold"/>
                                        <p:tgtEl>
                                          <p:spTgt spid="2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4395866-E590-4218-A031-8582B841F77D}" type="slidenum">
              <a:rPr lang="fr-FR"/>
              <a:pPr>
                <a:defRPr/>
              </a:pPr>
              <a:t>14</a:t>
            </a:fld>
            <a:endParaRPr lang="fr-FR"/>
          </a:p>
        </p:txBody>
      </p:sp>
      <p:sp>
        <p:nvSpPr>
          <p:cNvPr id="34820" name="Rectangle 3"/>
          <p:cNvSpPr>
            <a:spLocks noGrp="1" noChangeArrowheads="1"/>
          </p:cNvSpPr>
          <p:nvPr>
            <p:ph type="body" idx="1"/>
          </p:nvPr>
        </p:nvSpPr>
        <p:spPr>
          <a:xfrm>
            <a:off x="-11469" y="1337898"/>
            <a:ext cx="9144000" cy="6329345"/>
          </a:xfrm>
        </p:spPr>
        <p:txBody>
          <a:bodyPr>
            <a:normAutofit/>
          </a:bodyPr>
          <a:lstStyle/>
          <a:p>
            <a:r>
              <a:rPr lang="en-CA" sz="2000" dirty="0" smtClean="0">
                <a:solidFill>
                  <a:srgbClr val="CCECFF"/>
                </a:solidFill>
              </a:rPr>
              <a:t>Question:</a:t>
            </a:r>
            <a:endParaRPr lang="en-CA" sz="2000" dirty="0">
              <a:solidFill>
                <a:srgbClr val="CCECFF"/>
              </a:solidFill>
            </a:endParaRPr>
          </a:p>
          <a:p>
            <a:r>
              <a:rPr lang="en-CA" sz="2000" dirty="0">
                <a:solidFill>
                  <a:srgbClr val="CCECFF"/>
                </a:solidFill>
              </a:rPr>
              <a:t>Which </a:t>
            </a:r>
            <a:r>
              <a:rPr lang="en-CA" sz="2000" dirty="0" smtClean="0">
                <a:solidFill>
                  <a:srgbClr val="CCECFF"/>
                </a:solidFill>
              </a:rPr>
              <a:t>S&amp;T </a:t>
            </a:r>
            <a:r>
              <a:rPr lang="en-CA" sz="2000" dirty="0">
                <a:solidFill>
                  <a:srgbClr val="CCECFF"/>
                </a:solidFill>
              </a:rPr>
              <a:t>products have been influential so far in supporting  abilities seen as essential for Democracy?</a:t>
            </a:r>
          </a:p>
          <a:p>
            <a:endParaRPr lang="en-CA" sz="2000" dirty="0">
              <a:solidFill>
                <a:srgbClr val="CCECFF"/>
              </a:solidFill>
            </a:endParaRPr>
          </a:p>
          <a:p>
            <a:r>
              <a:rPr lang="en-CA" sz="2000" dirty="0">
                <a:solidFill>
                  <a:srgbClr val="CCECFF"/>
                </a:solidFill>
              </a:rPr>
              <a:t>Which </a:t>
            </a:r>
            <a:r>
              <a:rPr lang="en-CA" sz="2000" dirty="0" smtClean="0">
                <a:solidFill>
                  <a:srgbClr val="CCECFF"/>
                </a:solidFill>
              </a:rPr>
              <a:t>S&amp;T </a:t>
            </a:r>
            <a:r>
              <a:rPr lang="en-CA" sz="2000" dirty="0">
                <a:solidFill>
                  <a:srgbClr val="CCECFF"/>
                </a:solidFill>
              </a:rPr>
              <a:t>products could be influential  in supporting abilities seen as essential for Democracy?</a:t>
            </a:r>
          </a:p>
          <a:p>
            <a:endParaRPr lang="en-CA" sz="2000" dirty="0">
              <a:solidFill>
                <a:srgbClr val="CCECFF"/>
              </a:solidFill>
            </a:endParaRPr>
          </a:p>
          <a:p>
            <a:r>
              <a:rPr lang="en-CA" sz="2000" dirty="0">
                <a:solidFill>
                  <a:srgbClr val="CCECFF"/>
                </a:solidFill>
              </a:rPr>
              <a:t>Which </a:t>
            </a:r>
            <a:r>
              <a:rPr lang="en-CA" sz="2000" dirty="0" smtClean="0">
                <a:solidFill>
                  <a:srgbClr val="CCECFF"/>
                </a:solidFill>
              </a:rPr>
              <a:t>S&amp;T </a:t>
            </a:r>
            <a:r>
              <a:rPr lang="en-CA" sz="2000" dirty="0">
                <a:solidFill>
                  <a:srgbClr val="CCECFF"/>
                </a:solidFill>
              </a:rPr>
              <a:t>products have been detrimental so far in regards to  abilities seen as essential for Democracy?</a:t>
            </a:r>
          </a:p>
          <a:p>
            <a:endParaRPr lang="en-CA" sz="2000" dirty="0">
              <a:solidFill>
                <a:srgbClr val="CCECFF"/>
              </a:solidFill>
            </a:endParaRPr>
          </a:p>
          <a:p>
            <a:r>
              <a:rPr lang="en-CA" sz="2000" dirty="0">
                <a:solidFill>
                  <a:srgbClr val="CCECFF"/>
                </a:solidFill>
              </a:rPr>
              <a:t>Which </a:t>
            </a:r>
            <a:r>
              <a:rPr lang="en-CA" sz="2000" dirty="0" smtClean="0">
                <a:solidFill>
                  <a:srgbClr val="CCECFF"/>
                </a:solidFill>
              </a:rPr>
              <a:t>S&amp;T </a:t>
            </a:r>
            <a:r>
              <a:rPr lang="en-CA" sz="2000" dirty="0">
                <a:solidFill>
                  <a:srgbClr val="CCECFF"/>
                </a:solidFill>
              </a:rPr>
              <a:t>products could be detrimental  in regards to abilities seen as essential for Democracy?</a:t>
            </a:r>
          </a:p>
        </p:txBody>
      </p:sp>
      <p:cxnSp>
        <p:nvCxnSpPr>
          <p:cNvPr id="27" name="Straight Connector 26"/>
          <p:cNvCxnSpPr/>
          <p:nvPr/>
        </p:nvCxnSpPr>
        <p:spPr>
          <a:xfrm>
            <a:off x="780111" y="440465"/>
            <a:ext cx="7560840" cy="50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8" name="Picture 27"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12" y="260649"/>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17352" y="830337"/>
            <a:ext cx="1085555" cy="338554"/>
          </a:xfrm>
          <a:prstGeom prst="rect">
            <a:avLst/>
          </a:prstGeom>
          <a:noFill/>
        </p:spPr>
        <p:txBody>
          <a:bodyPr wrap="none" rtlCol="0">
            <a:spAutoFit/>
          </a:bodyPr>
          <a:lstStyle/>
          <a:p>
            <a:pPr algn="ctr"/>
            <a:r>
              <a:rPr lang="en-CA" sz="1600" dirty="0" smtClean="0">
                <a:latin typeface="Century Gothic" pitchFamily="34" charset="0"/>
              </a:rPr>
              <a:t>The Pack</a:t>
            </a:r>
            <a:endParaRPr lang="en-CA" sz="1600" dirty="0">
              <a:latin typeface="Century Gothic" pitchFamily="34" charset="0"/>
            </a:endParaRPr>
          </a:p>
        </p:txBody>
      </p:sp>
      <p:pic>
        <p:nvPicPr>
          <p:cNvPr id="30" name="Picture 29"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46" y="265673"/>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589377" y="787165"/>
            <a:ext cx="1529585" cy="338554"/>
          </a:xfrm>
          <a:prstGeom prst="rect">
            <a:avLst/>
          </a:prstGeom>
          <a:noFill/>
        </p:spPr>
        <p:txBody>
          <a:bodyPr wrap="none" rtlCol="0">
            <a:spAutoFit/>
          </a:bodyPr>
          <a:lstStyle/>
          <a:p>
            <a:pPr algn="ctr"/>
            <a:r>
              <a:rPr lang="en-CA" sz="1600" dirty="0" smtClean="0">
                <a:latin typeface="Century Gothic" pitchFamily="34" charset="0"/>
              </a:rPr>
              <a:t>Ability Studies</a:t>
            </a:r>
            <a:endParaRPr lang="en-CA" sz="1600" dirty="0">
              <a:latin typeface="Century Gothic" pitchFamily="34" charset="0"/>
            </a:endParaRPr>
          </a:p>
        </p:txBody>
      </p:sp>
      <p:pic>
        <p:nvPicPr>
          <p:cNvPr id="35" name="Picture 34"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24"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1522"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253"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0912" y="260648"/>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211561" y="786539"/>
            <a:ext cx="1463862" cy="338554"/>
          </a:xfrm>
          <a:prstGeom prst="rect">
            <a:avLst/>
          </a:prstGeom>
          <a:noFill/>
        </p:spPr>
        <p:txBody>
          <a:bodyPr wrap="none" rtlCol="0">
            <a:spAutoFit/>
          </a:bodyPr>
          <a:lstStyle/>
          <a:p>
            <a:r>
              <a:rPr lang="en-CA" sz="1600" b="1" dirty="0" smtClean="0">
                <a:latin typeface="Century Gothic" pitchFamily="34" charset="0"/>
              </a:rPr>
              <a:t>Governance</a:t>
            </a:r>
            <a:endParaRPr lang="en-CA" sz="1600" b="1" dirty="0">
              <a:latin typeface="Century Gothic" pitchFamily="34" charset="0"/>
            </a:endParaRPr>
          </a:p>
        </p:txBody>
      </p:sp>
      <p:sp>
        <p:nvSpPr>
          <p:cNvPr id="46" name="TextBox 45"/>
          <p:cNvSpPr txBox="1"/>
          <p:nvPr/>
        </p:nvSpPr>
        <p:spPr>
          <a:xfrm>
            <a:off x="3263278" y="799119"/>
            <a:ext cx="1933543" cy="584775"/>
          </a:xfrm>
          <a:prstGeom prst="rect">
            <a:avLst/>
          </a:prstGeom>
          <a:noFill/>
        </p:spPr>
        <p:txBody>
          <a:bodyPr wrap="none" rtlCol="0">
            <a:spAutoFit/>
          </a:bodyPr>
          <a:lstStyle/>
          <a:p>
            <a:r>
              <a:rPr lang="en-CA" sz="1600" dirty="0" smtClean="0">
                <a:latin typeface="Century Gothic" pitchFamily="34" charset="0"/>
              </a:rPr>
              <a:t>Ethics and Ability </a:t>
            </a:r>
          </a:p>
          <a:p>
            <a:r>
              <a:rPr lang="en-CA" sz="1600" dirty="0" smtClean="0">
                <a:latin typeface="Century Gothic" pitchFamily="34" charset="0"/>
              </a:rPr>
              <a:t>expectations</a:t>
            </a:r>
            <a:endParaRPr lang="en-CA" sz="1600" dirty="0">
              <a:latin typeface="Century Gothic" pitchFamily="34" charset="0"/>
            </a:endParaRPr>
          </a:p>
        </p:txBody>
      </p:sp>
    </p:spTree>
    <p:custDataLst>
      <p:tags r:id="rId1"/>
    </p:custDataLst>
    <p:extLst>
      <p:ext uri="{BB962C8B-B14F-4D97-AF65-F5344CB8AC3E}">
        <p14:creationId xmlns:p14="http://schemas.microsoft.com/office/powerpoint/2010/main" val="278871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28"/>
                                        </p:tgtEl>
                                        <p:attrNameLst>
                                          <p:attrName>stroke.color</p:attrName>
                                        </p:attrNameLst>
                                      </p:cBhvr>
                                      <p:to>
                                        <a:srgbClr val="99CC00"/>
                                      </p:to>
                                    </p:animClr>
                                    <p:set>
                                      <p:cBhvr>
                                        <p:cTn id="7" dur="2000" fill="hold"/>
                                        <p:tgtEl>
                                          <p:spTgt spid="2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B87FA41-98E1-4F89-8D7A-31DC2758FFBC}" type="slidenum">
              <a:rPr lang="fr-FR"/>
              <a:pPr>
                <a:defRPr/>
              </a:pPr>
              <a:t>15</a:t>
            </a:fld>
            <a:endParaRPr lang="fr-FR"/>
          </a:p>
        </p:txBody>
      </p:sp>
      <p:sp>
        <p:nvSpPr>
          <p:cNvPr id="103428" name="Rectangle 3"/>
          <p:cNvSpPr>
            <a:spLocks noGrp="1" noChangeArrowheads="1"/>
          </p:cNvSpPr>
          <p:nvPr>
            <p:ph type="body" idx="1"/>
          </p:nvPr>
        </p:nvSpPr>
        <p:spPr>
          <a:xfrm>
            <a:off x="274281" y="1340768"/>
            <a:ext cx="8572500" cy="5380038"/>
          </a:xfrm>
        </p:spPr>
        <p:txBody>
          <a:bodyPr>
            <a:normAutofit/>
          </a:bodyPr>
          <a:lstStyle/>
          <a:p>
            <a:pPr>
              <a:lnSpc>
                <a:spcPct val="90000"/>
              </a:lnSpc>
              <a:buClr>
                <a:srgbClr val="FF66CC"/>
              </a:buClr>
            </a:pPr>
            <a:endParaRPr lang="en-US" sz="2400" dirty="0" smtClean="0">
              <a:solidFill>
                <a:srgbClr val="CCECFF"/>
              </a:solidFill>
              <a:latin typeface="Textile"/>
            </a:endParaRPr>
          </a:p>
          <a:p>
            <a:pPr>
              <a:lnSpc>
                <a:spcPct val="90000"/>
              </a:lnSpc>
              <a:buClr>
                <a:srgbClr val="FF66CC"/>
              </a:buClr>
            </a:pPr>
            <a:r>
              <a:rPr lang="en-US" sz="2400" dirty="0" smtClean="0">
                <a:solidFill>
                  <a:srgbClr val="CCECFF"/>
                </a:solidFill>
                <a:latin typeface="Textile"/>
              </a:rPr>
              <a:t>Does </a:t>
            </a:r>
            <a:r>
              <a:rPr lang="en-US" sz="2400" dirty="0">
                <a:solidFill>
                  <a:srgbClr val="CCECFF"/>
                </a:solidFill>
                <a:latin typeface="Textile"/>
              </a:rPr>
              <a:t>a given S&amp;T product decrease, increases or maintains existing levels of Ability privileges? </a:t>
            </a:r>
          </a:p>
          <a:p>
            <a:pPr>
              <a:lnSpc>
                <a:spcPct val="90000"/>
              </a:lnSpc>
              <a:buClr>
                <a:srgbClr val="FF66CC"/>
              </a:buClr>
            </a:pPr>
            <a:r>
              <a:rPr lang="en-US" sz="2400" dirty="0">
                <a:solidFill>
                  <a:srgbClr val="CCECFF"/>
                </a:solidFill>
                <a:latin typeface="Textile"/>
              </a:rPr>
              <a:t>Does a given S&amp;T generate new Ability Privileges? If Yes for whom?</a:t>
            </a:r>
          </a:p>
          <a:p>
            <a:pPr>
              <a:lnSpc>
                <a:spcPct val="90000"/>
              </a:lnSpc>
              <a:buClr>
                <a:srgbClr val="FF66CC"/>
              </a:buClr>
            </a:pPr>
            <a:endParaRPr lang="en-US" sz="2400" dirty="0" smtClean="0">
              <a:solidFill>
                <a:srgbClr val="CCECFF"/>
              </a:solidFill>
              <a:latin typeface="Textile"/>
            </a:endParaRPr>
          </a:p>
          <a:p>
            <a:pPr>
              <a:lnSpc>
                <a:spcPct val="90000"/>
              </a:lnSpc>
              <a:buClr>
                <a:srgbClr val="FF66CC"/>
              </a:buClr>
            </a:pPr>
            <a:endParaRPr lang="en-US" sz="2400" dirty="0" smtClean="0">
              <a:solidFill>
                <a:srgbClr val="CCECFF"/>
              </a:solidFill>
              <a:latin typeface="Textile"/>
            </a:endParaRPr>
          </a:p>
          <a:p>
            <a:pPr>
              <a:lnSpc>
                <a:spcPct val="90000"/>
              </a:lnSpc>
              <a:buClr>
                <a:srgbClr val="FF66CC"/>
              </a:buClr>
            </a:pPr>
            <a:endParaRPr lang="en-GB" sz="2400" dirty="0" smtClean="0">
              <a:solidFill>
                <a:srgbClr val="CCECFF"/>
              </a:solidFill>
              <a:ea typeface="SimSun" pitchFamily="2" charset="-122"/>
            </a:endParaRPr>
          </a:p>
        </p:txBody>
      </p:sp>
      <p:cxnSp>
        <p:nvCxnSpPr>
          <p:cNvPr id="27" name="Straight Connector 26"/>
          <p:cNvCxnSpPr/>
          <p:nvPr/>
        </p:nvCxnSpPr>
        <p:spPr>
          <a:xfrm>
            <a:off x="780111" y="440465"/>
            <a:ext cx="7560840" cy="50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8" name="Picture 27"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12" y="260649"/>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17352" y="830337"/>
            <a:ext cx="1085555" cy="338554"/>
          </a:xfrm>
          <a:prstGeom prst="rect">
            <a:avLst/>
          </a:prstGeom>
          <a:noFill/>
        </p:spPr>
        <p:txBody>
          <a:bodyPr wrap="none" rtlCol="0">
            <a:spAutoFit/>
          </a:bodyPr>
          <a:lstStyle/>
          <a:p>
            <a:pPr algn="ctr"/>
            <a:r>
              <a:rPr lang="en-CA" sz="1600" dirty="0" smtClean="0">
                <a:latin typeface="Century Gothic" pitchFamily="34" charset="0"/>
              </a:rPr>
              <a:t>The Pack</a:t>
            </a:r>
            <a:endParaRPr lang="en-CA" sz="1600" dirty="0">
              <a:latin typeface="Century Gothic" pitchFamily="34" charset="0"/>
            </a:endParaRPr>
          </a:p>
        </p:txBody>
      </p:sp>
      <p:pic>
        <p:nvPicPr>
          <p:cNvPr id="30" name="Picture 29"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46" y="265673"/>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589377" y="787165"/>
            <a:ext cx="1529585" cy="338554"/>
          </a:xfrm>
          <a:prstGeom prst="rect">
            <a:avLst/>
          </a:prstGeom>
          <a:noFill/>
        </p:spPr>
        <p:txBody>
          <a:bodyPr wrap="none" rtlCol="0">
            <a:spAutoFit/>
          </a:bodyPr>
          <a:lstStyle/>
          <a:p>
            <a:pPr algn="ctr"/>
            <a:r>
              <a:rPr lang="en-CA" sz="1600" dirty="0" smtClean="0">
                <a:latin typeface="Century Gothic" pitchFamily="34" charset="0"/>
              </a:rPr>
              <a:t>Ability Studies</a:t>
            </a:r>
            <a:endParaRPr lang="en-CA" sz="1600" dirty="0">
              <a:latin typeface="Century Gothic" pitchFamily="34" charset="0"/>
            </a:endParaRPr>
          </a:p>
        </p:txBody>
      </p:sp>
      <p:pic>
        <p:nvPicPr>
          <p:cNvPr id="32" name="Picture 31"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24"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1522"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253"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0912" y="260648"/>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5211561" y="786539"/>
            <a:ext cx="1463862" cy="338554"/>
          </a:xfrm>
          <a:prstGeom prst="rect">
            <a:avLst/>
          </a:prstGeom>
          <a:noFill/>
        </p:spPr>
        <p:txBody>
          <a:bodyPr wrap="none" rtlCol="0">
            <a:spAutoFit/>
          </a:bodyPr>
          <a:lstStyle/>
          <a:p>
            <a:r>
              <a:rPr lang="en-CA" sz="1600" b="1" dirty="0" smtClean="0">
                <a:latin typeface="Century Gothic" pitchFamily="34" charset="0"/>
              </a:rPr>
              <a:t>Governance</a:t>
            </a:r>
            <a:endParaRPr lang="en-CA" sz="1600" b="1" dirty="0">
              <a:latin typeface="Century Gothic" pitchFamily="34" charset="0"/>
            </a:endParaRPr>
          </a:p>
        </p:txBody>
      </p:sp>
      <p:sp>
        <p:nvSpPr>
          <p:cNvPr id="37" name="TextBox 36"/>
          <p:cNvSpPr txBox="1"/>
          <p:nvPr/>
        </p:nvSpPr>
        <p:spPr>
          <a:xfrm>
            <a:off x="3263278" y="799119"/>
            <a:ext cx="1933543" cy="584775"/>
          </a:xfrm>
          <a:prstGeom prst="rect">
            <a:avLst/>
          </a:prstGeom>
          <a:noFill/>
        </p:spPr>
        <p:txBody>
          <a:bodyPr wrap="none" rtlCol="0">
            <a:spAutoFit/>
          </a:bodyPr>
          <a:lstStyle/>
          <a:p>
            <a:r>
              <a:rPr lang="en-CA" sz="1600" dirty="0" smtClean="0">
                <a:latin typeface="Century Gothic" pitchFamily="34" charset="0"/>
              </a:rPr>
              <a:t>Ethics and Ability </a:t>
            </a:r>
          </a:p>
          <a:p>
            <a:r>
              <a:rPr lang="en-CA" sz="1600" dirty="0" smtClean="0">
                <a:latin typeface="Century Gothic" pitchFamily="34" charset="0"/>
              </a:rPr>
              <a:t>expectations</a:t>
            </a:r>
            <a:endParaRPr lang="en-CA" sz="1600" dirty="0">
              <a:latin typeface="Century Gothic" pitchFamily="34" charset="0"/>
            </a:endParaRPr>
          </a:p>
        </p:txBody>
      </p:sp>
    </p:spTree>
    <p:custDataLst>
      <p:tags r:id="rId1"/>
    </p:custDataLst>
    <p:extLst>
      <p:ext uri="{BB962C8B-B14F-4D97-AF65-F5344CB8AC3E}">
        <p14:creationId xmlns:p14="http://schemas.microsoft.com/office/powerpoint/2010/main" val="241351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28"/>
                                        </p:tgtEl>
                                        <p:attrNameLst>
                                          <p:attrName>stroke.color</p:attrName>
                                        </p:attrNameLst>
                                      </p:cBhvr>
                                      <p:to>
                                        <a:srgbClr val="99CC00"/>
                                      </p:to>
                                    </p:animClr>
                                    <p:set>
                                      <p:cBhvr>
                                        <p:cTn id="7" dur="2000" fill="hold"/>
                                        <p:tgtEl>
                                          <p:spTgt spid="2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B87FA41-98E1-4F89-8D7A-31DC2758FFBC}" type="slidenum">
              <a:rPr lang="fr-FR"/>
              <a:pPr>
                <a:defRPr/>
              </a:pPr>
              <a:t>16</a:t>
            </a:fld>
            <a:endParaRPr lang="fr-FR"/>
          </a:p>
        </p:txBody>
      </p:sp>
      <p:sp>
        <p:nvSpPr>
          <p:cNvPr id="103428" name="Rectangle 3"/>
          <p:cNvSpPr>
            <a:spLocks noGrp="1" noChangeArrowheads="1"/>
          </p:cNvSpPr>
          <p:nvPr>
            <p:ph type="body" idx="1"/>
          </p:nvPr>
        </p:nvSpPr>
        <p:spPr>
          <a:xfrm>
            <a:off x="274281" y="1340768"/>
            <a:ext cx="8572500" cy="5380038"/>
          </a:xfrm>
        </p:spPr>
        <p:txBody>
          <a:bodyPr>
            <a:normAutofit/>
          </a:bodyPr>
          <a:lstStyle/>
          <a:p>
            <a:pPr>
              <a:lnSpc>
                <a:spcPct val="90000"/>
              </a:lnSpc>
              <a:buClr>
                <a:srgbClr val="FF66CC"/>
              </a:buClr>
            </a:pPr>
            <a:r>
              <a:rPr lang="en-US" sz="2400" dirty="0" smtClean="0">
                <a:solidFill>
                  <a:srgbClr val="CCECFF"/>
                </a:solidFill>
                <a:latin typeface="Textile"/>
              </a:rPr>
              <a:t>Governance/ Anticipatory governance assume many abilities of the stakeholders </a:t>
            </a:r>
          </a:p>
          <a:p>
            <a:pPr>
              <a:lnSpc>
                <a:spcPct val="90000"/>
              </a:lnSpc>
              <a:buClr>
                <a:srgbClr val="FF66CC"/>
              </a:buClr>
            </a:pPr>
            <a:endParaRPr lang="en-US" sz="2400" dirty="0">
              <a:solidFill>
                <a:srgbClr val="CCECFF"/>
              </a:solidFill>
              <a:latin typeface="Textile"/>
            </a:endParaRPr>
          </a:p>
          <a:p>
            <a:pPr>
              <a:lnSpc>
                <a:spcPct val="90000"/>
              </a:lnSpc>
              <a:buClr>
                <a:srgbClr val="FF66CC"/>
              </a:buClr>
            </a:pPr>
            <a:endParaRPr lang="en-US" sz="2400" dirty="0" smtClean="0">
              <a:solidFill>
                <a:srgbClr val="CCECFF"/>
              </a:solidFill>
              <a:latin typeface="Textile"/>
            </a:endParaRPr>
          </a:p>
          <a:p>
            <a:pPr>
              <a:lnSpc>
                <a:spcPct val="90000"/>
              </a:lnSpc>
              <a:buClr>
                <a:srgbClr val="FF66CC"/>
              </a:buClr>
            </a:pPr>
            <a:endParaRPr lang="en-US" sz="2400" dirty="0" smtClean="0">
              <a:solidFill>
                <a:srgbClr val="CCECFF"/>
              </a:solidFill>
              <a:latin typeface="Textile"/>
            </a:endParaRPr>
          </a:p>
          <a:p>
            <a:pPr>
              <a:lnSpc>
                <a:spcPct val="90000"/>
              </a:lnSpc>
              <a:buClr>
                <a:srgbClr val="FF66CC"/>
              </a:buClr>
            </a:pPr>
            <a:endParaRPr lang="en-GB" sz="2400" dirty="0" smtClean="0">
              <a:solidFill>
                <a:srgbClr val="CCECFF"/>
              </a:solidFill>
              <a:ea typeface="SimSun" pitchFamily="2" charset="-122"/>
            </a:endParaRPr>
          </a:p>
        </p:txBody>
      </p:sp>
      <p:graphicFrame>
        <p:nvGraphicFramePr>
          <p:cNvPr id="2" name="Table 1"/>
          <p:cNvGraphicFramePr>
            <a:graphicFrameLocks noGrp="1"/>
          </p:cNvGraphicFramePr>
          <p:nvPr>
            <p:extLst>
              <p:ext uri="{D42A27DB-BD31-4B8C-83A1-F6EECF244321}">
                <p14:modId xmlns:p14="http://schemas.microsoft.com/office/powerpoint/2010/main" val="3610987670"/>
              </p:ext>
            </p:extLst>
          </p:nvPr>
        </p:nvGraphicFramePr>
        <p:xfrm>
          <a:off x="1528661" y="2684165"/>
          <a:ext cx="6080760" cy="3718433"/>
        </p:xfrm>
        <a:graphic>
          <a:graphicData uri="http://schemas.openxmlformats.org/drawingml/2006/table">
            <a:tbl>
              <a:tblPr firstRow="1" firstCol="1" bandRow="1">
                <a:tableStyleId>{5C22544A-7EE6-4342-B048-85BDC9FD1C3A}</a:tableStyleId>
              </a:tblPr>
              <a:tblGrid>
                <a:gridCol w="1584325"/>
                <a:gridCol w="1028065"/>
                <a:gridCol w="903605"/>
                <a:gridCol w="861060"/>
                <a:gridCol w="702945"/>
                <a:gridCol w="1000760"/>
              </a:tblGrid>
              <a:tr h="0">
                <a:tc>
                  <a:txBody>
                    <a:bodyPr/>
                    <a:lstStyle/>
                    <a:p>
                      <a:pPr>
                        <a:lnSpc>
                          <a:spcPct val="107000"/>
                        </a:lnSpc>
                        <a:spcAft>
                          <a:spcPts val="0"/>
                        </a:spcAft>
                      </a:pPr>
                      <a:r>
                        <a:rPr lang="en-US" sz="1200">
                          <a:effectLst/>
                        </a:rPr>
                        <a:t>Keywords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EBSCO (all)(abstract) </a:t>
                      </a:r>
                      <a:endParaRPr lang="en-US" sz="1100">
                        <a:effectLst/>
                      </a:endParaRPr>
                    </a:p>
                    <a:p>
                      <a:pPr>
                        <a:lnSpc>
                          <a:spcPct val="107000"/>
                        </a:lnSpc>
                        <a:spcAft>
                          <a:spcPts val="0"/>
                        </a:spcAft>
                      </a:pPr>
                      <a:r>
                        <a:rPr lang="en-US" sz="1200">
                          <a:effectLst/>
                        </a:rPr>
                        <a:t> </a:t>
                      </a:r>
                      <a:endParaRPr lang="en-US" sz="1100">
                        <a:effectLst/>
                      </a:endParaRPr>
                    </a:p>
                    <a:p>
                      <a:pP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200">
                          <a:effectLst/>
                        </a:rPr>
                        <a:t>Scopus </a:t>
                      </a:r>
                      <a:endParaRPr lang="en-US" sz="1100">
                        <a:effectLst/>
                      </a:endParaRPr>
                    </a:p>
                    <a:p>
                      <a:pPr>
                        <a:lnSpc>
                          <a:spcPct val="107000"/>
                        </a:lnSpc>
                        <a:spcAft>
                          <a:spcPts val="0"/>
                        </a:spcAft>
                      </a:pPr>
                      <a:r>
                        <a:rPr lang="en-US" sz="1200">
                          <a:effectLst/>
                        </a:rPr>
                        <a:t>(title, abstract, keyword)</a:t>
                      </a:r>
                      <a:endParaRPr lang="en-US" sz="1100">
                        <a:effectLst/>
                      </a:endParaRPr>
                    </a:p>
                    <a:p>
                      <a:pP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200">
                          <a:effectLst/>
                        </a:rPr>
                        <a:t>Science direct</a:t>
                      </a:r>
                      <a:endParaRPr lang="en-US" sz="1100">
                        <a:effectLst/>
                      </a:endParaRPr>
                    </a:p>
                    <a:p>
                      <a:pPr>
                        <a:lnSpc>
                          <a:spcPct val="107000"/>
                        </a:lnSpc>
                        <a:spcAft>
                          <a:spcPts val="0"/>
                        </a:spcAft>
                      </a:pPr>
                      <a:r>
                        <a:rPr lang="en-US" sz="1200">
                          <a:effectLst/>
                        </a:rPr>
                        <a:t>(title, abstract, keyword)</a:t>
                      </a:r>
                      <a:endParaRPr lang="en-US" sz="1100">
                        <a:effectLst/>
                      </a:endParaRPr>
                    </a:p>
                    <a:p>
                      <a:pPr>
                        <a:lnSpc>
                          <a:spcPct val="107000"/>
                        </a:lnSpc>
                        <a:spcAft>
                          <a:spcPts val="0"/>
                        </a:spcAft>
                      </a:pPr>
                      <a:r>
                        <a:rPr lang="en-US" sz="1200">
                          <a:effectLst/>
                        </a:rPr>
                        <a:t> </a:t>
                      </a:r>
                      <a:endParaRPr lang="en-US" sz="1100">
                        <a:effectLst/>
                      </a:endParaRPr>
                    </a:p>
                    <a:p>
                      <a:pP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200">
                          <a:effectLst/>
                        </a:rPr>
                        <a:t>Web of Science </a:t>
                      </a:r>
                      <a:endParaRPr lang="en-US" sz="1100">
                        <a:effectLst/>
                      </a:endParaRPr>
                    </a:p>
                    <a:p>
                      <a:pPr>
                        <a:lnSpc>
                          <a:spcPct val="107000"/>
                        </a:lnSpc>
                        <a:spcAft>
                          <a:spcPts val="0"/>
                        </a:spcAft>
                      </a:pPr>
                      <a:r>
                        <a:rPr lang="en-US" sz="1200">
                          <a:effectLst/>
                        </a:rPr>
                        <a:t>(topic)</a:t>
                      </a:r>
                      <a:endParaRPr lang="en-US" sz="1100">
                        <a:effectLst/>
                      </a:endParaRPr>
                    </a:p>
                    <a:p>
                      <a:pPr>
                        <a:lnSpc>
                          <a:spcPct val="107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200">
                          <a:effectLst/>
                        </a:rPr>
                        <a:t>Google Scholar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200">
                          <a:effectLst/>
                        </a:rPr>
                        <a:t>Social 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156,908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33786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871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17422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1,480,000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200">
                          <a:effectLst/>
                        </a:rPr>
                        <a:t>+”social robot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27/5 relevant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200">
                          <a:effectLst/>
                        </a:rPr>
                        <a:t>+brain machine interface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12/0 relevant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200">
                          <a:effectLst/>
                        </a:rPr>
                        <a:t>+brain computer interface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55/1 relevant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200">
                          <a:effectLst/>
                        </a:rPr>
                        <a:t>+human enhancement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 relevant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200">
                          <a:effectLst/>
                        </a:rPr>
                        <a:t>+Neuro/cognitive enhancement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27(0relevant)/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200">
                          <a:effectLst/>
                        </a:rPr>
                        <a:t>+Technology governance/governance of technology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a:effectLst/>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effectLst/>
                        </a:rPr>
                        <a:t>91/6 but none relevant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cxnSp>
        <p:nvCxnSpPr>
          <p:cNvPr id="17" name="Straight Connector 16"/>
          <p:cNvCxnSpPr/>
          <p:nvPr/>
        </p:nvCxnSpPr>
        <p:spPr>
          <a:xfrm>
            <a:off x="780111" y="440465"/>
            <a:ext cx="7560840" cy="50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12" y="260649"/>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17352" y="830337"/>
            <a:ext cx="1085555" cy="338554"/>
          </a:xfrm>
          <a:prstGeom prst="rect">
            <a:avLst/>
          </a:prstGeom>
          <a:noFill/>
        </p:spPr>
        <p:txBody>
          <a:bodyPr wrap="none" rtlCol="0">
            <a:spAutoFit/>
          </a:bodyPr>
          <a:lstStyle/>
          <a:p>
            <a:pPr algn="ctr"/>
            <a:r>
              <a:rPr lang="en-CA" sz="1600" dirty="0" smtClean="0">
                <a:latin typeface="Century Gothic" pitchFamily="34" charset="0"/>
              </a:rPr>
              <a:t>The Pack</a:t>
            </a:r>
            <a:endParaRPr lang="en-CA" sz="1600" dirty="0">
              <a:latin typeface="Century Gothic" pitchFamily="34" charset="0"/>
            </a:endParaRPr>
          </a:p>
        </p:txBody>
      </p:sp>
      <p:pic>
        <p:nvPicPr>
          <p:cNvPr id="20" name="Picture 19"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46" y="265673"/>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89377" y="787165"/>
            <a:ext cx="1529585" cy="338554"/>
          </a:xfrm>
          <a:prstGeom prst="rect">
            <a:avLst/>
          </a:prstGeom>
          <a:noFill/>
        </p:spPr>
        <p:txBody>
          <a:bodyPr wrap="none" rtlCol="0">
            <a:spAutoFit/>
          </a:bodyPr>
          <a:lstStyle/>
          <a:p>
            <a:pPr algn="ctr"/>
            <a:r>
              <a:rPr lang="en-CA" sz="1600" dirty="0" smtClean="0">
                <a:latin typeface="Century Gothic" pitchFamily="34" charset="0"/>
              </a:rPr>
              <a:t>Ability Studies</a:t>
            </a:r>
            <a:endParaRPr lang="en-CA" sz="1600" dirty="0">
              <a:latin typeface="Century Gothic" pitchFamily="34" charset="0"/>
            </a:endParaRPr>
          </a:p>
        </p:txBody>
      </p:sp>
      <p:pic>
        <p:nvPicPr>
          <p:cNvPr id="22" name="Picture 21"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24"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1522"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253"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0912" y="260648"/>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211561" y="786539"/>
            <a:ext cx="1463862" cy="338554"/>
          </a:xfrm>
          <a:prstGeom prst="rect">
            <a:avLst/>
          </a:prstGeom>
          <a:noFill/>
        </p:spPr>
        <p:txBody>
          <a:bodyPr wrap="none" rtlCol="0">
            <a:spAutoFit/>
          </a:bodyPr>
          <a:lstStyle/>
          <a:p>
            <a:r>
              <a:rPr lang="en-CA" sz="1600" b="1" dirty="0" smtClean="0">
                <a:latin typeface="Century Gothic" pitchFamily="34" charset="0"/>
              </a:rPr>
              <a:t>Governance</a:t>
            </a:r>
            <a:endParaRPr lang="en-CA" sz="1600" b="1" dirty="0">
              <a:latin typeface="Century Gothic" pitchFamily="34" charset="0"/>
            </a:endParaRPr>
          </a:p>
        </p:txBody>
      </p:sp>
      <p:sp>
        <p:nvSpPr>
          <p:cNvPr id="27" name="TextBox 26"/>
          <p:cNvSpPr txBox="1"/>
          <p:nvPr/>
        </p:nvSpPr>
        <p:spPr>
          <a:xfrm>
            <a:off x="3263278" y="799119"/>
            <a:ext cx="1933543" cy="584775"/>
          </a:xfrm>
          <a:prstGeom prst="rect">
            <a:avLst/>
          </a:prstGeom>
          <a:noFill/>
        </p:spPr>
        <p:txBody>
          <a:bodyPr wrap="none" rtlCol="0">
            <a:spAutoFit/>
          </a:bodyPr>
          <a:lstStyle/>
          <a:p>
            <a:r>
              <a:rPr lang="en-CA" sz="1600" dirty="0" smtClean="0">
                <a:latin typeface="Century Gothic" pitchFamily="34" charset="0"/>
              </a:rPr>
              <a:t>Ethics and Ability </a:t>
            </a:r>
          </a:p>
          <a:p>
            <a:r>
              <a:rPr lang="en-CA" sz="1600" dirty="0" smtClean="0">
                <a:latin typeface="Century Gothic" pitchFamily="34" charset="0"/>
              </a:rPr>
              <a:t>expectations</a:t>
            </a:r>
            <a:endParaRPr lang="en-CA" sz="1600" dirty="0">
              <a:latin typeface="Century Gothic" pitchFamily="34" charset="0"/>
            </a:endParaRPr>
          </a:p>
        </p:txBody>
      </p:sp>
    </p:spTree>
    <p:custDataLst>
      <p:tags r:id="rId1"/>
    </p:custDataLst>
    <p:extLst>
      <p:ext uri="{BB962C8B-B14F-4D97-AF65-F5344CB8AC3E}">
        <p14:creationId xmlns:p14="http://schemas.microsoft.com/office/powerpoint/2010/main" val="380020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18"/>
                                        </p:tgtEl>
                                        <p:attrNameLst>
                                          <p:attrName>stroke.color</p:attrName>
                                        </p:attrNameLst>
                                      </p:cBhvr>
                                      <p:to>
                                        <a:srgbClr val="99CC00"/>
                                      </p:to>
                                    </p:animClr>
                                    <p:set>
                                      <p:cBhvr>
                                        <p:cTn id="7" dur="2000" fill="hold"/>
                                        <p:tgtEl>
                                          <p:spTgt spid="1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4395866-E590-4218-A031-8582B841F77D}" type="slidenum">
              <a:rPr lang="fr-FR"/>
              <a:pPr>
                <a:defRPr/>
              </a:pPr>
              <a:t>17</a:t>
            </a:fld>
            <a:endParaRPr lang="fr-FR"/>
          </a:p>
        </p:txBody>
      </p:sp>
      <p:sp>
        <p:nvSpPr>
          <p:cNvPr id="34820" name="Rectangle 3"/>
          <p:cNvSpPr>
            <a:spLocks noGrp="1" noChangeArrowheads="1"/>
          </p:cNvSpPr>
          <p:nvPr>
            <p:ph type="body" idx="1"/>
          </p:nvPr>
        </p:nvSpPr>
        <p:spPr>
          <a:xfrm>
            <a:off x="-11469" y="1337898"/>
            <a:ext cx="9144000" cy="6329345"/>
          </a:xfrm>
        </p:spPr>
        <p:txBody>
          <a:bodyPr>
            <a:normAutofit fontScale="92500" lnSpcReduction="10000"/>
          </a:bodyPr>
          <a:lstStyle/>
          <a:p>
            <a:r>
              <a:rPr lang="en-US" sz="2000" dirty="0" smtClean="0"/>
              <a:t>Vision of purpose of social </a:t>
            </a:r>
            <a:r>
              <a:rPr lang="en-US" sz="2000" dirty="0"/>
              <a:t>w</a:t>
            </a:r>
            <a:r>
              <a:rPr lang="en-US" sz="2000" dirty="0" smtClean="0"/>
              <a:t>ork education </a:t>
            </a:r>
          </a:p>
          <a:p>
            <a:r>
              <a:rPr lang="en-US" sz="2000" dirty="0" smtClean="0"/>
              <a:t>facilitating </a:t>
            </a:r>
            <a:r>
              <a:rPr lang="en-US" sz="2000" dirty="0"/>
              <a:t>the transaction between individuals and their environments for purposes of problem </a:t>
            </a:r>
            <a:r>
              <a:rPr lang="en-US" sz="2000" dirty="0" smtClean="0"/>
              <a:t>solving (Parsons, 1991)</a:t>
            </a:r>
          </a:p>
          <a:p>
            <a:r>
              <a:rPr lang="en-US" sz="2000" dirty="0" smtClean="0"/>
              <a:t>empowerment </a:t>
            </a:r>
            <a:r>
              <a:rPr lang="en-US" sz="2000" dirty="0"/>
              <a:t>(Parsons, 1991)</a:t>
            </a:r>
          </a:p>
          <a:p>
            <a:r>
              <a:rPr lang="en-US" sz="2000" dirty="0" smtClean="0"/>
              <a:t>to </a:t>
            </a:r>
            <a:r>
              <a:rPr lang="en-US" sz="2000" dirty="0"/>
              <a:t>promote recovery, restore individual, family and community well- being, enhance development of each individual's power and control over his or her life and advance principles of social </a:t>
            </a:r>
            <a:r>
              <a:rPr lang="en-US" sz="2000" dirty="0" smtClean="0"/>
              <a:t>justice (</a:t>
            </a:r>
            <a:r>
              <a:rPr lang="en-US" sz="2000" dirty="0" err="1" smtClean="0"/>
              <a:t>McGarry</a:t>
            </a:r>
            <a:r>
              <a:rPr lang="en-US" sz="2000" dirty="0" smtClean="0"/>
              <a:t>, 2014)</a:t>
            </a:r>
          </a:p>
          <a:p>
            <a:r>
              <a:rPr lang="en-US" sz="2000" dirty="0" smtClean="0"/>
              <a:t>addressing </a:t>
            </a:r>
            <a:r>
              <a:rPr lang="en-US" sz="2000" dirty="0"/>
              <a:t>need in the light of people’s lived experience </a:t>
            </a:r>
            <a:r>
              <a:rPr lang="en-US" sz="2000" dirty="0" smtClean="0"/>
              <a:t>(Cox, 2002); </a:t>
            </a:r>
          </a:p>
          <a:p>
            <a:r>
              <a:rPr lang="en-US" sz="2000" dirty="0" smtClean="0"/>
              <a:t>“</a:t>
            </a:r>
            <a:r>
              <a:rPr lang="en-US" sz="2000" dirty="0"/>
              <a:t>to advocate for, and/or with people changes in those policies and structural conditions that maintain people in marginalized dispossessed and vulnerable </a:t>
            </a:r>
            <a:r>
              <a:rPr lang="en-US" sz="2000" dirty="0" smtClean="0"/>
              <a:t>positions”(Rock, 2013) ; </a:t>
            </a:r>
          </a:p>
          <a:p>
            <a:r>
              <a:rPr lang="en-US" sz="2000" dirty="0" smtClean="0"/>
              <a:t>to </a:t>
            </a:r>
            <a:r>
              <a:rPr lang="en-US" sz="2000" dirty="0"/>
              <a:t>enhance people's </a:t>
            </a:r>
            <a:r>
              <a:rPr lang="en-US" sz="2000" dirty="0" smtClean="0"/>
              <a:t>well-being (</a:t>
            </a:r>
            <a:r>
              <a:rPr lang="en-US" sz="2000" dirty="0" err="1" smtClean="0"/>
              <a:t>Knauth</a:t>
            </a:r>
            <a:r>
              <a:rPr lang="en-US" sz="2000" dirty="0" smtClean="0"/>
              <a:t>, 2014); </a:t>
            </a:r>
          </a:p>
          <a:p>
            <a:r>
              <a:rPr lang="en-US" sz="2000" dirty="0" smtClean="0"/>
              <a:t>to increase </a:t>
            </a:r>
            <a:r>
              <a:rPr lang="en-US" sz="2000" dirty="0"/>
              <a:t>betterment of living conditions of a client, a family, or a </a:t>
            </a:r>
            <a:r>
              <a:rPr lang="en-US" sz="2000" dirty="0" smtClean="0"/>
              <a:t>community (</a:t>
            </a:r>
            <a:r>
              <a:rPr lang="en-US" sz="2000" dirty="0" err="1" smtClean="0"/>
              <a:t>Soydan</a:t>
            </a:r>
            <a:r>
              <a:rPr lang="en-US" sz="2000" dirty="0" smtClean="0"/>
              <a:t>, 2011); </a:t>
            </a:r>
          </a:p>
          <a:p>
            <a:r>
              <a:rPr lang="en-US" sz="2000" dirty="0" smtClean="0"/>
              <a:t>Understand </a:t>
            </a:r>
            <a:r>
              <a:rPr lang="en-US" sz="2000" dirty="0"/>
              <a:t>the mechanisms of oppression and discrimination</a:t>
            </a:r>
            <a:r>
              <a:rPr lang="en-US" sz="2000" dirty="0" smtClean="0"/>
              <a:t>. (Qatar University Social work program, 2014) </a:t>
            </a:r>
            <a:endParaRPr lang="en-US" sz="2000" dirty="0"/>
          </a:p>
          <a:p>
            <a:r>
              <a:rPr lang="en-US" sz="2000" dirty="0"/>
              <a:t>Apply strategies of advocacy and social change to advance social </a:t>
            </a:r>
            <a:r>
              <a:rPr lang="en-US" sz="2000" dirty="0" smtClean="0"/>
              <a:t>justice </a:t>
            </a:r>
            <a:r>
              <a:rPr lang="en-US" sz="2000" dirty="0"/>
              <a:t>(Qatar University Social work program, 2014) </a:t>
            </a:r>
            <a:r>
              <a:rPr lang="en-US" sz="2000" dirty="0" smtClean="0"/>
              <a:t>.</a:t>
            </a:r>
            <a:endParaRPr lang="en-US" sz="2000" dirty="0"/>
          </a:p>
          <a:p>
            <a:endParaRPr lang="en-US" sz="2000" dirty="0"/>
          </a:p>
          <a:p>
            <a:r>
              <a:rPr lang="en-US" sz="2000" dirty="0"/>
              <a:t/>
            </a:r>
            <a:br>
              <a:rPr lang="en-US" sz="2000" dirty="0"/>
            </a:br>
            <a:endParaRPr lang="en-CA" sz="2000" dirty="0">
              <a:solidFill>
                <a:srgbClr val="CCECFF"/>
              </a:solidFill>
            </a:endParaRPr>
          </a:p>
        </p:txBody>
      </p:sp>
      <p:cxnSp>
        <p:nvCxnSpPr>
          <p:cNvPr id="29" name="Straight Connector 28"/>
          <p:cNvCxnSpPr/>
          <p:nvPr/>
        </p:nvCxnSpPr>
        <p:spPr>
          <a:xfrm>
            <a:off x="780111" y="440465"/>
            <a:ext cx="7560840" cy="50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0" name="Picture 29"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12" y="260649"/>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17352" y="830337"/>
            <a:ext cx="1085555" cy="338554"/>
          </a:xfrm>
          <a:prstGeom prst="rect">
            <a:avLst/>
          </a:prstGeom>
          <a:noFill/>
        </p:spPr>
        <p:txBody>
          <a:bodyPr wrap="none" rtlCol="0">
            <a:spAutoFit/>
          </a:bodyPr>
          <a:lstStyle/>
          <a:p>
            <a:pPr algn="ctr"/>
            <a:r>
              <a:rPr lang="en-CA" sz="1600" dirty="0" smtClean="0">
                <a:latin typeface="Century Gothic" pitchFamily="34" charset="0"/>
              </a:rPr>
              <a:t>The Pack</a:t>
            </a:r>
            <a:endParaRPr lang="en-CA" sz="1600" dirty="0">
              <a:latin typeface="Century Gothic" pitchFamily="34" charset="0"/>
            </a:endParaRPr>
          </a:p>
        </p:txBody>
      </p:sp>
      <p:pic>
        <p:nvPicPr>
          <p:cNvPr id="35" name="Picture 34"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46" y="265673"/>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589377" y="787165"/>
            <a:ext cx="1529585" cy="338554"/>
          </a:xfrm>
          <a:prstGeom prst="rect">
            <a:avLst/>
          </a:prstGeom>
          <a:noFill/>
        </p:spPr>
        <p:txBody>
          <a:bodyPr wrap="none" rtlCol="0">
            <a:spAutoFit/>
          </a:bodyPr>
          <a:lstStyle/>
          <a:p>
            <a:pPr algn="ctr"/>
            <a:r>
              <a:rPr lang="en-CA" sz="1600" dirty="0" smtClean="0">
                <a:latin typeface="Century Gothic" pitchFamily="34" charset="0"/>
              </a:rPr>
              <a:t>Ability Studies</a:t>
            </a:r>
            <a:endParaRPr lang="en-CA" sz="1600" dirty="0">
              <a:latin typeface="Century Gothic" pitchFamily="34" charset="0"/>
            </a:endParaRPr>
          </a:p>
        </p:txBody>
      </p:sp>
      <p:pic>
        <p:nvPicPr>
          <p:cNvPr id="43" name="Picture 42"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24"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1522"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253"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0912" y="260648"/>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5211561" y="786539"/>
            <a:ext cx="1463862" cy="338554"/>
          </a:xfrm>
          <a:prstGeom prst="rect">
            <a:avLst/>
          </a:prstGeom>
          <a:noFill/>
        </p:spPr>
        <p:txBody>
          <a:bodyPr wrap="none" rtlCol="0">
            <a:spAutoFit/>
          </a:bodyPr>
          <a:lstStyle/>
          <a:p>
            <a:r>
              <a:rPr lang="en-CA" sz="1600" b="1" dirty="0" smtClean="0">
                <a:latin typeface="Century Gothic" pitchFamily="34" charset="0"/>
              </a:rPr>
              <a:t>Governance</a:t>
            </a:r>
            <a:endParaRPr lang="en-CA" sz="1600" b="1" dirty="0">
              <a:latin typeface="Century Gothic" pitchFamily="34" charset="0"/>
            </a:endParaRPr>
          </a:p>
        </p:txBody>
      </p:sp>
      <p:sp>
        <p:nvSpPr>
          <p:cNvPr id="48" name="TextBox 47"/>
          <p:cNvSpPr txBox="1"/>
          <p:nvPr/>
        </p:nvSpPr>
        <p:spPr>
          <a:xfrm>
            <a:off x="3263278" y="799119"/>
            <a:ext cx="1933543" cy="584775"/>
          </a:xfrm>
          <a:prstGeom prst="rect">
            <a:avLst/>
          </a:prstGeom>
          <a:noFill/>
        </p:spPr>
        <p:txBody>
          <a:bodyPr wrap="none" rtlCol="0">
            <a:spAutoFit/>
          </a:bodyPr>
          <a:lstStyle/>
          <a:p>
            <a:r>
              <a:rPr lang="en-CA" sz="1600" dirty="0" smtClean="0">
                <a:latin typeface="Century Gothic" pitchFamily="34" charset="0"/>
              </a:rPr>
              <a:t>Ethics and Ability </a:t>
            </a:r>
          </a:p>
          <a:p>
            <a:r>
              <a:rPr lang="en-CA" sz="1600" dirty="0" smtClean="0">
                <a:latin typeface="Century Gothic" pitchFamily="34" charset="0"/>
              </a:rPr>
              <a:t>expectations</a:t>
            </a:r>
            <a:endParaRPr lang="en-CA" sz="1600" dirty="0">
              <a:latin typeface="Century Gothic" pitchFamily="34" charset="0"/>
            </a:endParaRPr>
          </a:p>
        </p:txBody>
      </p:sp>
    </p:spTree>
    <p:custDataLst>
      <p:tags r:id="rId1"/>
    </p:custDataLst>
    <p:extLst>
      <p:ext uri="{BB962C8B-B14F-4D97-AF65-F5344CB8AC3E}">
        <p14:creationId xmlns:p14="http://schemas.microsoft.com/office/powerpoint/2010/main" val="74298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30"/>
                                        </p:tgtEl>
                                        <p:attrNameLst>
                                          <p:attrName>stroke.color</p:attrName>
                                        </p:attrNameLst>
                                      </p:cBhvr>
                                      <p:to>
                                        <a:srgbClr val="99CC00"/>
                                      </p:to>
                                    </p:animClr>
                                    <p:set>
                                      <p:cBhvr>
                                        <p:cTn id="7" dur="2000" fill="hold"/>
                                        <p:tgtEl>
                                          <p:spTgt spid="3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4395866-E590-4218-A031-8582B841F77D}" type="slidenum">
              <a:rPr lang="fr-FR"/>
              <a:pPr>
                <a:defRPr/>
              </a:pPr>
              <a:t>18</a:t>
            </a:fld>
            <a:endParaRPr lang="fr-FR"/>
          </a:p>
        </p:txBody>
      </p:sp>
      <p:sp>
        <p:nvSpPr>
          <p:cNvPr id="34820" name="Rectangle 3"/>
          <p:cNvSpPr>
            <a:spLocks noGrp="1" noChangeArrowheads="1"/>
          </p:cNvSpPr>
          <p:nvPr>
            <p:ph type="body" idx="1"/>
          </p:nvPr>
        </p:nvSpPr>
        <p:spPr>
          <a:xfrm>
            <a:off x="0" y="1610933"/>
            <a:ext cx="9144000" cy="6329345"/>
          </a:xfrm>
        </p:spPr>
        <p:txBody>
          <a:bodyPr>
            <a:normAutofit/>
          </a:bodyPr>
          <a:lstStyle/>
          <a:p>
            <a:r>
              <a:rPr lang="en-CA" sz="2000" b="1" dirty="0" smtClean="0">
                <a:solidFill>
                  <a:srgbClr val="CCECFF"/>
                </a:solidFill>
              </a:rPr>
              <a:t>Conversation between Alex D and Paul Denton</a:t>
            </a:r>
          </a:p>
          <a:p>
            <a:r>
              <a:rPr lang="en-CA" sz="2000" b="1" dirty="0" smtClean="0">
                <a:solidFill>
                  <a:srgbClr val="CCECFF"/>
                </a:solidFill>
              </a:rPr>
              <a:t>Paul Denton</a:t>
            </a:r>
            <a:r>
              <a:rPr lang="en-CA" sz="2000" dirty="0" smtClean="0">
                <a:solidFill>
                  <a:srgbClr val="CCECFF"/>
                </a:solidFill>
              </a:rPr>
              <a:t>: If you want to even out the social order, you have to change the nature of power itself. Right? And what creates power? Wealth, physical strength, legislation — maybe — but none of those is the root principle of power.</a:t>
            </a:r>
          </a:p>
          <a:p>
            <a:r>
              <a:rPr lang="en-CA" sz="2000" b="1" dirty="0" smtClean="0">
                <a:solidFill>
                  <a:srgbClr val="CCECFF"/>
                </a:solidFill>
              </a:rPr>
              <a:t>Alex D</a:t>
            </a:r>
            <a:r>
              <a:rPr lang="en-CA" sz="2000" dirty="0" smtClean="0">
                <a:solidFill>
                  <a:srgbClr val="CCECFF"/>
                </a:solidFill>
              </a:rPr>
              <a:t>: I’m listening.</a:t>
            </a:r>
          </a:p>
          <a:p>
            <a:r>
              <a:rPr lang="en-CA" sz="2000" b="1" dirty="0" smtClean="0">
                <a:solidFill>
                  <a:srgbClr val="CCECFF"/>
                </a:solidFill>
              </a:rPr>
              <a:t>Paul Denton</a:t>
            </a:r>
            <a:r>
              <a:rPr lang="en-CA" sz="2000" dirty="0" smtClean="0">
                <a:solidFill>
                  <a:srgbClr val="CCECFF"/>
                </a:solidFill>
              </a:rPr>
              <a:t>: Ability is the ideal that drives the modern state. It's a synonym for one's worth, one's social reach, one's "election," in the Biblical sense, and it's the ideal that needs to be changed if people are to begin living as equals.</a:t>
            </a:r>
          </a:p>
          <a:p>
            <a:r>
              <a:rPr lang="en-CA" sz="2000" b="1" dirty="0" smtClean="0">
                <a:solidFill>
                  <a:srgbClr val="CCECFF"/>
                </a:solidFill>
              </a:rPr>
              <a:t>Alex D</a:t>
            </a:r>
            <a:r>
              <a:rPr lang="en-CA" sz="2000" dirty="0" smtClean="0">
                <a:solidFill>
                  <a:srgbClr val="CCECFF"/>
                </a:solidFill>
              </a:rPr>
              <a:t>: And you think you can equalise humanity with </a:t>
            </a:r>
            <a:r>
              <a:rPr lang="en-CA" sz="2000" dirty="0" err="1" smtClean="0">
                <a:solidFill>
                  <a:srgbClr val="CCECFF"/>
                </a:solidFill>
              </a:rPr>
              <a:t>biomodification</a:t>
            </a:r>
            <a:r>
              <a:rPr lang="en-CA" sz="2000" dirty="0" smtClean="0">
                <a:solidFill>
                  <a:srgbClr val="CCECFF"/>
                </a:solidFill>
              </a:rPr>
              <a:t>?</a:t>
            </a:r>
          </a:p>
          <a:p>
            <a:r>
              <a:rPr lang="en-CA" sz="2000" b="1" dirty="0" smtClean="0">
                <a:solidFill>
                  <a:srgbClr val="CCECFF"/>
                </a:solidFill>
              </a:rPr>
              <a:t>Paul Denton</a:t>
            </a:r>
            <a:r>
              <a:rPr lang="en-CA" sz="2000" dirty="0" smtClean="0">
                <a:solidFill>
                  <a:srgbClr val="CCECFF"/>
                </a:solidFill>
              </a:rPr>
              <a:t>: The </a:t>
            </a:r>
            <a:r>
              <a:rPr lang="en-CA" sz="2000" dirty="0" err="1" smtClean="0">
                <a:solidFill>
                  <a:srgbClr val="CCECFF"/>
                </a:solidFill>
              </a:rPr>
              <a:t>commodification</a:t>
            </a:r>
            <a:r>
              <a:rPr lang="en-CA" sz="2000" dirty="0" smtClean="0">
                <a:solidFill>
                  <a:srgbClr val="CCECFF"/>
                </a:solidFill>
              </a:rPr>
              <a:t> of ability — tuition, of course, but, increasingly, genetic treatments, cybernetic protocols, now </a:t>
            </a:r>
            <a:r>
              <a:rPr lang="en-CA" sz="2000" dirty="0" err="1" smtClean="0">
                <a:solidFill>
                  <a:srgbClr val="CCECFF"/>
                </a:solidFill>
              </a:rPr>
              <a:t>biomods</a:t>
            </a:r>
            <a:r>
              <a:rPr lang="en-CA" sz="2000" dirty="0" smtClean="0">
                <a:solidFill>
                  <a:srgbClr val="CCECFF"/>
                </a:solidFill>
              </a:rPr>
              <a:t> — has had the side effect of creating a self-perpetuating aristocracy in all advanced societies. </a:t>
            </a:r>
            <a:r>
              <a:rPr lang="en-CA" sz="2000" dirty="0" smtClean="0">
                <a:solidFill>
                  <a:srgbClr val="FF66CC"/>
                </a:solidFill>
              </a:rPr>
              <a:t>When ability becomes a public resource, what will distinguish people will be what they do with it. Intention. Dedication. Integrity. The qualities we would choose as the bedrock of the social order</a:t>
            </a:r>
            <a:r>
              <a:rPr lang="en-CA" sz="2000" dirty="0" smtClean="0">
                <a:solidFill>
                  <a:srgbClr val="CCECFF"/>
                </a:solidFill>
              </a:rPr>
              <a:t>. (</a:t>
            </a:r>
            <a:r>
              <a:rPr lang="en-CA" sz="2000" i="1" dirty="0" smtClean="0">
                <a:solidFill>
                  <a:srgbClr val="CCECFF"/>
                </a:solidFill>
              </a:rPr>
              <a:t>Deus Ex: Invisible War</a:t>
            </a:r>
            <a:r>
              <a:rPr lang="en-CA" sz="2000" dirty="0" smtClean="0">
                <a:solidFill>
                  <a:srgbClr val="CCECFF"/>
                </a:solidFill>
              </a:rPr>
              <a:t>)</a:t>
            </a:r>
            <a:endParaRPr lang="en-US" sz="2000" dirty="0" smtClean="0">
              <a:solidFill>
                <a:srgbClr val="CCECFF"/>
              </a:solidFill>
              <a:latin typeface="Textile"/>
            </a:endParaRPr>
          </a:p>
        </p:txBody>
      </p:sp>
      <p:cxnSp>
        <p:nvCxnSpPr>
          <p:cNvPr id="29" name="Straight Connector 28"/>
          <p:cNvCxnSpPr/>
          <p:nvPr/>
        </p:nvCxnSpPr>
        <p:spPr>
          <a:xfrm>
            <a:off x="780111" y="440465"/>
            <a:ext cx="7560840" cy="50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0" name="Picture 29"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12" y="260649"/>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17352" y="830337"/>
            <a:ext cx="1085555" cy="338554"/>
          </a:xfrm>
          <a:prstGeom prst="rect">
            <a:avLst/>
          </a:prstGeom>
          <a:noFill/>
        </p:spPr>
        <p:txBody>
          <a:bodyPr wrap="none" rtlCol="0">
            <a:spAutoFit/>
          </a:bodyPr>
          <a:lstStyle/>
          <a:p>
            <a:pPr algn="ctr"/>
            <a:r>
              <a:rPr lang="en-CA" sz="1600" dirty="0" smtClean="0">
                <a:latin typeface="Century Gothic" pitchFamily="34" charset="0"/>
              </a:rPr>
              <a:t>The Pack</a:t>
            </a:r>
            <a:endParaRPr lang="en-CA" sz="1600" dirty="0">
              <a:latin typeface="Century Gothic" pitchFamily="34" charset="0"/>
            </a:endParaRPr>
          </a:p>
        </p:txBody>
      </p:sp>
      <p:pic>
        <p:nvPicPr>
          <p:cNvPr id="35" name="Picture 34"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46" y="265673"/>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589377" y="787165"/>
            <a:ext cx="1529585" cy="338554"/>
          </a:xfrm>
          <a:prstGeom prst="rect">
            <a:avLst/>
          </a:prstGeom>
          <a:noFill/>
        </p:spPr>
        <p:txBody>
          <a:bodyPr wrap="none" rtlCol="0">
            <a:spAutoFit/>
          </a:bodyPr>
          <a:lstStyle/>
          <a:p>
            <a:pPr algn="ctr"/>
            <a:r>
              <a:rPr lang="en-CA" sz="1600" dirty="0" smtClean="0">
                <a:latin typeface="Century Gothic" pitchFamily="34" charset="0"/>
              </a:rPr>
              <a:t>Ability Studies</a:t>
            </a:r>
            <a:endParaRPr lang="en-CA" sz="1600" dirty="0">
              <a:latin typeface="Century Gothic" pitchFamily="34" charset="0"/>
            </a:endParaRPr>
          </a:p>
        </p:txBody>
      </p:sp>
      <p:pic>
        <p:nvPicPr>
          <p:cNvPr id="43" name="Picture 42"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24"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1522"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253"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0912" y="260648"/>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7206526" y="830337"/>
            <a:ext cx="1298753" cy="338554"/>
          </a:xfrm>
          <a:prstGeom prst="rect">
            <a:avLst/>
          </a:prstGeom>
          <a:noFill/>
        </p:spPr>
        <p:txBody>
          <a:bodyPr wrap="none" rtlCol="0">
            <a:spAutoFit/>
          </a:bodyPr>
          <a:lstStyle/>
          <a:p>
            <a:r>
              <a:rPr lang="en-CA" sz="1600" b="1" dirty="0" smtClean="0">
                <a:latin typeface="Century Gothic" pitchFamily="34" charset="0"/>
              </a:rPr>
              <a:t>Conclusion</a:t>
            </a:r>
            <a:endParaRPr lang="en-CA" sz="1600" b="1" dirty="0">
              <a:latin typeface="Century Gothic" pitchFamily="34" charset="0"/>
            </a:endParaRPr>
          </a:p>
        </p:txBody>
      </p:sp>
      <p:sp>
        <p:nvSpPr>
          <p:cNvPr id="48" name="TextBox 47"/>
          <p:cNvSpPr txBox="1"/>
          <p:nvPr/>
        </p:nvSpPr>
        <p:spPr>
          <a:xfrm>
            <a:off x="3263278" y="799119"/>
            <a:ext cx="1933543" cy="584775"/>
          </a:xfrm>
          <a:prstGeom prst="rect">
            <a:avLst/>
          </a:prstGeom>
          <a:noFill/>
        </p:spPr>
        <p:txBody>
          <a:bodyPr wrap="none" rtlCol="0">
            <a:spAutoFit/>
          </a:bodyPr>
          <a:lstStyle/>
          <a:p>
            <a:r>
              <a:rPr lang="en-CA" sz="1600" dirty="0" smtClean="0">
                <a:latin typeface="Century Gothic" pitchFamily="34" charset="0"/>
              </a:rPr>
              <a:t>Ethics and Ability </a:t>
            </a:r>
          </a:p>
          <a:p>
            <a:r>
              <a:rPr lang="en-CA" sz="1600" dirty="0" smtClean="0">
                <a:latin typeface="Century Gothic" pitchFamily="34" charset="0"/>
              </a:rPr>
              <a:t>expectations</a:t>
            </a:r>
            <a:endParaRPr lang="en-CA" sz="1600" dirty="0">
              <a:latin typeface="Century Gothic" pitchFamily="34" charset="0"/>
            </a:endParaRPr>
          </a:p>
        </p:txBody>
      </p:sp>
      <p:sp>
        <p:nvSpPr>
          <p:cNvPr id="49" name="TextBox 48"/>
          <p:cNvSpPr txBox="1"/>
          <p:nvPr/>
        </p:nvSpPr>
        <p:spPr>
          <a:xfrm>
            <a:off x="5341137" y="752952"/>
            <a:ext cx="1463862" cy="338554"/>
          </a:xfrm>
          <a:prstGeom prst="rect">
            <a:avLst/>
          </a:prstGeom>
          <a:noFill/>
        </p:spPr>
        <p:txBody>
          <a:bodyPr wrap="none" rtlCol="0">
            <a:spAutoFit/>
          </a:bodyPr>
          <a:lstStyle/>
          <a:p>
            <a:r>
              <a:rPr lang="en-CA" sz="1600" dirty="0" smtClean="0">
                <a:latin typeface="Century Gothic" pitchFamily="34" charset="0"/>
              </a:rPr>
              <a:t>Governance</a:t>
            </a:r>
            <a:endParaRPr lang="en-CA" sz="1600" dirty="0">
              <a:latin typeface="Century Gothic" pitchFamily="34" charset="0"/>
            </a:endParaRPr>
          </a:p>
        </p:txBody>
      </p:sp>
    </p:spTree>
    <p:custDataLst>
      <p:tags r:id="rId1"/>
    </p:custDataLst>
    <p:extLst>
      <p:ext uri="{BB962C8B-B14F-4D97-AF65-F5344CB8AC3E}">
        <p14:creationId xmlns:p14="http://schemas.microsoft.com/office/powerpoint/2010/main" val="422006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30"/>
                                        </p:tgtEl>
                                        <p:attrNameLst>
                                          <p:attrName>stroke.color</p:attrName>
                                        </p:attrNameLst>
                                      </p:cBhvr>
                                      <p:to>
                                        <a:srgbClr val="99CC00"/>
                                      </p:to>
                                    </p:animClr>
                                    <p:set>
                                      <p:cBhvr>
                                        <p:cTn id="7" dur="2000" fill="hold"/>
                                        <p:tgtEl>
                                          <p:spTgt spid="3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063277"/>
            <a:ext cx="8686800" cy="4525963"/>
          </a:xfrm>
        </p:spPr>
        <p:txBody>
          <a:bodyPr>
            <a:normAutofit/>
          </a:bodyPr>
          <a:lstStyle/>
          <a:p>
            <a:pPr marL="0" indent="0" algn="ctr" defTabSz="4284238" fontAlgn="auto">
              <a:spcBef>
                <a:spcPts val="0"/>
              </a:spcBef>
              <a:spcAft>
                <a:spcPts val="0"/>
              </a:spcAft>
              <a:buNone/>
              <a:defRPr/>
            </a:pPr>
            <a:r>
              <a:rPr lang="en-CA" sz="4400" b="0" dirty="0" smtClean="0">
                <a:solidFill>
                  <a:schemeClr val="accent3"/>
                </a:solidFill>
                <a:latin typeface="+mn-lt"/>
                <a:ea typeface="+mj-ea"/>
                <a:cs typeface="+mj-cs"/>
              </a:rPr>
              <a:t>Your turn</a:t>
            </a:r>
            <a:endParaRPr lang="en-CA" sz="4400" b="0" dirty="0" smtClean="0">
              <a:solidFill>
                <a:schemeClr val="accent3"/>
              </a:solidFill>
              <a:latin typeface="+mn-lt"/>
              <a:ea typeface="+mj-ea"/>
              <a:cs typeface="+mj-cs"/>
              <a:sym typeface="Wingdings" pitchFamily="2" charset="2"/>
            </a:endParaRPr>
          </a:p>
          <a:p>
            <a:pPr marL="0" indent="0" algn="ctr" defTabSz="4284238" fontAlgn="auto">
              <a:spcBef>
                <a:spcPts val="0"/>
              </a:spcBef>
              <a:spcAft>
                <a:spcPts val="0"/>
              </a:spcAft>
              <a:buNone/>
              <a:defRPr/>
            </a:pPr>
            <a:r>
              <a:rPr lang="en-CA" sz="4400" dirty="0" smtClean="0">
                <a:solidFill>
                  <a:schemeClr val="accent3"/>
                </a:solidFill>
                <a:ea typeface="+mj-ea"/>
                <a:cs typeface="+mj-cs"/>
                <a:sym typeface="Wingdings" pitchFamily="2" charset="2"/>
              </a:rPr>
              <a:t>Any questions?</a:t>
            </a:r>
          </a:p>
          <a:p>
            <a:pPr marL="0" indent="0" defTabSz="4284238" fontAlgn="auto">
              <a:spcBef>
                <a:spcPts val="0"/>
              </a:spcBef>
              <a:spcAft>
                <a:spcPts val="0"/>
              </a:spcAft>
              <a:buNone/>
              <a:defRPr/>
            </a:pPr>
            <a:endParaRPr lang="en-CA" sz="4400" dirty="0">
              <a:solidFill>
                <a:schemeClr val="accent3"/>
              </a:solidFill>
              <a:ea typeface="+mj-ea"/>
              <a:cs typeface="+mj-cs"/>
              <a:sym typeface="Wingdings" pitchFamily="2" charset="2"/>
            </a:endParaRPr>
          </a:p>
          <a:p>
            <a:pPr marL="0" indent="0" defTabSz="4284238" fontAlgn="auto">
              <a:spcBef>
                <a:spcPts val="0"/>
              </a:spcBef>
              <a:spcAft>
                <a:spcPts val="0"/>
              </a:spcAft>
              <a:buNone/>
              <a:defRPr/>
            </a:pPr>
            <a:endParaRPr lang="en-CA" sz="4400" dirty="0" smtClean="0">
              <a:solidFill>
                <a:schemeClr val="accent3"/>
              </a:solidFill>
              <a:ea typeface="+mj-ea"/>
              <a:cs typeface="+mj-cs"/>
              <a:sym typeface="Wingdings" pitchFamily="2" charset="2"/>
            </a:endParaRPr>
          </a:p>
          <a:p>
            <a:pPr marL="0" indent="0" defTabSz="4284238" fontAlgn="auto">
              <a:spcBef>
                <a:spcPts val="0"/>
              </a:spcBef>
              <a:spcAft>
                <a:spcPts val="0"/>
              </a:spcAft>
              <a:buNone/>
              <a:defRPr/>
            </a:pPr>
            <a:r>
              <a:rPr lang="en-CA" sz="4400" dirty="0">
                <a:solidFill>
                  <a:schemeClr val="accent3"/>
                </a:solidFill>
                <a:ea typeface="+mj-ea"/>
                <a:cs typeface="+mj-cs"/>
                <a:sym typeface="Wingdings" pitchFamily="2" charset="2"/>
              </a:rPr>
              <a:t> </a:t>
            </a:r>
            <a:r>
              <a:rPr lang="en-CA" sz="4400" dirty="0" smtClean="0">
                <a:solidFill>
                  <a:schemeClr val="accent3"/>
                </a:solidFill>
                <a:ea typeface="+mj-ea"/>
                <a:cs typeface="+mj-cs"/>
                <a:sym typeface="Wingdings" pitchFamily="2" charset="2"/>
              </a:rPr>
              <a:t>                  	</a:t>
            </a:r>
            <a:endParaRPr lang="en-CA" sz="2000" b="0" dirty="0" smtClean="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20806" y="3200818"/>
            <a:ext cx="2206986" cy="1655239"/>
          </a:xfrm>
          <a:prstGeom prst="rect">
            <a:avLst/>
          </a:prstGeom>
        </p:spPr>
      </p:pic>
    </p:spTree>
    <p:extLst>
      <p:ext uri="{BB962C8B-B14F-4D97-AF65-F5344CB8AC3E}">
        <p14:creationId xmlns:p14="http://schemas.microsoft.com/office/powerpoint/2010/main" val="186682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254" y="1844651"/>
            <a:ext cx="7772400" cy="1470025"/>
          </a:xfrm>
        </p:spPr>
        <p:txBody>
          <a:bodyPr>
            <a:normAutofit fontScale="90000"/>
          </a:bodyPr>
          <a:lstStyle/>
          <a:p>
            <a:pPr algn="r"/>
            <a:r>
              <a:rPr lang="en-CA" sz="6500" b="0" dirty="0" smtClean="0">
                <a:latin typeface="+mn-lt"/>
                <a:cs typeface="Aharoni" pitchFamily="2" charset="-79"/>
              </a:rPr>
              <a:t>My Students</a:t>
            </a:r>
            <a:br>
              <a:rPr lang="en-CA" sz="6500" b="0" dirty="0" smtClean="0">
                <a:latin typeface="+mn-lt"/>
                <a:cs typeface="Aharoni" pitchFamily="2" charset="-79"/>
              </a:rPr>
            </a:br>
            <a:r>
              <a:rPr lang="en-CA" sz="6500" b="0" dirty="0" smtClean="0">
                <a:latin typeface="+mn-lt"/>
                <a:cs typeface="Aharoni" pitchFamily="2" charset="-79"/>
              </a:rPr>
              <a:t>The </a:t>
            </a:r>
            <a:r>
              <a:rPr lang="en-CA" sz="6500" b="0" dirty="0" err="1" smtClean="0">
                <a:latin typeface="+mn-lt"/>
                <a:cs typeface="Aharoni" pitchFamily="2" charset="-79"/>
              </a:rPr>
              <a:t>Wolb</a:t>
            </a:r>
            <a:r>
              <a:rPr lang="en-CA" sz="6500" b="0" dirty="0" smtClean="0">
                <a:latin typeface="+mn-lt"/>
                <a:cs typeface="Aharoni" pitchFamily="2" charset="-79"/>
              </a:rPr>
              <a:t> Pack</a:t>
            </a:r>
            <a:endParaRPr lang="en-CA" sz="6500" b="0" dirty="0">
              <a:latin typeface="+mn-lt"/>
            </a:endParaRPr>
          </a:p>
        </p:txBody>
      </p:sp>
      <p:sp>
        <p:nvSpPr>
          <p:cNvPr id="3" name="Subtitle 2"/>
          <p:cNvSpPr>
            <a:spLocks noGrp="1"/>
          </p:cNvSpPr>
          <p:nvPr>
            <p:ph type="subTitle" idx="1"/>
          </p:nvPr>
        </p:nvSpPr>
        <p:spPr>
          <a:xfrm>
            <a:off x="467544" y="3212976"/>
            <a:ext cx="8056984" cy="1752600"/>
          </a:xfrm>
        </p:spPr>
        <p:txBody>
          <a:bodyPr>
            <a:normAutofit fontScale="92500" lnSpcReduction="10000"/>
          </a:bodyPr>
          <a:lstStyle/>
          <a:p>
            <a:pPr algn="r"/>
            <a:endParaRPr lang="en-CA" sz="3000" b="0" dirty="0" smtClean="0">
              <a:solidFill>
                <a:schemeClr val="accent3"/>
              </a:solidFill>
              <a:latin typeface="+mn-lt"/>
              <a:cs typeface="Aharoni" pitchFamily="2" charset="-79"/>
            </a:endParaRPr>
          </a:p>
          <a:p>
            <a:pPr algn="r"/>
            <a:r>
              <a:rPr lang="en-CA" sz="2500" b="0" dirty="0" smtClean="0">
                <a:solidFill>
                  <a:schemeClr val="accent3"/>
                </a:solidFill>
                <a:latin typeface="+mn-lt"/>
                <a:cs typeface="Aharoni" pitchFamily="2" charset="-79"/>
              </a:rPr>
              <a:t>A Collaborative Interdisciplinary Student Research Team</a:t>
            </a:r>
          </a:p>
          <a:p>
            <a:pPr algn="r"/>
            <a:r>
              <a:rPr lang="en-US" sz="2800" b="0" u="sng" dirty="0" smtClean="0">
                <a:solidFill>
                  <a:schemeClr val="accent1"/>
                </a:solidFill>
                <a:latin typeface="+mn-lt"/>
              </a:rPr>
              <a:t>http</a:t>
            </a:r>
            <a:r>
              <a:rPr lang="en-US" sz="2800" b="0" u="sng" dirty="0">
                <a:solidFill>
                  <a:schemeClr val="accent1"/>
                </a:solidFill>
                <a:latin typeface="+mn-lt"/>
              </a:rPr>
              <a:t>://www.crds.org/research/faculty/Gregor_Wolbring.shtml</a:t>
            </a:r>
            <a:r>
              <a:rPr lang="en-CA" sz="2500" b="0" u="sng" dirty="0" smtClean="0">
                <a:solidFill>
                  <a:schemeClr val="accent1"/>
                </a:solidFill>
                <a:latin typeface="+mn-lt"/>
                <a:cs typeface="Aharoni" pitchFamily="2" charset="-79"/>
              </a:rPr>
              <a:t> </a:t>
            </a:r>
            <a:endParaRPr lang="en-CA" sz="2500" b="0" u="sng" dirty="0" smtClean="0">
              <a:solidFill>
                <a:schemeClr val="accent1"/>
              </a:solidFill>
              <a:latin typeface="+mn-lt"/>
            </a:endParaRPr>
          </a:p>
          <a:p>
            <a:pPr algn="r"/>
            <a:endParaRPr lang="en-CA" sz="2000" b="0" dirty="0" smtClean="0">
              <a:latin typeface="+mn-lt"/>
            </a:endParaRPr>
          </a:p>
          <a:p>
            <a:pPr algn="r"/>
            <a:endParaRPr lang="en-CA" b="0" dirty="0">
              <a:latin typeface="+mn-lt"/>
            </a:endParaRPr>
          </a:p>
        </p:txBody>
      </p:sp>
      <p:pic>
        <p:nvPicPr>
          <p:cNvPr id="8" name="Picture 7"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840" y="836712"/>
            <a:ext cx="1980047" cy="20158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C:\Users\Owner\Pictures\moz-screenshot-2.png"/>
          <p:cNvPicPr>
            <a:picLocks noChangeAspect="1" noChangeArrowheads="1"/>
          </p:cNvPicPr>
          <p:nvPr>
            <p:custDataLst>
              <p:tags r:id="rId2"/>
            </p:custDataLst>
          </p:nvPr>
        </p:nvPicPr>
        <p:blipFill>
          <a:blip r:embed="rId6" cstate="print"/>
          <a:srcRect/>
          <a:stretch>
            <a:fillRect/>
          </a:stretch>
        </p:blipFill>
        <p:spPr bwMode="auto">
          <a:xfrm>
            <a:off x="323528" y="5373216"/>
            <a:ext cx="936154" cy="1360091"/>
          </a:xfrm>
          <a:prstGeom prst="rect">
            <a:avLst/>
          </a:prstGeom>
          <a:noFill/>
        </p:spPr>
      </p:pic>
      <p:pic>
        <p:nvPicPr>
          <p:cNvPr id="1028" name="Picture 4" descr="http://medicine.ucalgary.ca/files/med/UofC_Medicine_V_RG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4368" y="5367680"/>
            <a:ext cx="1008112" cy="136038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1622573" y="5373216"/>
            <a:ext cx="5973763" cy="1374788"/>
            <a:chOff x="1164480" y="96418"/>
            <a:chExt cx="5973763" cy="1374788"/>
          </a:xfrm>
        </p:grpSpPr>
        <p:pic>
          <p:nvPicPr>
            <p:cNvPr id="9" name="Picture 4" descr="sshrclogo.png"/>
            <p:cNvPicPr>
              <a:picLocks noChangeAspect="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164480" y="96418"/>
              <a:ext cx="59737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C:\Users\Jacqueline\Downloads\bhsclogo.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9792" y="621092"/>
              <a:ext cx="2269498" cy="8501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m3.licdn.com/mpr/pub/image-n-fQdjems1B1IIPQq7H8-MoAzAgJQVbt8DHqlzPWz-TZcDoIn-fqI93mz7ykzarJscxF/markin-usrp.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7323" y="627673"/>
              <a:ext cx="822829" cy="8369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genomecanada.ca/images/logos/GenomeCanadaColor.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64480" y="621092"/>
              <a:ext cx="1377418" cy="8501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mbrace-eu.org/about/images/FP7-gen-RG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09580" y="634255"/>
              <a:ext cx="1028663" cy="836951"/>
            </a:xfrm>
            <a:prstGeom prst="rect">
              <a:avLst/>
            </a:prstGeom>
            <a:noFill/>
            <a:extLst>
              <a:ext uri="{909E8E84-426E-40DD-AFC4-6F175D3DCCD1}">
                <a14:hiddenFill xmlns:a14="http://schemas.microsoft.com/office/drawing/2010/main">
                  <a:solidFill>
                    <a:srgbClr val="FFFFFF"/>
                  </a:solidFill>
                </a14:hiddenFill>
              </a:ext>
            </a:extLst>
          </p:spPr>
        </p:pic>
      </p:grpSp>
    </p:spTree>
    <p:custDataLst>
      <p:custData r:id="rId1"/>
    </p:custDataLst>
    <p:extLst>
      <p:ext uri="{BB962C8B-B14F-4D97-AF65-F5344CB8AC3E}">
        <p14:creationId xmlns:p14="http://schemas.microsoft.com/office/powerpoint/2010/main" val="237357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4" cstate="print"/>
          <a:srcRect/>
          <a:stretch>
            <a:fillRect/>
          </a:stretch>
        </p:blipFill>
        <p:spPr bwMode="auto">
          <a:xfrm>
            <a:off x="20329" y="1582099"/>
            <a:ext cx="2782238" cy="15008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www.crds.org/docs/Gregor_Wolbring/Photo%202012-08-27%206%2030%2034%20PM.jpg"/>
          <p:cNvPicPr>
            <a:picLocks noChangeAspect="1" noChangeArrowheads="1"/>
          </p:cNvPicPr>
          <p:nvPr/>
        </p:nvPicPr>
        <p:blipFill rotWithShape="1">
          <a:blip r:embed="rId5" cstate="print"/>
          <a:srcRect t="6316"/>
          <a:stretch/>
        </p:blipFill>
        <p:spPr bwMode="auto">
          <a:xfrm>
            <a:off x="125760" y="3501008"/>
            <a:ext cx="2611686" cy="18348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80707" y="649687"/>
            <a:ext cx="2961693" cy="5539978"/>
          </a:xfrm>
          <a:prstGeom prst="rect">
            <a:avLst/>
          </a:prstGeom>
          <a:noFill/>
        </p:spPr>
        <p:txBody>
          <a:bodyPr wrap="square" rtlCol="0">
            <a:spAutoFit/>
          </a:bodyPr>
          <a:lstStyle/>
          <a:p>
            <a:pPr algn="r"/>
            <a:r>
              <a:rPr lang="en-CA" b="1" dirty="0" smtClean="0">
                <a:solidFill>
                  <a:srgbClr val="CCECFF"/>
                </a:solidFill>
                <a:latin typeface="Century Gothic" pitchFamily="34" charset="0"/>
              </a:rPr>
              <a:t>Present Group</a:t>
            </a:r>
          </a:p>
          <a:p>
            <a:pPr algn="r"/>
            <a:r>
              <a:rPr lang="en-CA" sz="1600" dirty="0" smtClean="0">
                <a:solidFill>
                  <a:schemeClr val="accent5">
                    <a:lumMod val="20000"/>
                    <a:lumOff val="80000"/>
                  </a:schemeClr>
                </a:solidFill>
                <a:latin typeface="Century Gothic" pitchFamily="34" charset="0"/>
              </a:rPr>
              <a:t>Dr. </a:t>
            </a:r>
            <a:r>
              <a:rPr lang="en-CA" sz="1600" dirty="0" err="1" smtClean="0">
                <a:solidFill>
                  <a:schemeClr val="accent5">
                    <a:lumMod val="20000"/>
                    <a:lumOff val="80000"/>
                  </a:schemeClr>
                </a:solidFill>
                <a:latin typeface="Century Gothic" pitchFamily="34" charset="0"/>
              </a:rPr>
              <a:t>Gregor</a:t>
            </a:r>
            <a:r>
              <a:rPr lang="en-CA" sz="1600" dirty="0" smtClean="0">
                <a:solidFill>
                  <a:schemeClr val="accent5">
                    <a:lumMod val="20000"/>
                    <a:lumOff val="80000"/>
                  </a:schemeClr>
                </a:solidFill>
                <a:latin typeface="Century Gothic" pitchFamily="34" charset="0"/>
              </a:rPr>
              <a:t> </a:t>
            </a:r>
            <a:r>
              <a:rPr lang="en-CA" sz="1600" dirty="0" err="1" smtClean="0">
                <a:solidFill>
                  <a:schemeClr val="accent5">
                    <a:lumMod val="20000"/>
                    <a:lumOff val="80000"/>
                  </a:schemeClr>
                </a:solidFill>
                <a:latin typeface="Century Gothic" pitchFamily="34" charset="0"/>
              </a:rPr>
              <a:t>Wolbring</a:t>
            </a:r>
            <a:endParaRPr lang="en-CA" sz="1600" dirty="0" smtClean="0">
              <a:solidFill>
                <a:schemeClr val="accent5">
                  <a:lumMod val="20000"/>
                  <a:lumOff val="80000"/>
                </a:schemeClr>
              </a:solidFill>
              <a:latin typeface="Century Gothic" pitchFamily="34" charset="0"/>
            </a:endParaRPr>
          </a:p>
          <a:p>
            <a:pPr algn="r"/>
            <a:r>
              <a:rPr lang="en-CA" sz="1600" dirty="0" smtClean="0">
                <a:solidFill>
                  <a:schemeClr val="accent5">
                    <a:lumMod val="20000"/>
                    <a:lumOff val="80000"/>
                  </a:schemeClr>
                </a:solidFill>
                <a:latin typeface="Century Gothic" pitchFamily="34" charset="0"/>
              </a:rPr>
              <a:t>Dr. Jesse </a:t>
            </a:r>
            <a:r>
              <a:rPr lang="en-CA" sz="1600" dirty="0" err="1" smtClean="0">
                <a:solidFill>
                  <a:schemeClr val="accent5">
                    <a:lumMod val="20000"/>
                    <a:lumOff val="80000"/>
                  </a:schemeClr>
                </a:solidFill>
                <a:latin typeface="Century Gothic" pitchFamily="34" charset="0"/>
              </a:rPr>
              <a:t>Hendrikse</a:t>
            </a:r>
            <a:endParaRPr lang="en-CA" sz="1600" dirty="0" smtClean="0">
              <a:solidFill>
                <a:schemeClr val="accent5">
                  <a:lumMod val="20000"/>
                  <a:lumOff val="80000"/>
                </a:schemeClr>
              </a:solidFill>
              <a:latin typeface="Century Gothic" pitchFamily="34" charset="0"/>
            </a:endParaRPr>
          </a:p>
          <a:p>
            <a:pPr algn="r"/>
            <a:r>
              <a:rPr lang="en-US" sz="1600" dirty="0" err="1" smtClean="0">
                <a:solidFill>
                  <a:schemeClr val="accent5">
                    <a:lumMod val="20000"/>
                    <a:lumOff val="80000"/>
                  </a:schemeClr>
                </a:solidFill>
                <a:latin typeface="Century Gothic" pitchFamily="34" charset="0"/>
              </a:rPr>
              <a:t>Bushra</a:t>
            </a:r>
            <a:r>
              <a:rPr lang="en-US" sz="1600" dirty="0" smtClean="0">
                <a:solidFill>
                  <a:schemeClr val="accent5">
                    <a:lumMod val="20000"/>
                    <a:lumOff val="80000"/>
                  </a:schemeClr>
                </a:solidFill>
                <a:latin typeface="Century Gothic" pitchFamily="34" charset="0"/>
              </a:rPr>
              <a:t> Abdullah</a:t>
            </a:r>
          </a:p>
          <a:p>
            <a:pPr algn="r"/>
            <a:r>
              <a:rPr lang="en-US" sz="1600" dirty="0" smtClean="0">
                <a:solidFill>
                  <a:schemeClr val="accent5">
                    <a:lumMod val="20000"/>
                    <a:lumOff val="80000"/>
                  </a:schemeClr>
                </a:solidFill>
                <a:latin typeface="Century Gothic" pitchFamily="34" charset="0"/>
              </a:rPr>
              <a:t>Rosemarie Breton</a:t>
            </a:r>
          </a:p>
          <a:p>
            <a:pPr algn="r"/>
            <a:r>
              <a:rPr lang="en-US" sz="1600" dirty="0" smtClean="0">
                <a:solidFill>
                  <a:schemeClr val="accent5">
                    <a:lumMod val="20000"/>
                    <a:lumOff val="80000"/>
                  </a:schemeClr>
                </a:solidFill>
                <a:latin typeface="Century Gothic" pitchFamily="34" charset="0"/>
              </a:rPr>
              <a:t>Emily Cha</a:t>
            </a:r>
          </a:p>
          <a:p>
            <a:pPr algn="r"/>
            <a:r>
              <a:rPr lang="en-US" sz="1600" dirty="0" smtClean="0">
                <a:solidFill>
                  <a:schemeClr val="accent5">
                    <a:lumMod val="20000"/>
                    <a:lumOff val="80000"/>
                  </a:schemeClr>
                </a:solidFill>
                <a:latin typeface="Century Gothic" pitchFamily="34" charset="0"/>
              </a:rPr>
              <a:t>Lily </a:t>
            </a:r>
            <a:r>
              <a:rPr lang="en-US" sz="1600" dirty="0" err="1" smtClean="0">
                <a:solidFill>
                  <a:schemeClr val="accent5">
                    <a:lumMod val="20000"/>
                    <a:lumOff val="80000"/>
                  </a:schemeClr>
                </a:solidFill>
                <a:latin typeface="Century Gothic" pitchFamily="34" charset="0"/>
              </a:rPr>
              <a:t>Choii</a:t>
            </a:r>
            <a:endParaRPr lang="en-US" sz="1600" dirty="0" smtClean="0">
              <a:solidFill>
                <a:schemeClr val="accent5">
                  <a:lumMod val="20000"/>
                  <a:lumOff val="80000"/>
                </a:schemeClr>
              </a:solidFill>
              <a:latin typeface="Century Gothic" pitchFamily="34" charset="0"/>
            </a:endParaRPr>
          </a:p>
          <a:p>
            <a:pPr algn="r"/>
            <a:r>
              <a:rPr lang="en-US" sz="1600" dirty="0" smtClean="0">
                <a:solidFill>
                  <a:schemeClr val="accent5">
                    <a:lumMod val="20000"/>
                    <a:lumOff val="80000"/>
                  </a:schemeClr>
                </a:solidFill>
                <a:latin typeface="Century Gothic" pitchFamily="34" charset="0"/>
              </a:rPr>
              <a:t>Jennifer Cheung</a:t>
            </a:r>
          </a:p>
          <a:p>
            <a:pPr algn="r"/>
            <a:r>
              <a:rPr lang="en-US" sz="1600" dirty="0" smtClean="0">
                <a:solidFill>
                  <a:schemeClr val="accent5">
                    <a:lumMod val="20000"/>
                    <a:lumOff val="80000"/>
                  </a:schemeClr>
                </a:solidFill>
                <a:latin typeface="Century Gothic" pitchFamily="34" charset="0"/>
              </a:rPr>
              <a:t>Lucy Diep</a:t>
            </a:r>
          </a:p>
          <a:p>
            <a:pPr algn="r"/>
            <a:r>
              <a:rPr lang="en-US" sz="1600" dirty="0" smtClean="0">
                <a:solidFill>
                  <a:schemeClr val="accent5">
                    <a:lumMod val="20000"/>
                    <a:lumOff val="80000"/>
                  </a:schemeClr>
                </a:solidFill>
                <a:latin typeface="Century Gothic" pitchFamily="34" charset="0"/>
              </a:rPr>
              <a:t>Emily </a:t>
            </a:r>
            <a:r>
              <a:rPr lang="en-US" sz="1600" dirty="0" err="1" smtClean="0">
                <a:solidFill>
                  <a:schemeClr val="accent5">
                    <a:lumMod val="20000"/>
                    <a:lumOff val="80000"/>
                  </a:schemeClr>
                </a:solidFill>
                <a:latin typeface="Century Gothic" pitchFamily="34" charset="0"/>
              </a:rPr>
              <a:t>Hutcheon</a:t>
            </a:r>
            <a:endParaRPr lang="en-US" sz="1600" dirty="0" smtClean="0">
              <a:solidFill>
                <a:schemeClr val="accent5">
                  <a:lumMod val="20000"/>
                  <a:lumOff val="80000"/>
                </a:schemeClr>
              </a:solidFill>
              <a:latin typeface="Century Gothic" pitchFamily="34" charset="0"/>
            </a:endParaRPr>
          </a:p>
          <a:p>
            <a:pPr algn="r"/>
            <a:r>
              <a:rPr lang="en-US" sz="1600" dirty="0" smtClean="0">
                <a:solidFill>
                  <a:schemeClr val="accent5">
                    <a:lumMod val="20000"/>
                    <a:lumOff val="80000"/>
                  </a:schemeClr>
                </a:solidFill>
                <a:latin typeface="Century Gothic" pitchFamily="34" charset="0"/>
              </a:rPr>
              <a:t>Kelsey </a:t>
            </a:r>
            <a:r>
              <a:rPr lang="en-US" sz="1600" dirty="0" err="1" smtClean="0">
                <a:solidFill>
                  <a:schemeClr val="accent5">
                    <a:lumMod val="20000"/>
                    <a:lumOff val="80000"/>
                  </a:schemeClr>
                </a:solidFill>
                <a:latin typeface="Century Gothic" pitchFamily="34" charset="0"/>
              </a:rPr>
              <a:t>Lucek</a:t>
            </a:r>
            <a:endParaRPr lang="en-US" sz="1600" dirty="0" smtClean="0">
              <a:solidFill>
                <a:schemeClr val="accent5">
                  <a:lumMod val="20000"/>
                  <a:lumOff val="80000"/>
                </a:schemeClr>
              </a:solidFill>
              <a:latin typeface="Century Gothic" pitchFamily="34" charset="0"/>
            </a:endParaRPr>
          </a:p>
          <a:p>
            <a:pPr algn="r"/>
            <a:r>
              <a:rPr lang="en-US" sz="1600" dirty="0" smtClean="0">
                <a:solidFill>
                  <a:schemeClr val="accent5">
                    <a:lumMod val="20000"/>
                    <a:lumOff val="80000"/>
                  </a:schemeClr>
                </a:solidFill>
                <a:latin typeface="Century Gothic" pitchFamily="34" charset="0"/>
              </a:rPr>
              <a:t>Rachel Mackay</a:t>
            </a:r>
          </a:p>
          <a:p>
            <a:pPr algn="r"/>
            <a:r>
              <a:rPr lang="en-US" sz="1600" dirty="0" smtClean="0">
                <a:solidFill>
                  <a:schemeClr val="accent5">
                    <a:lumMod val="20000"/>
                    <a:lumOff val="80000"/>
                  </a:schemeClr>
                </a:solidFill>
                <a:latin typeface="Century Gothic" pitchFamily="34" charset="0"/>
              </a:rPr>
              <a:t>Angelica Martin</a:t>
            </a:r>
          </a:p>
          <a:p>
            <a:pPr algn="r"/>
            <a:r>
              <a:rPr lang="en-US" sz="1600" dirty="0" smtClean="0">
                <a:solidFill>
                  <a:schemeClr val="accent5">
                    <a:lumMod val="20000"/>
                    <a:lumOff val="80000"/>
                  </a:schemeClr>
                </a:solidFill>
                <a:latin typeface="Century Gothic" pitchFamily="34" charset="0"/>
              </a:rPr>
              <a:t>Kalie Mosig</a:t>
            </a:r>
          </a:p>
          <a:p>
            <a:pPr algn="r"/>
            <a:r>
              <a:rPr lang="en-US" sz="1600" dirty="0" smtClean="0">
                <a:solidFill>
                  <a:schemeClr val="accent5">
                    <a:lumMod val="20000"/>
                    <a:lumOff val="80000"/>
                  </a:schemeClr>
                </a:solidFill>
                <a:latin typeface="Century Gothic" pitchFamily="34" charset="0"/>
              </a:rPr>
              <a:t>Jacqueline </a:t>
            </a:r>
            <a:r>
              <a:rPr lang="en-US" sz="1600" dirty="0" err="1" smtClean="0">
                <a:solidFill>
                  <a:schemeClr val="accent5">
                    <a:lumMod val="20000"/>
                    <a:lumOff val="80000"/>
                  </a:schemeClr>
                </a:solidFill>
                <a:latin typeface="Century Gothic" pitchFamily="34" charset="0"/>
              </a:rPr>
              <a:t>Noga</a:t>
            </a:r>
            <a:endParaRPr lang="en-US" sz="1600" dirty="0" smtClean="0">
              <a:solidFill>
                <a:schemeClr val="accent5">
                  <a:lumMod val="20000"/>
                  <a:lumOff val="80000"/>
                </a:schemeClr>
              </a:solidFill>
              <a:latin typeface="Century Gothic" pitchFamily="34" charset="0"/>
            </a:endParaRPr>
          </a:p>
          <a:p>
            <a:pPr algn="r"/>
            <a:r>
              <a:rPr lang="en-US" sz="1600" dirty="0" err="1" smtClean="0">
                <a:solidFill>
                  <a:schemeClr val="accent5">
                    <a:lumMod val="20000"/>
                    <a:lumOff val="80000"/>
                  </a:schemeClr>
                </a:solidFill>
                <a:latin typeface="Century Gothic" pitchFamily="34" charset="0"/>
              </a:rPr>
              <a:t>Anuya</a:t>
            </a:r>
            <a:r>
              <a:rPr lang="en-US" sz="1600" dirty="0" smtClean="0">
                <a:solidFill>
                  <a:schemeClr val="accent5">
                    <a:lumMod val="20000"/>
                    <a:lumOff val="80000"/>
                  </a:schemeClr>
                </a:solidFill>
                <a:latin typeface="Century Gothic" pitchFamily="34" charset="0"/>
              </a:rPr>
              <a:t> </a:t>
            </a:r>
            <a:r>
              <a:rPr lang="en-US" sz="1600" dirty="0" err="1" smtClean="0">
                <a:solidFill>
                  <a:schemeClr val="accent5">
                    <a:lumMod val="20000"/>
                    <a:lumOff val="80000"/>
                  </a:schemeClr>
                </a:solidFill>
                <a:latin typeface="Century Gothic" pitchFamily="34" charset="0"/>
              </a:rPr>
              <a:t>Pai</a:t>
            </a:r>
            <a:endParaRPr lang="en-US" sz="1600" dirty="0" smtClean="0">
              <a:solidFill>
                <a:schemeClr val="accent5">
                  <a:lumMod val="20000"/>
                  <a:lumOff val="80000"/>
                </a:schemeClr>
              </a:solidFill>
              <a:latin typeface="Century Gothic" pitchFamily="34" charset="0"/>
            </a:endParaRPr>
          </a:p>
          <a:p>
            <a:pPr algn="r"/>
            <a:r>
              <a:rPr lang="en-US" sz="1600" dirty="0" smtClean="0">
                <a:solidFill>
                  <a:schemeClr val="accent5">
                    <a:lumMod val="20000"/>
                    <a:lumOff val="80000"/>
                  </a:schemeClr>
                </a:solidFill>
                <a:latin typeface="Century Gothic" pitchFamily="34" charset="0"/>
              </a:rPr>
              <a:t>Maharaj  R</a:t>
            </a:r>
          </a:p>
          <a:p>
            <a:pPr algn="r"/>
            <a:r>
              <a:rPr lang="en-US" sz="1600" dirty="0" smtClean="0">
                <a:solidFill>
                  <a:schemeClr val="accent5">
                    <a:lumMod val="20000"/>
                    <a:lumOff val="80000"/>
                  </a:schemeClr>
                </a:solidFill>
                <a:latin typeface="Century Gothic" pitchFamily="34" charset="0"/>
              </a:rPr>
              <a:t>Eniola Salami</a:t>
            </a:r>
          </a:p>
          <a:p>
            <a:pPr algn="r"/>
            <a:r>
              <a:rPr lang="en-US" sz="1600" dirty="0" err="1" smtClean="0">
                <a:solidFill>
                  <a:schemeClr val="accent5">
                    <a:lumMod val="20000"/>
                    <a:lumOff val="80000"/>
                  </a:schemeClr>
                </a:solidFill>
                <a:latin typeface="Century Gothic" pitchFamily="34" charset="0"/>
              </a:rPr>
              <a:t>Kassi</a:t>
            </a:r>
            <a:r>
              <a:rPr lang="en-US" sz="1600" dirty="0" smtClean="0">
                <a:solidFill>
                  <a:schemeClr val="accent5">
                    <a:lumMod val="20000"/>
                    <a:lumOff val="80000"/>
                  </a:schemeClr>
                </a:solidFill>
                <a:latin typeface="Century Gothic" pitchFamily="34" charset="0"/>
              </a:rPr>
              <a:t> Shave</a:t>
            </a:r>
          </a:p>
          <a:p>
            <a:pPr algn="r"/>
            <a:r>
              <a:rPr lang="en-US" sz="1600" dirty="0" smtClean="0">
                <a:solidFill>
                  <a:schemeClr val="accent5">
                    <a:lumMod val="20000"/>
                    <a:lumOff val="80000"/>
                  </a:schemeClr>
                </a:solidFill>
                <a:latin typeface="Century Gothic" pitchFamily="34" charset="0"/>
              </a:rPr>
              <a:t>Melanie </a:t>
            </a:r>
            <a:r>
              <a:rPr lang="en-US" sz="1600" dirty="0" err="1" smtClean="0">
                <a:solidFill>
                  <a:schemeClr val="accent5">
                    <a:lumMod val="20000"/>
                    <a:lumOff val="80000"/>
                  </a:schemeClr>
                </a:solidFill>
                <a:latin typeface="Century Gothic" pitchFamily="34" charset="0"/>
              </a:rPr>
              <a:t>Valkey</a:t>
            </a:r>
            <a:endParaRPr lang="en-US" sz="1600" dirty="0" smtClean="0">
              <a:solidFill>
                <a:schemeClr val="accent5">
                  <a:lumMod val="20000"/>
                  <a:lumOff val="80000"/>
                </a:schemeClr>
              </a:solidFill>
              <a:latin typeface="Century Gothic" pitchFamily="34" charset="0"/>
            </a:endParaRPr>
          </a:p>
          <a:p>
            <a:pPr algn="r"/>
            <a:r>
              <a:rPr lang="en-US" sz="1600" dirty="0" err="1" smtClean="0">
                <a:solidFill>
                  <a:schemeClr val="accent5">
                    <a:lumMod val="20000"/>
                    <a:lumOff val="80000"/>
                  </a:schemeClr>
                </a:solidFill>
                <a:latin typeface="Century Gothic" pitchFamily="34" charset="0"/>
              </a:rPr>
              <a:t>Sophya</a:t>
            </a:r>
            <a:r>
              <a:rPr lang="en-US" sz="1600" dirty="0" smtClean="0">
                <a:solidFill>
                  <a:schemeClr val="accent5">
                    <a:lumMod val="20000"/>
                    <a:lumOff val="80000"/>
                  </a:schemeClr>
                </a:solidFill>
                <a:latin typeface="Century Gothic" pitchFamily="34" charset="0"/>
              </a:rPr>
              <a:t> </a:t>
            </a:r>
            <a:r>
              <a:rPr lang="en-US" sz="1600" dirty="0" err="1" smtClean="0">
                <a:solidFill>
                  <a:schemeClr val="accent5">
                    <a:lumMod val="20000"/>
                    <a:lumOff val="80000"/>
                  </a:schemeClr>
                </a:solidFill>
                <a:latin typeface="Century Gothic" pitchFamily="34" charset="0"/>
              </a:rPr>
              <a:t>Yumakulov</a:t>
            </a:r>
            <a:r>
              <a:rPr lang="en-US" sz="1600" dirty="0" smtClean="0">
                <a:solidFill>
                  <a:schemeClr val="accent5">
                    <a:lumMod val="20000"/>
                    <a:lumOff val="80000"/>
                  </a:schemeClr>
                </a:solidFill>
                <a:latin typeface="Century Gothic" pitchFamily="34" charset="0"/>
              </a:rPr>
              <a:t> </a:t>
            </a:r>
          </a:p>
          <a:p>
            <a:pPr algn="r"/>
            <a:endParaRPr lang="en-CA" sz="1600" dirty="0" smtClean="0">
              <a:latin typeface="Century Gothic" pitchFamily="34" charset="0"/>
            </a:endParaRPr>
          </a:p>
        </p:txBody>
      </p:sp>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4855" y="1556792"/>
            <a:ext cx="124213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172723" y="854459"/>
            <a:ext cx="4572000" cy="3077766"/>
          </a:xfrm>
          <a:prstGeom prst="rect">
            <a:avLst/>
          </a:prstGeom>
        </p:spPr>
        <p:txBody>
          <a:bodyPr>
            <a:spAutoFit/>
          </a:bodyPr>
          <a:lstStyle/>
          <a:p>
            <a:pPr algn="r"/>
            <a:r>
              <a:rPr lang="en-US" b="1" dirty="0" smtClean="0">
                <a:solidFill>
                  <a:srgbClr val="CCECFF"/>
                </a:solidFill>
                <a:latin typeface="Century Gothic" pitchFamily="34" charset="0"/>
              </a:rPr>
              <a:t>ALUMNI</a:t>
            </a:r>
          </a:p>
          <a:p>
            <a:pPr algn="r"/>
            <a:r>
              <a:rPr lang="en-US" sz="1600" dirty="0" smtClean="0">
                <a:solidFill>
                  <a:schemeClr val="accent5">
                    <a:lumMod val="20000"/>
                    <a:lumOff val="80000"/>
                  </a:schemeClr>
                </a:solidFill>
                <a:latin typeface="Century Gothic" pitchFamily="34" charset="0"/>
              </a:rPr>
              <a:t>Natalie Ball</a:t>
            </a:r>
          </a:p>
          <a:p>
            <a:pPr algn="r"/>
            <a:r>
              <a:rPr lang="en-US" sz="1600" dirty="0" smtClean="0">
                <a:solidFill>
                  <a:schemeClr val="accent5">
                    <a:lumMod val="20000"/>
                    <a:lumOff val="80000"/>
                  </a:schemeClr>
                </a:solidFill>
                <a:latin typeface="Century Gothic" pitchFamily="34" charset="0"/>
              </a:rPr>
              <a:t>Alshaba Billawala</a:t>
            </a:r>
          </a:p>
          <a:p>
            <a:pPr algn="r"/>
            <a:r>
              <a:rPr lang="en-US" sz="1600" dirty="0" smtClean="0">
                <a:solidFill>
                  <a:schemeClr val="accent5">
                    <a:lumMod val="20000"/>
                    <a:lumOff val="80000"/>
                  </a:schemeClr>
                </a:solidFill>
                <a:latin typeface="Century Gothic" pitchFamily="34" charset="0"/>
              </a:rPr>
              <a:t>Dana De Bok</a:t>
            </a:r>
          </a:p>
          <a:p>
            <a:pPr algn="r"/>
            <a:r>
              <a:rPr lang="en-US" sz="1600" dirty="0" smtClean="0">
                <a:solidFill>
                  <a:schemeClr val="accent5">
                    <a:lumMod val="20000"/>
                    <a:lumOff val="80000"/>
                  </a:schemeClr>
                </a:solidFill>
                <a:latin typeface="Century Gothic" pitchFamily="34" charset="0"/>
              </a:rPr>
              <a:t>Jenna Galloway</a:t>
            </a:r>
          </a:p>
          <a:p>
            <a:pPr algn="r"/>
            <a:r>
              <a:rPr lang="en-US" sz="1600" dirty="0" smtClean="0">
                <a:solidFill>
                  <a:schemeClr val="accent5">
                    <a:lumMod val="20000"/>
                    <a:lumOff val="80000"/>
                  </a:schemeClr>
                </a:solidFill>
                <a:latin typeface="Century Gothic" pitchFamily="34" charset="0"/>
              </a:rPr>
              <a:t>Verlyn Leopatra</a:t>
            </a:r>
          </a:p>
          <a:p>
            <a:pPr algn="r"/>
            <a:r>
              <a:rPr lang="en-US" sz="1600" dirty="0" smtClean="0">
                <a:solidFill>
                  <a:schemeClr val="accent5">
                    <a:lumMod val="20000"/>
                    <a:lumOff val="80000"/>
                  </a:schemeClr>
                </a:solidFill>
                <a:latin typeface="Century Gothic" pitchFamily="34" charset="0"/>
              </a:rPr>
              <a:t>Brian </a:t>
            </a:r>
            <a:r>
              <a:rPr lang="en-US" sz="1600" dirty="0" err="1" smtClean="0">
                <a:solidFill>
                  <a:schemeClr val="accent5">
                    <a:lumMod val="20000"/>
                    <a:lumOff val="80000"/>
                  </a:schemeClr>
                </a:solidFill>
                <a:latin typeface="Century Gothic" pitchFamily="34" charset="0"/>
              </a:rPr>
              <a:t>Litke</a:t>
            </a:r>
            <a:endParaRPr lang="en-US" sz="1600" dirty="0" smtClean="0">
              <a:solidFill>
                <a:schemeClr val="accent5">
                  <a:lumMod val="20000"/>
                  <a:lumOff val="80000"/>
                </a:schemeClr>
              </a:solidFill>
              <a:latin typeface="Century Gothic" pitchFamily="34" charset="0"/>
            </a:endParaRPr>
          </a:p>
          <a:p>
            <a:pPr algn="r"/>
            <a:r>
              <a:rPr lang="en-US" sz="1600" dirty="0" err="1">
                <a:solidFill>
                  <a:schemeClr val="accent5">
                    <a:lumMod val="20000"/>
                    <a:lumOff val="80000"/>
                  </a:schemeClr>
                </a:solidFill>
                <a:latin typeface="Century Gothic" pitchFamily="34" charset="0"/>
              </a:rPr>
              <a:t>Sonum</a:t>
            </a:r>
            <a:r>
              <a:rPr lang="en-US" sz="1600" dirty="0">
                <a:solidFill>
                  <a:schemeClr val="accent5">
                    <a:lumMod val="20000"/>
                    <a:lumOff val="80000"/>
                  </a:schemeClr>
                </a:solidFill>
                <a:latin typeface="Century Gothic" pitchFamily="34" charset="0"/>
              </a:rPr>
              <a:t> </a:t>
            </a:r>
            <a:r>
              <a:rPr lang="en-US" sz="1600" dirty="0" err="1">
                <a:solidFill>
                  <a:schemeClr val="accent5">
                    <a:lumMod val="20000"/>
                    <a:lumOff val="80000"/>
                  </a:schemeClr>
                </a:solidFill>
                <a:latin typeface="Century Gothic" pitchFamily="34" charset="0"/>
              </a:rPr>
              <a:t>Panesar</a:t>
            </a:r>
            <a:endParaRPr lang="en-US" sz="1600" dirty="0">
              <a:solidFill>
                <a:schemeClr val="accent5">
                  <a:lumMod val="20000"/>
                  <a:lumOff val="80000"/>
                </a:schemeClr>
              </a:solidFill>
              <a:latin typeface="Century Gothic" pitchFamily="34" charset="0"/>
            </a:endParaRPr>
          </a:p>
          <a:p>
            <a:pPr algn="r"/>
            <a:r>
              <a:rPr lang="en-US" sz="1600" dirty="0" smtClean="0">
                <a:solidFill>
                  <a:schemeClr val="accent5">
                    <a:lumMod val="20000"/>
                    <a:lumOff val="80000"/>
                  </a:schemeClr>
                </a:solidFill>
                <a:latin typeface="Century Gothic" pitchFamily="34" charset="0"/>
              </a:rPr>
              <a:t>Theresa Rybchinski</a:t>
            </a:r>
          </a:p>
          <a:p>
            <a:pPr algn="r"/>
            <a:r>
              <a:rPr lang="en-US" sz="1600" dirty="0" err="1" smtClean="0">
                <a:solidFill>
                  <a:schemeClr val="accent5">
                    <a:lumMod val="20000"/>
                    <a:lumOff val="80000"/>
                  </a:schemeClr>
                </a:solidFill>
                <a:latin typeface="Century Gothic" pitchFamily="34" charset="0"/>
              </a:rPr>
              <a:t>Camlila</a:t>
            </a:r>
            <a:r>
              <a:rPr lang="en-US" sz="1600" dirty="0" smtClean="0">
                <a:solidFill>
                  <a:schemeClr val="accent5">
                    <a:lumMod val="20000"/>
                    <a:lumOff val="80000"/>
                  </a:schemeClr>
                </a:solidFill>
                <a:latin typeface="Century Gothic" pitchFamily="34" charset="0"/>
              </a:rPr>
              <a:t> Sanchez</a:t>
            </a:r>
          </a:p>
          <a:p>
            <a:pPr algn="r"/>
            <a:r>
              <a:rPr lang="en-US" sz="1600" dirty="0">
                <a:solidFill>
                  <a:schemeClr val="accent5">
                    <a:lumMod val="20000"/>
                    <a:lumOff val="80000"/>
                  </a:schemeClr>
                </a:solidFill>
                <a:latin typeface="Century Gothic" pitchFamily="34" charset="0"/>
              </a:rPr>
              <a:t>Kayla Schill</a:t>
            </a:r>
          </a:p>
          <a:p>
            <a:pPr algn="r"/>
            <a:r>
              <a:rPr lang="en-US" sz="1600" dirty="0" smtClean="0">
                <a:solidFill>
                  <a:schemeClr val="accent5">
                    <a:lumMod val="20000"/>
                    <a:lumOff val="80000"/>
                  </a:schemeClr>
                </a:solidFill>
                <a:latin typeface="Century Gothic" pitchFamily="34" charset="0"/>
              </a:rPr>
              <a:t>Jeremy </a:t>
            </a:r>
            <a:r>
              <a:rPr lang="en-US" sz="1600" dirty="0" err="1">
                <a:solidFill>
                  <a:schemeClr val="accent5">
                    <a:lumMod val="20000"/>
                    <a:lumOff val="80000"/>
                  </a:schemeClr>
                </a:solidFill>
                <a:latin typeface="Century Gothic" pitchFamily="34" charset="0"/>
              </a:rPr>
              <a:t>Tynedal</a:t>
            </a:r>
            <a:endParaRPr lang="en-US" sz="1600" dirty="0">
              <a:solidFill>
                <a:schemeClr val="accent5">
                  <a:lumMod val="20000"/>
                  <a:lumOff val="80000"/>
                </a:schemeClr>
              </a:solidFill>
              <a:latin typeface="Century Gothic" pitchFamily="34" charset="0"/>
            </a:endParaRPr>
          </a:p>
        </p:txBody>
      </p:sp>
      <p:cxnSp>
        <p:nvCxnSpPr>
          <p:cNvPr id="22" name="Straight Connector 21"/>
          <p:cNvCxnSpPr/>
          <p:nvPr/>
        </p:nvCxnSpPr>
        <p:spPr>
          <a:xfrm>
            <a:off x="780111" y="440465"/>
            <a:ext cx="7560840" cy="50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descr="E:\RESEARCH II\WolbPack Logo\wolbpackvfinal.jp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12" y="260649"/>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17352" y="830337"/>
            <a:ext cx="1085555" cy="338554"/>
          </a:xfrm>
          <a:prstGeom prst="rect">
            <a:avLst/>
          </a:prstGeom>
          <a:noFill/>
        </p:spPr>
        <p:txBody>
          <a:bodyPr wrap="none" rtlCol="0">
            <a:spAutoFit/>
          </a:bodyPr>
          <a:lstStyle/>
          <a:p>
            <a:pPr algn="ctr"/>
            <a:r>
              <a:rPr lang="en-CA" sz="1600" b="1" dirty="0" smtClean="0">
                <a:latin typeface="Century Gothic" pitchFamily="34" charset="0"/>
              </a:rPr>
              <a:t>The Pack</a:t>
            </a:r>
            <a:endParaRPr lang="en-CA" sz="1600" b="1" dirty="0">
              <a:latin typeface="Century Gothic" pitchFamily="34" charset="0"/>
            </a:endParaRPr>
          </a:p>
        </p:txBody>
      </p:sp>
      <p:pic>
        <p:nvPicPr>
          <p:cNvPr id="34" name="Picture 33" descr="E:\RESEARCH II\WolbPack Logo\wolbpackvfinal.jp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46"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E:\RESEARCH II\WolbPack Logo\wolbpackvfinal.jp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24"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E:\RESEARCH II\WolbPack Logo\wolbpackvfinal.jp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1522"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E:\RESEARCH II\WolbPack Logo\wolbpackvfinal.jp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253"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E:\RESEARCH II\WolbPack Logo\wolbpackvfinal.jp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0912" y="260648"/>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045419" y="3657404"/>
            <a:ext cx="1141574" cy="1522099"/>
          </a:xfrm>
          <a:prstGeom prst="rect">
            <a:avLst/>
          </a:prstGeom>
        </p:spPr>
      </p:pic>
    </p:spTree>
    <p:custDataLst>
      <p:custData r:id="rId1"/>
    </p:custDataLst>
    <p:extLst>
      <p:ext uri="{BB962C8B-B14F-4D97-AF65-F5344CB8AC3E}">
        <p14:creationId xmlns:p14="http://schemas.microsoft.com/office/powerpoint/2010/main" val="157065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23"/>
                                        </p:tgtEl>
                                        <p:attrNameLst>
                                          <p:attrName>stroke.color</p:attrName>
                                        </p:attrNameLst>
                                      </p:cBhvr>
                                      <p:to>
                                        <a:srgbClr val="99CC00"/>
                                      </p:to>
                                    </p:animClr>
                                    <p:set>
                                      <p:cBhvr>
                                        <p:cTn id="7" dur="2000" fill="hold"/>
                                        <p:tgtEl>
                                          <p:spTgt spid="2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custDataLst>
              <p:tags r:id="rId2"/>
            </p:custDataLst>
          </p:nvPr>
        </p:nvSpPr>
        <p:spPr>
          <a:xfrm>
            <a:off x="0" y="1500188"/>
            <a:ext cx="9144000" cy="792162"/>
          </a:xfrm>
        </p:spPr>
        <p:txBody>
          <a:bodyPr>
            <a:normAutofit fontScale="90000"/>
          </a:bodyPr>
          <a:lstStyle/>
          <a:p>
            <a:pPr>
              <a:buClr>
                <a:schemeClr val="hlink"/>
              </a:buClr>
              <a:buSzPct val="150000"/>
            </a:pP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a:solidFill>
                  <a:srgbClr val="CCECFF"/>
                </a:solidFill>
                <a:latin typeface="Textile"/>
              </a:rPr>
              <a:t/>
            </a:r>
            <a:br>
              <a:rPr lang="en-CA" sz="2400" b="1" dirty="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a:solidFill>
                  <a:srgbClr val="CCECFF"/>
                </a:solidFill>
                <a:latin typeface="Textile"/>
              </a:rPr>
              <a:t/>
            </a:r>
            <a:br>
              <a:rPr lang="en-CA" sz="2400" b="1" dirty="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a:solidFill>
                  <a:srgbClr val="CCECFF"/>
                </a:solidFill>
                <a:latin typeface="Textile"/>
              </a:rPr>
              <a:t/>
            </a:r>
            <a:br>
              <a:rPr lang="en-CA" sz="2400" b="1" dirty="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3600" b="1" dirty="0" smtClean="0">
                <a:solidFill>
                  <a:srgbClr val="CCECFF"/>
                </a:solidFill>
                <a:latin typeface="Textile"/>
              </a:rPr>
              <a:t>Ability Studies: Investigates the cultural dynamic of </a:t>
            </a:r>
            <a:br>
              <a:rPr lang="en-CA" sz="3600" b="1" dirty="0" smtClean="0">
                <a:solidFill>
                  <a:srgbClr val="CCECFF"/>
                </a:solidFill>
                <a:latin typeface="Textile"/>
              </a:rPr>
            </a:br>
            <a:r>
              <a:rPr lang="en-CA" sz="3600" b="1" dirty="0" smtClean="0">
                <a:solidFill>
                  <a:srgbClr val="CCECFF"/>
                </a:solidFill>
                <a:latin typeface="Textile"/>
              </a:rPr>
              <a:t>Ability expectation (want) </a:t>
            </a:r>
            <a:br>
              <a:rPr lang="en-CA" sz="3600" b="1" dirty="0" smtClean="0">
                <a:solidFill>
                  <a:srgbClr val="CCECFF"/>
                </a:solidFill>
                <a:latin typeface="Textile"/>
              </a:rPr>
            </a:br>
            <a:r>
              <a:rPr lang="en-CA" sz="3600" b="1" dirty="0" smtClean="0">
                <a:solidFill>
                  <a:srgbClr val="CCECFF"/>
                </a:solidFill>
                <a:latin typeface="Textile"/>
              </a:rPr>
              <a:t>and Ableism (need)</a:t>
            </a:r>
            <a:endParaRPr lang="en-GB" sz="3600" b="1" dirty="0" smtClean="0">
              <a:solidFill>
                <a:srgbClr val="CCECFF"/>
              </a:solidFill>
              <a:latin typeface="Textile"/>
            </a:endParaRPr>
          </a:p>
        </p:txBody>
      </p:sp>
      <p:sp>
        <p:nvSpPr>
          <p:cNvPr id="100355" name="Rectangle 3"/>
          <p:cNvSpPr>
            <a:spLocks noGrp="1" noChangeArrowheads="1"/>
          </p:cNvSpPr>
          <p:nvPr>
            <p:ph type="subTitle" idx="1"/>
            <p:custDataLst>
              <p:tags r:id="rId3"/>
            </p:custDataLst>
          </p:nvPr>
        </p:nvSpPr>
        <p:spPr>
          <a:xfrm>
            <a:off x="0" y="3000375"/>
            <a:ext cx="9144000" cy="2443163"/>
          </a:xfrm>
        </p:spPr>
        <p:txBody>
          <a:bodyPr/>
          <a:lstStyle/>
          <a:p>
            <a:pPr>
              <a:lnSpc>
                <a:spcPct val="80000"/>
              </a:lnSpc>
              <a:buClr>
                <a:schemeClr val="hlink"/>
              </a:buClr>
              <a:buSzPct val="150000"/>
              <a:buFont typeface="Monotype Sorts"/>
              <a:buNone/>
            </a:pPr>
            <a:endParaRPr lang="en-US" sz="2000" b="1" dirty="0" smtClean="0">
              <a:solidFill>
                <a:srgbClr val="CCECFF"/>
              </a:solidFill>
              <a:latin typeface="Textile"/>
            </a:endParaRPr>
          </a:p>
          <a:p>
            <a:pPr>
              <a:lnSpc>
                <a:spcPct val="80000"/>
              </a:lnSpc>
              <a:buClr>
                <a:schemeClr val="hlink"/>
              </a:buClr>
              <a:buSzPct val="150000"/>
              <a:buFont typeface="Monotype Sorts"/>
              <a:buNone/>
            </a:pPr>
            <a:endParaRPr lang="en-US" sz="2000" b="1" dirty="0" smtClean="0">
              <a:solidFill>
                <a:srgbClr val="CCECFF"/>
              </a:solidFill>
              <a:latin typeface="Textile"/>
            </a:endParaRPr>
          </a:p>
          <a:p>
            <a:pPr algn="l">
              <a:lnSpc>
                <a:spcPct val="80000"/>
              </a:lnSpc>
              <a:buClr>
                <a:schemeClr val="hlink"/>
              </a:buClr>
              <a:buSzPct val="150000"/>
              <a:buFontTx/>
              <a:buNone/>
            </a:pPr>
            <a:endParaRPr lang="en-GB" sz="2800" b="1" dirty="0" smtClean="0">
              <a:solidFill>
                <a:srgbClr val="CCECFF"/>
              </a:solidFill>
            </a:endParaRPr>
          </a:p>
          <a:p>
            <a:pPr>
              <a:lnSpc>
                <a:spcPct val="80000"/>
              </a:lnSpc>
              <a:buClr>
                <a:schemeClr val="hlink"/>
              </a:buClr>
              <a:buSzPct val="150000"/>
              <a:buFontTx/>
              <a:buNone/>
            </a:pPr>
            <a:endParaRPr lang="en-GB" sz="2000" b="1" dirty="0" smtClean="0">
              <a:solidFill>
                <a:srgbClr val="CCECFF"/>
              </a:solidFill>
              <a:latin typeface="Textile"/>
            </a:endParaRPr>
          </a:p>
        </p:txBody>
      </p:sp>
      <p:cxnSp>
        <p:nvCxnSpPr>
          <p:cNvPr id="30" name="Straight Connector 29"/>
          <p:cNvCxnSpPr/>
          <p:nvPr/>
        </p:nvCxnSpPr>
        <p:spPr>
          <a:xfrm>
            <a:off x="780111" y="440465"/>
            <a:ext cx="7560840" cy="50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1" name="Picture 30" descr="E:\RESEARCH II\WolbPack Logo\wolbpackvfinal.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12" y="260649"/>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417352" y="830337"/>
            <a:ext cx="1085555" cy="338554"/>
          </a:xfrm>
          <a:prstGeom prst="rect">
            <a:avLst/>
          </a:prstGeom>
          <a:noFill/>
        </p:spPr>
        <p:txBody>
          <a:bodyPr wrap="none" rtlCol="0">
            <a:spAutoFit/>
          </a:bodyPr>
          <a:lstStyle/>
          <a:p>
            <a:pPr algn="ctr"/>
            <a:r>
              <a:rPr lang="en-CA" sz="1600" dirty="0" smtClean="0">
                <a:latin typeface="Century Gothic" pitchFamily="34" charset="0"/>
              </a:rPr>
              <a:t>The Pack</a:t>
            </a:r>
            <a:endParaRPr lang="en-CA" sz="1600" dirty="0">
              <a:latin typeface="Century Gothic" pitchFamily="34" charset="0"/>
            </a:endParaRPr>
          </a:p>
        </p:txBody>
      </p:sp>
      <p:pic>
        <p:nvPicPr>
          <p:cNvPr id="33" name="Picture 32" descr="E:\RESEARCH II\WolbPack Logo\wolbpackvfinal.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46" y="265673"/>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574950" y="787165"/>
            <a:ext cx="1558440" cy="338554"/>
          </a:xfrm>
          <a:prstGeom prst="rect">
            <a:avLst/>
          </a:prstGeom>
          <a:noFill/>
        </p:spPr>
        <p:txBody>
          <a:bodyPr wrap="none" rtlCol="0">
            <a:spAutoFit/>
          </a:bodyPr>
          <a:lstStyle/>
          <a:p>
            <a:pPr algn="ctr"/>
            <a:r>
              <a:rPr lang="en-CA" sz="1600" b="1" dirty="0" smtClean="0">
                <a:latin typeface="Century Gothic" pitchFamily="34" charset="0"/>
              </a:rPr>
              <a:t>Ability Studies</a:t>
            </a:r>
            <a:endParaRPr lang="en-CA" sz="1600" b="1" dirty="0">
              <a:latin typeface="Century Gothic" pitchFamily="34" charset="0"/>
            </a:endParaRPr>
          </a:p>
        </p:txBody>
      </p:sp>
      <p:pic>
        <p:nvPicPr>
          <p:cNvPr id="36" name="Picture 35" descr="E:\RESEARCH II\WolbPack Logo\wolbpackvfinal.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24"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E:\RESEARCH II\WolbPack Logo\wolbpackvfinal.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1522"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E:\RESEARCH II\WolbPack Logo\wolbpackvfinal.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253"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E:\RESEARCH II\WolbPack Logo\wolbpackvfinal.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0912" y="260648"/>
            <a:ext cx="360039" cy="3596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72232627"/>
      </p:ext>
    </p:extLst>
  </p:cSld>
  <p:clrMapOvr>
    <a:masterClrMapping/>
  </p:clrMapOvr>
  <mc:AlternateContent xmlns:mc="http://schemas.openxmlformats.org/markup-compatibility/2006" xmlns:p14="http://schemas.microsoft.com/office/powerpoint/2010/main">
    <mc:Choice Requires="p14">
      <p:transition spd="slow" p14:dur="2000" advTm="45530"/>
    </mc:Choice>
    <mc:Fallback xmlns="">
      <p:transition spd="slow" advTm="45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31"/>
                                        </p:tgtEl>
                                        <p:attrNameLst>
                                          <p:attrName>stroke.color</p:attrName>
                                        </p:attrNameLst>
                                      </p:cBhvr>
                                      <p:to>
                                        <a:srgbClr val="99CC00"/>
                                      </p:to>
                                    </p:animClr>
                                    <p:set>
                                      <p:cBhvr>
                                        <p:cTn id="7" dur="2000" fill="hold"/>
                                        <p:tgtEl>
                                          <p:spTgt spid="3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3"/>
          <p:cNvSpPr>
            <a:spLocks noGrp="1" noChangeArrowheads="1"/>
          </p:cNvSpPr>
          <p:nvPr>
            <p:ph type="body" idx="1"/>
            <p:custDataLst>
              <p:tags r:id="rId2"/>
            </p:custDataLst>
          </p:nvPr>
        </p:nvSpPr>
        <p:spPr>
          <a:xfrm>
            <a:off x="0" y="1484784"/>
            <a:ext cx="9144000" cy="4953000"/>
          </a:xfrm>
        </p:spPr>
        <p:txBody>
          <a:bodyPr>
            <a:normAutofit fontScale="77500" lnSpcReduction="20000"/>
          </a:bodyPr>
          <a:lstStyle/>
          <a:p>
            <a:pPr>
              <a:lnSpc>
                <a:spcPct val="90000"/>
              </a:lnSpc>
              <a:buClr>
                <a:schemeClr val="hlink"/>
              </a:buClr>
              <a:buSzPct val="150000"/>
              <a:buFont typeface="Arial" pitchFamily="34" charset="0"/>
              <a:buChar char="•"/>
            </a:pPr>
            <a:endParaRPr lang="en-CA" sz="2400" dirty="0" smtClean="0">
              <a:solidFill>
                <a:srgbClr val="CCECFF"/>
              </a:solidFill>
              <a:latin typeface="Textile"/>
            </a:endParaRPr>
          </a:p>
          <a:p>
            <a:pPr>
              <a:lnSpc>
                <a:spcPct val="90000"/>
              </a:lnSpc>
              <a:buClr>
                <a:srgbClr val="FF66CC"/>
              </a:buClr>
              <a:buSzPct val="150000"/>
            </a:pPr>
            <a:r>
              <a:rPr lang="en-US" dirty="0" smtClean="0"/>
              <a:t>Within </a:t>
            </a:r>
            <a:r>
              <a:rPr lang="en-US" dirty="0"/>
              <a:t>it, it allows to investigate eco-ability expectations and eco-ableism that focuses on ecological dynamics of human-human; human-animal and human-environment relationships. </a:t>
            </a:r>
            <a:endParaRPr lang="en-US" dirty="0" smtClean="0"/>
          </a:p>
          <a:p>
            <a:pPr>
              <a:lnSpc>
                <a:spcPct val="90000"/>
              </a:lnSpc>
              <a:buClr>
                <a:srgbClr val="FF66CC"/>
              </a:buClr>
              <a:buSzPct val="150000"/>
            </a:pPr>
            <a:r>
              <a:rPr lang="en-US" dirty="0" smtClean="0"/>
              <a:t>Ability </a:t>
            </a:r>
            <a:r>
              <a:rPr lang="en-US" dirty="0"/>
              <a:t>Studies allows for the study of multiple subject formations, social relationships, and lived experiences based on diverse ability expectations and the actions linked to such expectations. </a:t>
            </a:r>
            <a:endParaRPr lang="en-US" dirty="0" smtClean="0"/>
          </a:p>
          <a:p>
            <a:pPr>
              <a:lnSpc>
                <a:spcPct val="90000"/>
              </a:lnSpc>
              <a:buClr>
                <a:srgbClr val="FF66CC"/>
              </a:buClr>
              <a:buSzPct val="150000"/>
            </a:pPr>
            <a:r>
              <a:rPr lang="en-US" dirty="0" smtClean="0"/>
              <a:t>It </a:t>
            </a:r>
            <a:r>
              <a:rPr lang="en-US" dirty="0"/>
              <a:t>encourages the study of how legal</a:t>
            </a:r>
            <a:r>
              <a:rPr lang="en-US"/>
              <a:t>, </a:t>
            </a:r>
            <a:r>
              <a:rPr lang="en-US" smtClean="0"/>
              <a:t>ethical/moral, </a:t>
            </a:r>
            <a:r>
              <a:rPr lang="en-US" dirty="0"/>
              <a:t>biological, cultural and social constructs are exhibiting ability expectations and how such ability expectations and the actions they trigger leads to an ability based and ability justified understanding of oneself, one’s body and one’s relationship with others of one’s species, other species and </a:t>
            </a:r>
            <a:r>
              <a:rPr lang="en-US"/>
              <a:t>one’s </a:t>
            </a:r>
            <a:r>
              <a:rPr lang="en-US" smtClean="0"/>
              <a:t>environment. </a:t>
            </a:r>
            <a:endParaRPr lang="en-US" dirty="0" smtClean="0"/>
          </a:p>
          <a:p>
            <a:pPr>
              <a:lnSpc>
                <a:spcPct val="90000"/>
              </a:lnSpc>
              <a:buClr>
                <a:srgbClr val="FF66CC"/>
              </a:buClr>
              <a:buSzPct val="150000"/>
            </a:pPr>
            <a:r>
              <a:rPr lang="en-US" dirty="0" smtClean="0"/>
              <a:t>Ability </a:t>
            </a:r>
            <a:r>
              <a:rPr lang="en-US" dirty="0"/>
              <a:t>studies can be used in inter-, trans- and intra- disciplinarily ways to generate policies and advance the relationship between humans, animals and their environment. </a:t>
            </a:r>
            <a:endParaRPr lang="en-CA" dirty="0">
              <a:solidFill>
                <a:srgbClr val="CCECFF"/>
              </a:solidFill>
              <a:latin typeface="Textile"/>
            </a:endParaRPr>
          </a:p>
          <a:p>
            <a:pPr>
              <a:lnSpc>
                <a:spcPct val="90000"/>
              </a:lnSpc>
              <a:buClr>
                <a:srgbClr val="FF66CC"/>
              </a:buClr>
              <a:buSzPct val="150000"/>
              <a:buFont typeface="Arial" pitchFamily="34" charset="0"/>
              <a:buChar char="•"/>
            </a:pPr>
            <a:endParaRPr lang="en-CA" dirty="0" smtClean="0">
              <a:solidFill>
                <a:srgbClr val="CCECFF"/>
              </a:solidFill>
              <a:latin typeface="Textile"/>
            </a:endParaRPr>
          </a:p>
          <a:p>
            <a:pPr>
              <a:lnSpc>
                <a:spcPct val="90000"/>
              </a:lnSpc>
              <a:buClr>
                <a:srgbClr val="FF66CC"/>
              </a:buClr>
              <a:buSzPct val="150000"/>
              <a:buFont typeface="Arial" pitchFamily="34" charset="0"/>
              <a:buChar char="•"/>
            </a:pPr>
            <a:endParaRPr lang="en-GB" dirty="0" smtClean="0">
              <a:solidFill>
                <a:srgbClr val="CCECFF"/>
              </a:solidFill>
              <a:latin typeface="Textile"/>
            </a:endParaRPr>
          </a:p>
        </p:txBody>
      </p:sp>
      <p:cxnSp>
        <p:nvCxnSpPr>
          <p:cNvPr id="23" name="Straight Connector 22"/>
          <p:cNvCxnSpPr/>
          <p:nvPr/>
        </p:nvCxnSpPr>
        <p:spPr>
          <a:xfrm>
            <a:off x="780111" y="440465"/>
            <a:ext cx="7560840" cy="50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4" name="Picture 23"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12" y="260649"/>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17352" y="830337"/>
            <a:ext cx="1085555" cy="338554"/>
          </a:xfrm>
          <a:prstGeom prst="rect">
            <a:avLst/>
          </a:prstGeom>
          <a:noFill/>
        </p:spPr>
        <p:txBody>
          <a:bodyPr wrap="none" rtlCol="0">
            <a:spAutoFit/>
          </a:bodyPr>
          <a:lstStyle/>
          <a:p>
            <a:pPr algn="ctr"/>
            <a:r>
              <a:rPr lang="en-CA" sz="1600" dirty="0" smtClean="0">
                <a:latin typeface="Century Gothic" pitchFamily="34" charset="0"/>
              </a:rPr>
              <a:t>The Pack</a:t>
            </a:r>
            <a:endParaRPr lang="en-CA" sz="1600" dirty="0">
              <a:latin typeface="Century Gothic" pitchFamily="34" charset="0"/>
            </a:endParaRPr>
          </a:p>
        </p:txBody>
      </p:sp>
      <p:pic>
        <p:nvPicPr>
          <p:cNvPr id="26" name="Picture 25"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46" y="265673"/>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574950" y="787165"/>
            <a:ext cx="1558440" cy="338554"/>
          </a:xfrm>
          <a:prstGeom prst="rect">
            <a:avLst/>
          </a:prstGeom>
          <a:noFill/>
        </p:spPr>
        <p:txBody>
          <a:bodyPr wrap="none" rtlCol="0">
            <a:spAutoFit/>
          </a:bodyPr>
          <a:lstStyle/>
          <a:p>
            <a:pPr algn="ctr"/>
            <a:r>
              <a:rPr lang="en-CA" sz="1600" b="1" dirty="0" smtClean="0">
                <a:latin typeface="Century Gothic" pitchFamily="34" charset="0"/>
              </a:rPr>
              <a:t>Ability Studies</a:t>
            </a:r>
            <a:endParaRPr lang="en-CA" sz="1600" b="1" dirty="0">
              <a:latin typeface="Century Gothic" pitchFamily="34" charset="0"/>
            </a:endParaRPr>
          </a:p>
        </p:txBody>
      </p:sp>
      <p:pic>
        <p:nvPicPr>
          <p:cNvPr id="28" name="Picture 27"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24"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1522"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253"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0912" y="260648"/>
            <a:ext cx="360039" cy="3596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902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24"/>
                                        </p:tgtEl>
                                        <p:attrNameLst>
                                          <p:attrName>stroke.color</p:attrName>
                                        </p:attrNameLst>
                                      </p:cBhvr>
                                      <p:to>
                                        <a:srgbClr val="99CC00"/>
                                      </p:to>
                                    </p:animClr>
                                    <p:set>
                                      <p:cBhvr>
                                        <p:cTn id="7" dur="2000" fill="hold"/>
                                        <p:tgtEl>
                                          <p:spTgt spid="2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custDataLst>
              <p:tags r:id="rId2"/>
            </p:custDataLst>
          </p:nvPr>
        </p:nvSpPr>
        <p:spPr/>
        <p:txBody>
          <a:bodyPr/>
          <a:lstStyle/>
          <a:p>
            <a:pPr>
              <a:defRPr/>
            </a:pPr>
            <a:fld id="{82E8085A-65E6-4725-A460-9DF9A379DEB3}" type="slidenum">
              <a:rPr lang="fr-FR">
                <a:solidFill>
                  <a:srgbClr val="000000"/>
                </a:solidFill>
              </a:rPr>
              <a:pPr>
                <a:defRPr/>
              </a:pPr>
              <a:t>6</a:t>
            </a:fld>
            <a:endParaRPr lang="fr-FR">
              <a:solidFill>
                <a:srgbClr val="000000"/>
              </a:solidFill>
            </a:endParaRPr>
          </a:p>
        </p:txBody>
      </p:sp>
      <p:sp>
        <p:nvSpPr>
          <p:cNvPr id="35844" name="Rectangle 3"/>
          <p:cNvSpPr>
            <a:spLocks noGrp="1" noChangeArrowheads="1"/>
          </p:cNvSpPr>
          <p:nvPr>
            <p:ph type="body" idx="1"/>
            <p:custDataLst>
              <p:tags r:id="rId3"/>
            </p:custDataLst>
          </p:nvPr>
        </p:nvSpPr>
        <p:spPr>
          <a:xfrm>
            <a:off x="0" y="1268760"/>
            <a:ext cx="9144000" cy="5686425"/>
          </a:xfrm>
        </p:spPr>
        <p:txBody>
          <a:bodyPr>
            <a:normAutofit/>
          </a:bodyPr>
          <a:lstStyle/>
          <a:p>
            <a:r>
              <a:rPr lang="en-US" sz="2800" dirty="0" smtClean="0">
                <a:solidFill>
                  <a:schemeClr val="accent5">
                    <a:lumMod val="20000"/>
                    <a:lumOff val="80000"/>
                  </a:schemeClr>
                </a:solidFill>
              </a:rPr>
              <a:t>Ethics </a:t>
            </a:r>
            <a:r>
              <a:rPr lang="en-US" sz="2800" dirty="0">
                <a:solidFill>
                  <a:schemeClr val="accent5">
                    <a:lumMod val="20000"/>
                    <a:lumOff val="80000"/>
                  </a:schemeClr>
                </a:solidFill>
              </a:rPr>
              <a:t>codes, theories and principles</a:t>
            </a:r>
            <a:r>
              <a:rPr lang="en-US" sz="2800" dirty="0" smtClean="0">
                <a:solidFill>
                  <a:schemeClr val="accent5">
                    <a:lumMod val="20000"/>
                    <a:lumOff val="80000"/>
                  </a:schemeClr>
                </a:solidFill>
              </a:rPr>
              <a:t>  are intended </a:t>
            </a:r>
            <a:r>
              <a:rPr lang="en-US" sz="2800" dirty="0">
                <a:solidFill>
                  <a:schemeClr val="accent5">
                    <a:lumMod val="20000"/>
                    <a:lumOff val="80000"/>
                  </a:schemeClr>
                </a:solidFill>
              </a:rPr>
              <a:t>to help society to deal with emerging issues such as the governance of scientific and technological advancements.  </a:t>
            </a:r>
            <a:endParaRPr lang="en-US" sz="2800" dirty="0" smtClean="0">
              <a:solidFill>
                <a:schemeClr val="accent5">
                  <a:lumMod val="20000"/>
                  <a:lumOff val="80000"/>
                </a:schemeClr>
              </a:solidFill>
            </a:endParaRPr>
          </a:p>
          <a:p>
            <a:r>
              <a:rPr lang="en-US" sz="2800" dirty="0" smtClean="0">
                <a:solidFill>
                  <a:schemeClr val="accent5">
                    <a:lumMod val="20000"/>
                    <a:lumOff val="80000"/>
                  </a:schemeClr>
                </a:solidFill>
              </a:rPr>
              <a:t>They are linked </a:t>
            </a:r>
            <a:r>
              <a:rPr lang="en-US" sz="2800" dirty="0">
                <a:solidFill>
                  <a:schemeClr val="accent5">
                    <a:lumMod val="20000"/>
                    <a:lumOff val="80000"/>
                  </a:schemeClr>
                </a:solidFill>
              </a:rPr>
              <a:t>intricately to abilities needed to make </a:t>
            </a:r>
            <a:r>
              <a:rPr lang="en-US" sz="2800" dirty="0" smtClean="0">
                <a:solidFill>
                  <a:schemeClr val="accent5">
                    <a:lumMod val="20000"/>
                    <a:lumOff val="80000"/>
                  </a:schemeClr>
                </a:solidFill>
              </a:rPr>
              <a:t>a given ethics code, theory or principles operational </a:t>
            </a:r>
          </a:p>
          <a:p>
            <a:r>
              <a:rPr lang="en-US" sz="2800" dirty="0">
                <a:solidFill>
                  <a:schemeClr val="accent5">
                    <a:lumMod val="20000"/>
                    <a:lumOff val="80000"/>
                  </a:schemeClr>
                </a:solidFill>
              </a:rPr>
              <a:t>A given ethics theory, code or principle privileges certain abilities and as such its uptake correlates with  the privileging  certain ability expectations. </a:t>
            </a:r>
            <a:endParaRPr lang="en-US" sz="2800" dirty="0" smtClean="0">
              <a:solidFill>
                <a:schemeClr val="accent5">
                  <a:lumMod val="20000"/>
                  <a:lumOff val="80000"/>
                </a:schemeClr>
              </a:solidFill>
            </a:endParaRPr>
          </a:p>
          <a:p>
            <a:r>
              <a:rPr lang="en-US" sz="2800" dirty="0" smtClean="0">
                <a:solidFill>
                  <a:schemeClr val="accent5">
                    <a:lumMod val="20000"/>
                    <a:lumOff val="80000"/>
                  </a:schemeClr>
                </a:solidFill>
              </a:rPr>
              <a:t>Privileging certain </a:t>
            </a:r>
            <a:r>
              <a:rPr lang="en-US" sz="2800" dirty="0">
                <a:solidFill>
                  <a:schemeClr val="accent5">
                    <a:lumMod val="20000"/>
                    <a:lumOff val="80000"/>
                  </a:schemeClr>
                </a:solidFill>
              </a:rPr>
              <a:t>ability expectations were and are one trigger for the development of ethics theories, codes and principles; </a:t>
            </a:r>
          </a:p>
        </p:txBody>
      </p:sp>
      <p:cxnSp>
        <p:nvCxnSpPr>
          <p:cNvPr id="16" name="Straight Connector 15"/>
          <p:cNvCxnSpPr/>
          <p:nvPr/>
        </p:nvCxnSpPr>
        <p:spPr>
          <a:xfrm>
            <a:off x="780111" y="440465"/>
            <a:ext cx="7560840" cy="50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descr="E:\RESEARCH II\WolbPack Logo\wolbpackvfinal.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12" y="260649"/>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17352" y="830337"/>
            <a:ext cx="1085555" cy="338554"/>
          </a:xfrm>
          <a:prstGeom prst="rect">
            <a:avLst/>
          </a:prstGeom>
          <a:noFill/>
        </p:spPr>
        <p:txBody>
          <a:bodyPr wrap="none" rtlCol="0">
            <a:spAutoFit/>
          </a:bodyPr>
          <a:lstStyle/>
          <a:p>
            <a:pPr algn="ctr"/>
            <a:r>
              <a:rPr lang="en-CA" sz="1600" dirty="0" smtClean="0">
                <a:latin typeface="Century Gothic" pitchFamily="34" charset="0"/>
              </a:rPr>
              <a:t>The Pack</a:t>
            </a:r>
            <a:endParaRPr lang="en-CA" sz="1600" dirty="0">
              <a:latin typeface="Century Gothic" pitchFamily="34" charset="0"/>
            </a:endParaRPr>
          </a:p>
        </p:txBody>
      </p:sp>
      <p:pic>
        <p:nvPicPr>
          <p:cNvPr id="20" name="Picture 19" descr="E:\RESEARCH II\WolbPack Logo\wolbpackvfinal.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46" y="265673"/>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589377" y="787165"/>
            <a:ext cx="1529585" cy="338554"/>
          </a:xfrm>
          <a:prstGeom prst="rect">
            <a:avLst/>
          </a:prstGeom>
          <a:noFill/>
        </p:spPr>
        <p:txBody>
          <a:bodyPr wrap="none" rtlCol="0">
            <a:spAutoFit/>
          </a:bodyPr>
          <a:lstStyle/>
          <a:p>
            <a:pPr algn="ctr"/>
            <a:r>
              <a:rPr lang="en-CA" sz="1600" dirty="0" smtClean="0">
                <a:latin typeface="Century Gothic" pitchFamily="34" charset="0"/>
              </a:rPr>
              <a:t>Ability Studies</a:t>
            </a:r>
            <a:endParaRPr lang="en-CA" sz="1600" dirty="0">
              <a:latin typeface="Century Gothic" pitchFamily="34" charset="0"/>
            </a:endParaRPr>
          </a:p>
        </p:txBody>
      </p:sp>
      <p:pic>
        <p:nvPicPr>
          <p:cNvPr id="22" name="Picture 21" descr="E:\RESEARCH II\WolbPack Logo\wolbpackvfinal.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24"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E:\RESEARCH II\WolbPack Logo\wolbpackvfinal.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1522"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E:\RESEARCH II\WolbPack Logo\wolbpackvfinal.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253"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E:\RESEARCH II\WolbPack Logo\wolbpackvfinal.jp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0912" y="260648"/>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263278" y="799119"/>
            <a:ext cx="1933543" cy="584775"/>
          </a:xfrm>
          <a:prstGeom prst="rect">
            <a:avLst/>
          </a:prstGeom>
          <a:noFill/>
        </p:spPr>
        <p:txBody>
          <a:bodyPr wrap="none" rtlCol="0">
            <a:spAutoFit/>
          </a:bodyPr>
          <a:lstStyle/>
          <a:p>
            <a:r>
              <a:rPr lang="en-CA" sz="1600" b="1" dirty="0" smtClean="0">
                <a:latin typeface="Century Gothic" pitchFamily="34" charset="0"/>
              </a:rPr>
              <a:t>Ethics and Ability </a:t>
            </a:r>
          </a:p>
          <a:p>
            <a:r>
              <a:rPr lang="en-CA" sz="1600" b="1" dirty="0" smtClean="0">
                <a:latin typeface="Century Gothic" pitchFamily="34" charset="0"/>
              </a:rPr>
              <a:t>expectations</a:t>
            </a:r>
            <a:endParaRPr lang="en-CA" sz="1600" b="1" dirty="0">
              <a:latin typeface="Century Gothic" pitchFamily="34" charset="0"/>
            </a:endParaRPr>
          </a:p>
        </p:txBody>
      </p:sp>
    </p:spTree>
    <p:custDataLst>
      <p:tags r:id="rId1"/>
    </p:custDataLst>
    <p:extLst>
      <p:ext uri="{BB962C8B-B14F-4D97-AF65-F5344CB8AC3E}">
        <p14:creationId xmlns:p14="http://schemas.microsoft.com/office/powerpoint/2010/main" val="232140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18"/>
                                        </p:tgtEl>
                                        <p:attrNameLst>
                                          <p:attrName>stroke.color</p:attrName>
                                        </p:attrNameLst>
                                      </p:cBhvr>
                                      <p:to>
                                        <a:srgbClr val="99CC00"/>
                                      </p:to>
                                    </p:animClr>
                                    <p:set>
                                      <p:cBhvr>
                                        <p:cTn id="7" dur="2000" fill="hold"/>
                                        <p:tgtEl>
                                          <p:spTgt spid="1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custDataLst>
              <p:tags r:id="rId2"/>
            </p:custDataLst>
          </p:nvPr>
        </p:nvSpPr>
        <p:spPr>
          <a:xfrm>
            <a:off x="0" y="2924944"/>
            <a:ext cx="9144000" cy="792162"/>
          </a:xfrm>
        </p:spPr>
        <p:txBody>
          <a:bodyPr>
            <a:normAutofit fontScale="90000"/>
          </a:bodyPr>
          <a:lstStyle/>
          <a:p>
            <a:pPr>
              <a:buClr>
                <a:schemeClr val="hlink"/>
              </a:buClr>
              <a:buSzPct val="150000"/>
            </a:pP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2400" b="1" dirty="0" smtClean="0">
                <a:solidFill>
                  <a:srgbClr val="CCECFF"/>
                </a:solidFill>
                <a:latin typeface="Textile"/>
              </a:rPr>
              <a:t/>
            </a:r>
            <a:br>
              <a:rPr lang="en-CA" sz="2400" b="1" dirty="0" smtClean="0">
                <a:solidFill>
                  <a:srgbClr val="CCECFF"/>
                </a:solidFill>
                <a:latin typeface="Textile"/>
              </a:rPr>
            </a:br>
            <a:r>
              <a:rPr lang="en-CA" sz="3600" b="1" dirty="0" smtClean="0">
                <a:solidFill>
                  <a:srgbClr val="CCECFF"/>
                </a:solidFill>
                <a:latin typeface="Textile"/>
              </a:rPr>
              <a:t>Governance of S&amp;T through an Ability Studies lens: </a:t>
            </a:r>
            <a:endParaRPr lang="en-GB" sz="3600" b="1" dirty="0" smtClean="0">
              <a:solidFill>
                <a:srgbClr val="CCECFF"/>
              </a:solidFill>
              <a:latin typeface="Textile"/>
            </a:endParaRPr>
          </a:p>
        </p:txBody>
      </p:sp>
      <p:cxnSp>
        <p:nvCxnSpPr>
          <p:cNvPr id="30" name="Straight Connector 29"/>
          <p:cNvCxnSpPr/>
          <p:nvPr/>
        </p:nvCxnSpPr>
        <p:spPr>
          <a:xfrm>
            <a:off x="780111" y="440465"/>
            <a:ext cx="7560840" cy="50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1" name="Picture 30"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12" y="260649"/>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417352" y="830337"/>
            <a:ext cx="1085555" cy="338554"/>
          </a:xfrm>
          <a:prstGeom prst="rect">
            <a:avLst/>
          </a:prstGeom>
          <a:noFill/>
        </p:spPr>
        <p:txBody>
          <a:bodyPr wrap="none" rtlCol="0">
            <a:spAutoFit/>
          </a:bodyPr>
          <a:lstStyle/>
          <a:p>
            <a:pPr algn="ctr"/>
            <a:r>
              <a:rPr lang="en-CA" sz="1600" dirty="0" smtClean="0">
                <a:latin typeface="Century Gothic" pitchFamily="34" charset="0"/>
              </a:rPr>
              <a:t>The Pack</a:t>
            </a:r>
            <a:endParaRPr lang="en-CA" sz="1600" dirty="0">
              <a:latin typeface="Century Gothic" pitchFamily="34" charset="0"/>
            </a:endParaRPr>
          </a:p>
        </p:txBody>
      </p:sp>
      <p:pic>
        <p:nvPicPr>
          <p:cNvPr id="33" name="Picture 32"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46" y="265673"/>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589377" y="787165"/>
            <a:ext cx="1529585" cy="338554"/>
          </a:xfrm>
          <a:prstGeom prst="rect">
            <a:avLst/>
          </a:prstGeom>
          <a:noFill/>
        </p:spPr>
        <p:txBody>
          <a:bodyPr wrap="none" rtlCol="0">
            <a:spAutoFit/>
          </a:bodyPr>
          <a:lstStyle/>
          <a:p>
            <a:pPr algn="ctr"/>
            <a:r>
              <a:rPr lang="en-CA" sz="1600" dirty="0" smtClean="0">
                <a:latin typeface="Century Gothic" pitchFamily="34" charset="0"/>
              </a:rPr>
              <a:t>Ability Studies</a:t>
            </a:r>
            <a:endParaRPr lang="en-CA" sz="1600" dirty="0">
              <a:latin typeface="Century Gothic" pitchFamily="34" charset="0"/>
            </a:endParaRPr>
          </a:p>
        </p:txBody>
      </p:sp>
      <p:pic>
        <p:nvPicPr>
          <p:cNvPr id="36" name="Picture 35"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24"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1522"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253"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0912" y="260648"/>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5211561" y="786539"/>
            <a:ext cx="1463862" cy="338554"/>
          </a:xfrm>
          <a:prstGeom prst="rect">
            <a:avLst/>
          </a:prstGeom>
          <a:noFill/>
        </p:spPr>
        <p:txBody>
          <a:bodyPr wrap="none" rtlCol="0">
            <a:spAutoFit/>
          </a:bodyPr>
          <a:lstStyle/>
          <a:p>
            <a:r>
              <a:rPr lang="en-CA" sz="1600" b="1" dirty="0" smtClean="0">
                <a:latin typeface="Century Gothic" pitchFamily="34" charset="0"/>
              </a:rPr>
              <a:t>Governance</a:t>
            </a:r>
            <a:endParaRPr lang="en-CA" sz="1600" b="1" dirty="0">
              <a:latin typeface="Century Gothic" pitchFamily="34" charset="0"/>
            </a:endParaRPr>
          </a:p>
        </p:txBody>
      </p:sp>
      <p:sp>
        <p:nvSpPr>
          <p:cNvPr id="15" name="TextBox 14"/>
          <p:cNvSpPr txBox="1"/>
          <p:nvPr/>
        </p:nvSpPr>
        <p:spPr>
          <a:xfrm>
            <a:off x="3263278" y="799119"/>
            <a:ext cx="1933543" cy="584775"/>
          </a:xfrm>
          <a:prstGeom prst="rect">
            <a:avLst/>
          </a:prstGeom>
          <a:noFill/>
        </p:spPr>
        <p:txBody>
          <a:bodyPr wrap="none" rtlCol="0">
            <a:spAutoFit/>
          </a:bodyPr>
          <a:lstStyle/>
          <a:p>
            <a:r>
              <a:rPr lang="en-CA" sz="1600" dirty="0" smtClean="0">
                <a:latin typeface="Century Gothic" pitchFamily="34" charset="0"/>
              </a:rPr>
              <a:t>Ethics and Ability </a:t>
            </a:r>
          </a:p>
          <a:p>
            <a:r>
              <a:rPr lang="en-CA" sz="1600" dirty="0" smtClean="0">
                <a:latin typeface="Century Gothic" pitchFamily="34" charset="0"/>
              </a:rPr>
              <a:t>expectations</a:t>
            </a:r>
            <a:endParaRPr lang="en-CA" sz="1600" dirty="0">
              <a:latin typeface="Century Gothic" pitchFamily="34" charset="0"/>
            </a:endParaRPr>
          </a:p>
        </p:txBody>
      </p:sp>
    </p:spTree>
    <p:custDataLst>
      <p:tags r:id="rId1"/>
    </p:custDataLst>
    <p:extLst>
      <p:ext uri="{BB962C8B-B14F-4D97-AF65-F5344CB8AC3E}">
        <p14:creationId xmlns:p14="http://schemas.microsoft.com/office/powerpoint/2010/main" val="3847991235"/>
      </p:ext>
    </p:extLst>
  </p:cSld>
  <p:clrMapOvr>
    <a:masterClrMapping/>
  </p:clrMapOvr>
  <mc:AlternateContent xmlns:mc="http://schemas.openxmlformats.org/markup-compatibility/2006" xmlns:p14="http://schemas.microsoft.com/office/powerpoint/2010/main">
    <mc:Choice Requires="p14">
      <p:transition spd="slow" p14:dur="2000" advTm="45530"/>
    </mc:Choice>
    <mc:Fallback xmlns="">
      <p:transition spd="slow" advTm="45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31"/>
                                        </p:tgtEl>
                                        <p:attrNameLst>
                                          <p:attrName>stroke.color</p:attrName>
                                        </p:attrNameLst>
                                      </p:cBhvr>
                                      <p:to>
                                        <a:srgbClr val="99CC00"/>
                                      </p:to>
                                    </p:animClr>
                                    <p:set>
                                      <p:cBhvr>
                                        <p:cTn id="7" dur="2000" fill="hold"/>
                                        <p:tgtEl>
                                          <p:spTgt spid="3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4395866-E590-4218-A031-8582B841F77D}" type="slidenum">
              <a:rPr lang="fr-FR"/>
              <a:pPr>
                <a:defRPr/>
              </a:pPr>
              <a:t>8</a:t>
            </a:fld>
            <a:endParaRPr lang="fr-FR"/>
          </a:p>
        </p:txBody>
      </p:sp>
      <p:sp>
        <p:nvSpPr>
          <p:cNvPr id="34820" name="Rectangle 3"/>
          <p:cNvSpPr>
            <a:spLocks noGrp="1" noChangeArrowheads="1"/>
          </p:cNvSpPr>
          <p:nvPr>
            <p:ph type="body" idx="1"/>
          </p:nvPr>
        </p:nvSpPr>
        <p:spPr>
          <a:xfrm>
            <a:off x="-11469" y="1337898"/>
            <a:ext cx="9144000" cy="6329345"/>
          </a:xfrm>
        </p:spPr>
        <p:txBody>
          <a:bodyPr>
            <a:normAutofit/>
          </a:bodyPr>
          <a:lstStyle/>
          <a:p>
            <a:r>
              <a:rPr lang="en-US" sz="2000" b="1" dirty="0" smtClean="0">
                <a:solidFill>
                  <a:srgbClr val="CCECFF"/>
                </a:solidFill>
              </a:rPr>
              <a:t>Question: What is the impact of a given S&amp;T on Ability inequality and Ability Equality?  </a:t>
            </a:r>
          </a:p>
          <a:p>
            <a:endParaRPr lang="en-US" sz="2000" b="1" dirty="0" smtClean="0">
              <a:solidFill>
                <a:srgbClr val="CCECFF"/>
              </a:solidFill>
            </a:endParaRPr>
          </a:p>
          <a:p>
            <a:r>
              <a:rPr lang="en-US" sz="2000" b="1" dirty="0" smtClean="0">
                <a:solidFill>
                  <a:srgbClr val="CCECFF"/>
                </a:solidFill>
              </a:rPr>
              <a:t>Ability </a:t>
            </a:r>
            <a:r>
              <a:rPr lang="en-US" sz="2000" b="1" dirty="0">
                <a:solidFill>
                  <a:srgbClr val="CCECFF"/>
                </a:solidFill>
              </a:rPr>
              <a:t>inequality is a descriptive term denoting any uneven distribution of access to and protection from abilities generated through human interventions, right or wrong (modified from </a:t>
            </a:r>
            <a:r>
              <a:rPr lang="en-US" sz="2000" b="1">
                <a:solidFill>
                  <a:srgbClr val="CCECFF"/>
                </a:solidFill>
              </a:rPr>
              <a:t>Cozzens </a:t>
            </a:r>
            <a:r>
              <a:rPr lang="en-US" sz="2000" b="1" smtClean="0">
                <a:solidFill>
                  <a:srgbClr val="CCECFF"/>
                </a:solidFill>
              </a:rPr>
              <a:t>). </a:t>
            </a:r>
            <a:endParaRPr lang="en-US" sz="2000" b="1" dirty="0">
              <a:solidFill>
                <a:srgbClr val="CCECFF"/>
              </a:solidFill>
            </a:endParaRPr>
          </a:p>
          <a:p>
            <a:r>
              <a:rPr lang="en-US" sz="2000" i="1" dirty="0"/>
              <a:t>Ability inequality </a:t>
            </a:r>
            <a:r>
              <a:rPr lang="en-US" sz="2000" dirty="0"/>
              <a:t>is a descriptive term denoting any uneven judgment of abilities intrinsic to biological structures such as the human body, right or wrong modified from </a:t>
            </a:r>
            <a:r>
              <a:rPr lang="en-US" sz="2000"/>
              <a:t>Cozzens </a:t>
            </a:r>
            <a:r>
              <a:rPr lang="en-US" sz="2000" smtClean="0"/>
              <a:t>) </a:t>
            </a:r>
            <a:r>
              <a:rPr lang="en-US" sz="2000" dirty="0"/>
              <a:t>. </a:t>
            </a:r>
            <a:endParaRPr lang="en-US" sz="2000" dirty="0" smtClean="0"/>
          </a:p>
          <a:p>
            <a:r>
              <a:rPr lang="en-US" sz="2000" i="1" dirty="0"/>
              <a:t>Ability inequity </a:t>
            </a:r>
            <a:r>
              <a:rPr lang="en-US" sz="2000" dirty="0"/>
              <a:t>is a normative term denoting an unjust or unfair distribution of access to and protection from abilities generated through human interventions (modified </a:t>
            </a:r>
            <a:r>
              <a:rPr lang="en-US" sz="2000"/>
              <a:t>from </a:t>
            </a:r>
            <a:r>
              <a:rPr lang="en-US" sz="2000" smtClean="0"/>
              <a:t>Cozzens).</a:t>
            </a:r>
            <a:endParaRPr lang="en-US" sz="2000" dirty="0"/>
          </a:p>
          <a:p>
            <a:r>
              <a:rPr lang="en-US" sz="2000" i="1" dirty="0"/>
              <a:t>Ability inequity </a:t>
            </a:r>
            <a:r>
              <a:rPr lang="en-US" sz="2000" dirty="0"/>
              <a:t>is a normative term denoting an unjust or unfair judgment of abilities intrinsic to biological structures such as the human body (modified </a:t>
            </a:r>
            <a:r>
              <a:rPr lang="en-US" sz="2000"/>
              <a:t>from </a:t>
            </a:r>
            <a:r>
              <a:rPr lang="en-US" sz="2000" smtClean="0"/>
              <a:t>Cozzens).</a:t>
            </a:r>
            <a:endParaRPr lang="en-US" sz="2000" dirty="0"/>
          </a:p>
          <a:p>
            <a:endParaRPr lang="en-US" sz="2000" dirty="0"/>
          </a:p>
          <a:p>
            <a:endParaRPr lang="en-US" sz="2000" b="1" dirty="0" smtClean="0">
              <a:solidFill>
                <a:srgbClr val="CCECFF"/>
              </a:solidFill>
            </a:endParaRPr>
          </a:p>
          <a:p>
            <a:endParaRPr lang="en-US" sz="2000" b="1" dirty="0">
              <a:solidFill>
                <a:srgbClr val="CCECFF"/>
              </a:solidFill>
              <a:latin typeface="Textile"/>
            </a:endParaRPr>
          </a:p>
          <a:p>
            <a:endParaRPr lang="en-US" sz="2000" dirty="0" smtClean="0">
              <a:solidFill>
                <a:srgbClr val="CCECFF"/>
              </a:solidFill>
              <a:latin typeface="Textile"/>
            </a:endParaRPr>
          </a:p>
        </p:txBody>
      </p:sp>
      <p:cxnSp>
        <p:nvCxnSpPr>
          <p:cNvPr id="27" name="Straight Connector 26"/>
          <p:cNvCxnSpPr/>
          <p:nvPr/>
        </p:nvCxnSpPr>
        <p:spPr>
          <a:xfrm>
            <a:off x="780111" y="440465"/>
            <a:ext cx="7560840" cy="50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8" name="Picture 27"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12" y="260649"/>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17352" y="830337"/>
            <a:ext cx="1085555" cy="338554"/>
          </a:xfrm>
          <a:prstGeom prst="rect">
            <a:avLst/>
          </a:prstGeom>
          <a:noFill/>
        </p:spPr>
        <p:txBody>
          <a:bodyPr wrap="none" rtlCol="0">
            <a:spAutoFit/>
          </a:bodyPr>
          <a:lstStyle/>
          <a:p>
            <a:pPr algn="ctr"/>
            <a:r>
              <a:rPr lang="en-CA" sz="1600" dirty="0" smtClean="0">
                <a:latin typeface="Century Gothic" pitchFamily="34" charset="0"/>
              </a:rPr>
              <a:t>The Pack</a:t>
            </a:r>
            <a:endParaRPr lang="en-CA" sz="1600" dirty="0">
              <a:latin typeface="Century Gothic" pitchFamily="34" charset="0"/>
            </a:endParaRPr>
          </a:p>
        </p:txBody>
      </p:sp>
      <p:pic>
        <p:nvPicPr>
          <p:cNvPr id="30" name="Picture 29"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46" y="265673"/>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589377" y="787165"/>
            <a:ext cx="1529585" cy="338554"/>
          </a:xfrm>
          <a:prstGeom prst="rect">
            <a:avLst/>
          </a:prstGeom>
          <a:noFill/>
        </p:spPr>
        <p:txBody>
          <a:bodyPr wrap="none" rtlCol="0">
            <a:spAutoFit/>
          </a:bodyPr>
          <a:lstStyle/>
          <a:p>
            <a:pPr algn="ctr"/>
            <a:r>
              <a:rPr lang="en-CA" sz="1600" dirty="0" smtClean="0">
                <a:latin typeface="Century Gothic" pitchFamily="34" charset="0"/>
              </a:rPr>
              <a:t>Ability Studies</a:t>
            </a:r>
            <a:endParaRPr lang="en-CA" sz="1600" dirty="0">
              <a:latin typeface="Century Gothic" pitchFamily="34" charset="0"/>
            </a:endParaRPr>
          </a:p>
        </p:txBody>
      </p:sp>
      <p:pic>
        <p:nvPicPr>
          <p:cNvPr id="35" name="Picture 34"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24"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1522"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253"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E:\RESEARCH II\WolbPack Logo\wolbpackvfinal.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0912" y="260648"/>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211561" y="786539"/>
            <a:ext cx="1463862" cy="338554"/>
          </a:xfrm>
          <a:prstGeom prst="rect">
            <a:avLst/>
          </a:prstGeom>
          <a:noFill/>
        </p:spPr>
        <p:txBody>
          <a:bodyPr wrap="none" rtlCol="0">
            <a:spAutoFit/>
          </a:bodyPr>
          <a:lstStyle/>
          <a:p>
            <a:r>
              <a:rPr lang="en-CA" sz="1600" b="1" dirty="0" smtClean="0">
                <a:latin typeface="Century Gothic" pitchFamily="34" charset="0"/>
              </a:rPr>
              <a:t>Governance</a:t>
            </a:r>
            <a:endParaRPr lang="en-CA" sz="1600" b="1" dirty="0">
              <a:latin typeface="Century Gothic" pitchFamily="34" charset="0"/>
            </a:endParaRPr>
          </a:p>
        </p:txBody>
      </p:sp>
      <p:sp>
        <p:nvSpPr>
          <p:cNvPr id="46" name="TextBox 45"/>
          <p:cNvSpPr txBox="1"/>
          <p:nvPr/>
        </p:nvSpPr>
        <p:spPr>
          <a:xfrm>
            <a:off x="3263278" y="799119"/>
            <a:ext cx="1933543" cy="584775"/>
          </a:xfrm>
          <a:prstGeom prst="rect">
            <a:avLst/>
          </a:prstGeom>
          <a:noFill/>
        </p:spPr>
        <p:txBody>
          <a:bodyPr wrap="none" rtlCol="0">
            <a:spAutoFit/>
          </a:bodyPr>
          <a:lstStyle/>
          <a:p>
            <a:r>
              <a:rPr lang="en-CA" sz="1600" dirty="0" smtClean="0">
                <a:latin typeface="Century Gothic" pitchFamily="34" charset="0"/>
              </a:rPr>
              <a:t>Ethics and Ability </a:t>
            </a:r>
          </a:p>
          <a:p>
            <a:r>
              <a:rPr lang="en-CA" sz="1600" dirty="0" smtClean="0">
                <a:latin typeface="Century Gothic" pitchFamily="34" charset="0"/>
              </a:rPr>
              <a:t>expectations</a:t>
            </a:r>
            <a:endParaRPr lang="en-CA" sz="1600" dirty="0">
              <a:latin typeface="Century Gothic" pitchFamily="34" charset="0"/>
            </a:endParaRPr>
          </a:p>
        </p:txBody>
      </p:sp>
    </p:spTree>
    <p:custDataLst>
      <p:tags r:id="rId1"/>
    </p:custDataLst>
    <p:extLst>
      <p:ext uri="{BB962C8B-B14F-4D97-AF65-F5344CB8AC3E}">
        <p14:creationId xmlns:p14="http://schemas.microsoft.com/office/powerpoint/2010/main" val="285938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28"/>
                                        </p:tgtEl>
                                        <p:attrNameLst>
                                          <p:attrName>stroke.color</p:attrName>
                                        </p:attrNameLst>
                                      </p:cBhvr>
                                      <p:to>
                                        <a:srgbClr val="99CC00"/>
                                      </p:to>
                                    </p:animClr>
                                    <p:set>
                                      <p:cBhvr>
                                        <p:cTn id="7" dur="2000" fill="hold"/>
                                        <p:tgtEl>
                                          <p:spTgt spid="2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4395866-E590-4218-A031-8582B841F77D}" type="slidenum">
              <a:rPr lang="fr-FR"/>
              <a:pPr>
                <a:defRPr/>
              </a:pPr>
              <a:t>9</a:t>
            </a:fld>
            <a:endParaRPr lang="fr-FR"/>
          </a:p>
        </p:txBody>
      </p:sp>
      <p:sp>
        <p:nvSpPr>
          <p:cNvPr id="34820" name="Rectangle 3"/>
          <p:cNvSpPr>
            <a:spLocks noGrp="1" noChangeArrowheads="1"/>
          </p:cNvSpPr>
          <p:nvPr>
            <p:ph type="body" idx="1"/>
          </p:nvPr>
        </p:nvSpPr>
        <p:spPr>
          <a:xfrm>
            <a:off x="-11469" y="1337898"/>
            <a:ext cx="9144000" cy="6329345"/>
          </a:xfrm>
        </p:spPr>
        <p:txBody>
          <a:bodyPr>
            <a:normAutofit/>
          </a:bodyPr>
          <a:lstStyle/>
          <a:p>
            <a:r>
              <a:rPr lang="en-US" sz="2000" dirty="0" smtClean="0">
                <a:solidFill>
                  <a:srgbClr val="CCECFF"/>
                </a:solidFill>
                <a:latin typeface="Textile"/>
              </a:rPr>
              <a:t>Question: What is the impact of any given S&amp;T  on Ability Security?</a:t>
            </a:r>
          </a:p>
          <a:p>
            <a:endParaRPr lang="en-US" sz="2000" dirty="0">
              <a:solidFill>
                <a:srgbClr val="CCECFF"/>
              </a:solidFill>
              <a:latin typeface="Textile"/>
            </a:endParaRPr>
          </a:p>
          <a:p>
            <a:r>
              <a:rPr lang="en-US" sz="2000" dirty="0"/>
              <a:t>Ability security means that one is able to live a decent life with whatever set of abilities one has, and that one will not be forced to have a prescribed set of abilities to live a secure life (e.g. even if one doesn’t have the ability to walk, he or she should be able to secure employment). </a:t>
            </a:r>
          </a:p>
          <a:p>
            <a:r>
              <a:rPr lang="en-US" sz="2000" dirty="0"/>
              <a:t> </a:t>
            </a:r>
          </a:p>
          <a:p>
            <a:r>
              <a:rPr lang="en-US" sz="2000" dirty="0"/>
              <a:t>Example: According to the US bureau of labor statistics January 2014 the employment to population ratio for disabled people age 16-64 years is 25.5% for men with disabilities and 22.8% for women with disabilities These numbers included people who look for work but cannot find work and people who do not look for work.  The equivalent numbers for so called non-impaired people are 75.3% for men with disabilities and 65.7% for women</a:t>
            </a:r>
          </a:p>
          <a:p>
            <a:r>
              <a:rPr lang="en-US" sz="2000" u="sng" dirty="0">
                <a:hlinkClick r:id="rId4"/>
              </a:rPr>
              <a:t>http://www.bls.gov/news.release/empsit.t06.htm</a:t>
            </a:r>
            <a:r>
              <a:rPr lang="en-US" sz="2000" dirty="0"/>
              <a:t> </a:t>
            </a:r>
            <a:r>
              <a:rPr lang="en-US" sz="2000" dirty="0" smtClean="0">
                <a:solidFill>
                  <a:srgbClr val="CCECFF"/>
                </a:solidFill>
                <a:latin typeface="Textile"/>
              </a:rPr>
              <a:t> </a:t>
            </a:r>
          </a:p>
        </p:txBody>
      </p:sp>
      <p:cxnSp>
        <p:nvCxnSpPr>
          <p:cNvPr id="27" name="Straight Connector 26"/>
          <p:cNvCxnSpPr/>
          <p:nvPr/>
        </p:nvCxnSpPr>
        <p:spPr>
          <a:xfrm>
            <a:off x="780111" y="440465"/>
            <a:ext cx="7560840" cy="50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8" name="Picture 27"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112" y="260649"/>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17352" y="830337"/>
            <a:ext cx="1085555" cy="338554"/>
          </a:xfrm>
          <a:prstGeom prst="rect">
            <a:avLst/>
          </a:prstGeom>
          <a:noFill/>
        </p:spPr>
        <p:txBody>
          <a:bodyPr wrap="none" rtlCol="0">
            <a:spAutoFit/>
          </a:bodyPr>
          <a:lstStyle/>
          <a:p>
            <a:pPr algn="ctr"/>
            <a:r>
              <a:rPr lang="en-CA" sz="1600" dirty="0" smtClean="0">
                <a:latin typeface="Century Gothic" pitchFamily="34" charset="0"/>
              </a:rPr>
              <a:t>The Pack</a:t>
            </a:r>
            <a:endParaRPr lang="en-CA" sz="1600" dirty="0">
              <a:latin typeface="Century Gothic" pitchFamily="34" charset="0"/>
            </a:endParaRPr>
          </a:p>
        </p:txBody>
      </p:sp>
      <p:pic>
        <p:nvPicPr>
          <p:cNvPr id="30" name="Picture 29"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146" y="265673"/>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589377" y="787165"/>
            <a:ext cx="1529585" cy="338554"/>
          </a:xfrm>
          <a:prstGeom prst="rect">
            <a:avLst/>
          </a:prstGeom>
          <a:noFill/>
        </p:spPr>
        <p:txBody>
          <a:bodyPr wrap="none" rtlCol="0">
            <a:spAutoFit/>
          </a:bodyPr>
          <a:lstStyle/>
          <a:p>
            <a:pPr algn="ctr"/>
            <a:r>
              <a:rPr lang="en-CA" sz="1600" dirty="0" smtClean="0">
                <a:latin typeface="Century Gothic" pitchFamily="34" charset="0"/>
              </a:rPr>
              <a:t>Ability Studies</a:t>
            </a:r>
            <a:endParaRPr lang="en-CA" sz="1600" dirty="0">
              <a:latin typeface="Century Gothic" pitchFamily="34" charset="0"/>
            </a:endParaRPr>
          </a:p>
        </p:txBody>
      </p:sp>
      <p:pic>
        <p:nvPicPr>
          <p:cNvPr id="35" name="Picture 34"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924"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1522"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253" y="265673"/>
            <a:ext cx="360039" cy="35963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E:\RESEARCH II\WolbPack Logo\wolbpackvfinal.jp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0912" y="260648"/>
            <a:ext cx="360039" cy="359631"/>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211561" y="786539"/>
            <a:ext cx="1463862" cy="338554"/>
          </a:xfrm>
          <a:prstGeom prst="rect">
            <a:avLst/>
          </a:prstGeom>
          <a:noFill/>
        </p:spPr>
        <p:txBody>
          <a:bodyPr wrap="none" rtlCol="0">
            <a:spAutoFit/>
          </a:bodyPr>
          <a:lstStyle/>
          <a:p>
            <a:r>
              <a:rPr lang="en-CA" sz="1600" b="1" dirty="0" smtClean="0">
                <a:latin typeface="Century Gothic" pitchFamily="34" charset="0"/>
              </a:rPr>
              <a:t>Governance</a:t>
            </a:r>
            <a:endParaRPr lang="en-CA" sz="1600" b="1" dirty="0">
              <a:latin typeface="Century Gothic" pitchFamily="34" charset="0"/>
            </a:endParaRPr>
          </a:p>
        </p:txBody>
      </p:sp>
      <p:sp>
        <p:nvSpPr>
          <p:cNvPr id="46" name="TextBox 45"/>
          <p:cNvSpPr txBox="1"/>
          <p:nvPr/>
        </p:nvSpPr>
        <p:spPr>
          <a:xfrm>
            <a:off x="3263278" y="799119"/>
            <a:ext cx="1933543" cy="584775"/>
          </a:xfrm>
          <a:prstGeom prst="rect">
            <a:avLst/>
          </a:prstGeom>
          <a:noFill/>
        </p:spPr>
        <p:txBody>
          <a:bodyPr wrap="none" rtlCol="0">
            <a:spAutoFit/>
          </a:bodyPr>
          <a:lstStyle/>
          <a:p>
            <a:r>
              <a:rPr lang="en-CA" sz="1600" dirty="0" smtClean="0">
                <a:latin typeface="Century Gothic" pitchFamily="34" charset="0"/>
              </a:rPr>
              <a:t>Ethics and Ability </a:t>
            </a:r>
          </a:p>
          <a:p>
            <a:r>
              <a:rPr lang="en-CA" sz="1600" dirty="0" smtClean="0">
                <a:latin typeface="Century Gothic" pitchFamily="34" charset="0"/>
              </a:rPr>
              <a:t>expectations</a:t>
            </a:r>
            <a:endParaRPr lang="en-CA" sz="1600" dirty="0">
              <a:latin typeface="Century Gothic" pitchFamily="34" charset="0"/>
            </a:endParaRPr>
          </a:p>
        </p:txBody>
      </p:sp>
    </p:spTree>
    <p:custDataLst>
      <p:tags r:id="rId1"/>
    </p:custDataLst>
    <p:extLst>
      <p:ext uri="{BB962C8B-B14F-4D97-AF65-F5344CB8AC3E}">
        <p14:creationId xmlns:p14="http://schemas.microsoft.com/office/powerpoint/2010/main" val="396651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afterEffect">
                                  <p:stCondLst>
                                    <p:cond delay="0"/>
                                  </p:stCondLst>
                                  <p:childTnLst>
                                    <p:animClr clrSpc="rgb" dir="cw">
                                      <p:cBhvr>
                                        <p:cTn id="6" dur="2000" fill="hold"/>
                                        <p:tgtEl>
                                          <p:spTgt spid="28"/>
                                        </p:tgtEl>
                                        <p:attrNameLst>
                                          <p:attrName>stroke.color</p:attrName>
                                        </p:attrNameLst>
                                      </p:cBhvr>
                                      <p:to>
                                        <a:srgbClr val="99CC00"/>
                                      </p:to>
                                    </p:animClr>
                                    <p:set>
                                      <p:cBhvr>
                                        <p:cTn id="7" dur="2000" fill="hold"/>
                                        <p:tgtEl>
                                          <p:spTgt spid="2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xxlE4EHFjz5ADFHXffxpPK"/>
</p:tagLst>
</file>

<file path=ppt/tags/tag10.xml><?xml version="1.0" encoding="utf-8"?>
<p:tagLst xmlns:a="http://schemas.openxmlformats.org/drawingml/2006/main" xmlns:r="http://schemas.openxmlformats.org/officeDocument/2006/relationships" xmlns:p="http://schemas.openxmlformats.org/presentationml/2006/main">
  <p:tag name="DVSECTIONID" val="uNakmknUdTrqDLY12yn6Xz"/>
</p:tagLst>
</file>

<file path=ppt/tags/tag11.xml><?xml version="1.0" encoding="utf-8"?>
<p:tagLst xmlns:a="http://schemas.openxmlformats.org/drawingml/2006/main" xmlns:r="http://schemas.openxmlformats.org/officeDocument/2006/relationships" xmlns:p="http://schemas.openxmlformats.org/presentationml/2006/main">
  <p:tag name="DVSHAPEID" val="K8QWCzQRq2etCc5yg5VQnC"/>
</p:tagLst>
</file>

<file path=ppt/tags/tag12.xml><?xml version="1.0" encoding="utf-8"?>
<p:tagLst xmlns:a="http://schemas.openxmlformats.org/drawingml/2006/main" xmlns:r="http://schemas.openxmlformats.org/officeDocument/2006/relationships" xmlns:p="http://schemas.openxmlformats.org/presentationml/2006/main">
  <p:tag name="DVSECTIONID" val="ceKGPWUH1Oti2OncoPsUTs"/>
</p:tagLst>
</file>

<file path=ppt/tags/tag13.xml><?xml version="1.0" encoding="utf-8"?>
<p:tagLst xmlns:a="http://schemas.openxmlformats.org/drawingml/2006/main" xmlns:r="http://schemas.openxmlformats.org/officeDocument/2006/relationships" xmlns:p="http://schemas.openxmlformats.org/presentationml/2006/main">
  <p:tag name="DVSHAPEID" val="wLLJNYpHP6BFMnz6IfPT5V"/>
</p:tagLst>
</file>

<file path=ppt/tags/tag14.xml><?xml version="1.0" encoding="utf-8"?>
<p:tagLst xmlns:a="http://schemas.openxmlformats.org/drawingml/2006/main" xmlns:r="http://schemas.openxmlformats.org/officeDocument/2006/relationships" xmlns:p="http://schemas.openxmlformats.org/presentationml/2006/main">
  <p:tag name="DVSHAPEID" val="h6of1bHpa9uBHQUImN84p6"/>
</p:tagLst>
</file>

<file path=ppt/tags/tag15.xml><?xml version="1.0" encoding="utf-8"?>
<p:tagLst xmlns:a="http://schemas.openxmlformats.org/drawingml/2006/main" xmlns:r="http://schemas.openxmlformats.org/officeDocument/2006/relationships" xmlns:p="http://schemas.openxmlformats.org/presentationml/2006/main">
  <p:tag name="DVSECTIONID" val="WNu3pcsIu18Gk4VWskC9La"/>
</p:tagLst>
</file>

<file path=ppt/tags/tag16.xml><?xml version="1.0" encoding="utf-8"?>
<p:tagLst xmlns:a="http://schemas.openxmlformats.org/drawingml/2006/main" xmlns:r="http://schemas.openxmlformats.org/officeDocument/2006/relationships" xmlns:p="http://schemas.openxmlformats.org/presentationml/2006/main">
  <p:tag name="DVSHAPEID" val="F2bi8qwqMkJmnhqpOIzfdf"/>
</p:tagLst>
</file>

<file path=ppt/tags/tag17.xml><?xml version="1.0" encoding="utf-8"?>
<p:tagLst xmlns:a="http://schemas.openxmlformats.org/drawingml/2006/main" xmlns:r="http://schemas.openxmlformats.org/officeDocument/2006/relationships" xmlns:p="http://schemas.openxmlformats.org/presentationml/2006/main">
  <p:tag name="DVSECTIONID" val="9hgncmDp5bD77Tdecsyzto"/>
</p:tagLst>
</file>

<file path=ppt/tags/tag18.xml><?xml version="1.0" encoding="utf-8"?>
<p:tagLst xmlns:a="http://schemas.openxmlformats.org/drawingml/2006/main" xmlns:r="http://schemas.openxmlformats.org/officeDocument/2006/relationships" xmlns:p="http://schemas.openxmlformats.org/presentationml/2006/main">
  <p:tag name="DVSECTIONID" val="9hgncmDp5bD77Tdecsyzto"/>
</p:tagLst>
</file>

<file path=ppt/tags/tag19.xml><?xml version="1.0" encoding="utf-8"?>
<p:tagLst xmlns:a="http://schemas.openxmlformats.org/drawingml/2006/main" xmlns:r="http://schemas.openxmlformats.org/officeDocument/2006/relationships" xmlns:p="http://schemas.openxmlformats.org/presentationml/2006/main">
  <p:tag name="DVSECTIONID" val="9hgncmDp5bD77Tdecsyzto"/>
</p:tagLst>
</file>

<file path=ppt/tags/tag2.xml><?xml version="1.0" encoding="utf-8"?>
<p:tagLst xmlns:a="http://schemas.openxmlformats.org/drawingml/2006/main" xmlns:r="http://schemas.openxmlformats.org/officeDocument/2006/relationships" xmlns:p="http://schemas.openxmlformats.org/presentationml/2006/main">
  <p:tag name="DVSHAPEID" val="ek8HToSvecfqrSTq6ozDhX"/>
</p:tagLst>
</file>

<file path=ppt/tags/tag20.xml><?xml version="1.0" encoding="utf-8"?>
<p:tagLst xmlns:a="http://schemas.openxmlformats.org/drawingml/2006/main" xmlns:r="http://schemas.openxmlformats.org/officeDocument/2006/relationships" xmlns:p="http://schemas.openxmlformats.org/presentationml/2006/main">
  <p:tag name="DVSECTIONID" val="9hgncmDp5bD77Tdecsyzto"/>
</p:tagLst>
</file>

<file path=ppt/tags/tag21.xml><?xml version="1.0" encoding="utf-8"?>
<p:tagLst xmlns:a="http://schemas.openxmlformats.org/drawingml/2006/main" xmlns:r="http://schemas.openxmlformats.org/officeDocument/2006/relationships" xmlns:p="http://schemas.openxmlformats.org/presentationml/2006/main">
  <p:tag name="DVSECTIONID" val="9hgncmDp5bD77Tdecsyzto"/>
</p:tagLst>
</file>

<file path=ppt/tags/tag22.xml><?xml version="1.0" encoding="utf-8"?>
<p:tagLst xmlns:a="http://schemas.openxmlformats.org/drawingml/2006/main" xmlns:r="http://schemas.openxmlformats.org/officeDocument/2006/relationships" xmlns:p="http://schemas.openxmlformats.org/presentationml/2006/main">
  <p:tag name="DVSECTIONID" val="9hgncmDp5bD77Tdecsyzto"/>
</p:tagLst>
</file>

<file path=ppt/tags/tag23.xml><?xml version="1.0" encoding="utf-8"?>
<p:tagLst xmlns:a="http://schemas.openxmlformats.org/drawingml/2006/main" xmlns:r="http://schemas.openxmlformats.org/officeDocument/2006/relationships" xmlns:p="http://schemas.openxmlformats.org/presentationml/2006/main">
  <p:tag name="DVSECTIONID" val="9hgncmDp5bD77Tdecsyzto"/>
</p:tagLst>
</file>

<file path=ppt/tags/tag24.xml><?xml version="1.0" encoding="utf-8"?>
<p:tagLst xmlns:a="http://schemas.openxmlformats.org/drawingml/2006/main" xmlns:r="http://schemas.openxmlformats.org/officeDocument/2006/relationships" xmlns:p="http://schemas.openxmlformats.org/presentationml/2006/main">
  <p:tag name="DVSECTIONID" val="xEM3jywdRQoVXfUPJMUniF"/>
</p:tagLst>
</file>

<file path=ppt/tags/tag25.xml><?xml version="1.0" encoding="utf-8"?>
<p:tagLst xmlns:a="http://schemas.openxmlformats.org/drawingml/2006/main" xmlns:r="http://schemas.openxmlformats.org/officeDocument/2006/relationships" xmlns:p="http://schemas.openxmlformats.org/presentationml/2006/main">
  <p:tag name="DVSECTIONID" val="xEM3jywdRQoVXfUPJMUniF"/>
</p:tagLst>
</file>

<file path=ppt/tags/tag26.xml><?xml version="1.0" encoding="utf-8"?>
<p:tagLst xmlns:a="http://schemas.openxmlformats.org/drawingml/2006/main" xmlns:r="http://schemas.openxmlformats.org/officeDocument/2006/relationships" xmlns:p="http://schemas.openxmlformats.org/presentationml/2006/main">
  <p:tag name="DVSECTIONID" val="9hgncmDp5bD77Tdecsyzto"/>
</p:tagLst>
</file>

<file path=ppt/tags/tag27.xml><?xml version="1.0" encoding="utf-8"?>
<p:tagLst xmlns:a="http://schemas.openxmlformats.org/drawingml/2006/main" xmlns:r="http://schemas.openxmlformats.org/officeDocument/2006/relationships" xmlns:p="http://schemas.openxmlformats.org/presentationml/2006/main">
  <p:tag name="DVSECTIONID" val="9hgncmDp5bD77Tdecsyzto"/>
</p:tagLst>
</file>

<file path=ppt/tags/tag3.xml><?xml version="1.0" encoding="utf-8"?>
<p:tagLst xmlns:a="http://schemas.openxmlformats.org/drawingml/2006/main" xmlns:r="http://schemas.openxmlformats.org/officeDocument/2006/relationships" xmlns:p="http://schemas.openxmlformats.org/presentationml/2006/main">
  <p:tag name="DVSHAPEID" val="MajiNl6NyRMY3oaQIOEV0R"/>
</p:tagLst>
</file>

<file path=ppt/tags/tag4.xml><?xml version="1.0" encoding="utf-8"?>
<p:tagLst xmlns:a="http://schemas.openxmlformats.org/drawingml/2006/main" xmlns:r="http://schemas.openxmlformats.org/officeDocument/2006/relationships" xmlns:p="http://schemas.openxmlformats.org/presentationml/2006/main">
  <p:tag name="DVSHAPEID" val="Lk8E44vsygBU14irqdJTzi"/>
</p:tagLst>
</file>

<file path=ppt/tags/tag5.xml><?xml version="1.0" encoding="utf-8"?>
<p:tagLst xmlns:a="http://schemas.openxmlformats.org/drawingml/2006/main" xmlns:r="http://schemas.openxmlformats.org/officeDocument/2006/relationships" xmlns:p="http://schemas.openxmlformats.org/presentationml/2006/main">
  <p:tag name="DVSHAPEID" val="uDHNqzFlaauBFBtVAlLvHe"/>
</p:tagLst>
</file>

<file path=ppt/tags/tag6.xml><?xml version="1.0" encoding="utf-8"?>
<p:tagLst xmlns:a="http://schemas.openxmlformats.org/drawingml/2006/main" xmlns:r="http://schemas.openxmlformats.org/officeDocument/2006/relationships" xmlns:p="http://schemas.openxmlformats.org/presentationml/2006/main">
  <p:tag name="DVSHAPEID" val="e36doS3OBBJgzNyfkNZLDZ"/>
</p:tagLst>
</file>

<file path=ppt/tags/tag7.xml><?xml version="1.0" encoding="utf-8"?>
<p:tagLst xmlns:a="http://schemas.openxmlformats.org/drawingml/2006/main" xmlns:r="http://schemas.openxmlformats.org/officeDocument/2006/relationships" xmlns:p="http://schemas.openxmlformats.org/presentationml/2006/main">
  <p:tag name="DVSECTIONID" val="WNu3pcsIu18Gk4VWskC9La"/>
</p:tagLst>
</file>

<file path=ppt/tags/tag8.xml><?xml version="1.0" encoding="utf-8"?>
<p:tagLst xmlns:a="http://schemas.openxmlformats.org/drawingml/2006/main" xmlns:r="http://schemas.openxmlformats.org/officeDocument/2006/relationships" xmlns:p="http://schemas.openxmlformats.org/presentationml/2006/main">
  <p:tag name="DVSHAPEID" val="F2bi8qwqMkJmnhqpOIzfdf"/>
</p:tagLst>
</file>

<file path=ppt/tags/tag9.xml><?xml version="1.0" encoding="utf-8"?>
<p:tagLst xmlns:a="http://schemas.openxmlformats.org/drawingml/2006/main" xmlns:r="http://schemas.openxmlformats.org/officeDocument/2006/relationships" xmlns:p="http://schemas.openxmlformats.org/presentationml/2006/main">
  <p:tag name="DVSHAPEID" val="ChTe1x0GArOZxtXIlcbHw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athena xmlns="http://schemas.microsoft.com/edu/athena" version="0.1.1207.0"/>
</file>

<file path=customXml/item2.xml><?xml version="1.0" encoding="utf-8"?>
<athena xmlns="http://schemas.microsoft.com/edu/athena" version="0.1.1207.0"/>
</file>

<file path=customXml/item3.xml><?xml version="1.0" encoding="utf-8"?>
<athena xmlns="http://schemas.microsoft.com/edu/athena" version="0.1.1207.0"/>
</file>

<file path=customXml/itemProps1.xml><?xml version="1.0" encoding="utf-8"?>
<ds:datastoreItem xmlns:ds="http://schemas.openxmlformats.org/officeDocument/2006/customXml" ds:itemID="{319E8B11-F99B-418F-9ADA-AA5E5E1142A6}">
  <ds:schemaRefs>
    <ds:schemaRef ds:uri="http://schemas.microsoft.com/edu/athena"/>
  </ds:schemaRefs>
</ds:datastoreItem>
</file>

<file path=customXml/itemProps2.xml><?xml version="1.0" encoding="utf-8"?>
<ds:datastoreItem xmlns:ds="http://schemas.openxmlformats.org/officeDocument/2006/customXml" ds:itemID="{B26FA2C1-CD2B-449C-AD62-6AC9386C1AC0}">
  <ds:schemaRefs>
    <ds:schemaRef ds:uri="http://schemas.microsoft.com/edu/athena"/>
  </ds:schemaRefs>
</ds:datastoreItem>
</file>

<file path=customXml/itemProps3.xml><?xml version="1.0" encoding="utf-8"?>
<ds:datastoreItem xmlns:ds="http://schemas.openxmlformats.org/officeDocument/2006/customXml" ds:itemID="{D4F4D54D-7795-4974-8219-958CEB7D85D3}">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
  <TotalTime>36410</TotalTime>
  <Words>1889</Words>
  <Application>Microsoft Office PowerPoint</Application>
  <PresentationFormat>On-screen Show (4:3)</PresentationFormat>
  <Paragraphs>296</Paragraphs>
  <Slides>19</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SimSun</vt:lpstr>
      <vt:lpstr>Aharoni</vt:lpstr>
      <vt:lpstr>Arial</vt:lpstr>
      <vt:lpstr>Calibri</vt:lpstr>
      <vt:lpstr>Century Gothic</vt:lpstr>
      <vt:lpstr>Monotype Sorts</vt:lpstr>
      <vt:lpstr>Textile</vt:lpstr>
      <vt:lpstr>Times</vt:lpstr>
      <vt:lpstr>Times New Roman</vt:lpstr>
      <vt:lpstr>Wingdings</vt:lpstr>
      <vt:lpstr>Office Theme</vt:lpstr>
      <vt:lpstr>                 </vt:lpstr>
      <vt:lpstr>My Students The Wolb Pack</vt:lpstr>
      <vt:lpstr>PowerPoint Presentation</vt:lpstr>
      <vt:lpstr>         Ability Studies: Investigates the cultural dynamic of  Ability expectation (want)  and Ableism (need)</vt:lpstr>
      <vt:lpstr>PowerPoint Presentation</vt:lpstr>
      <vt:lpstr>PowerPoint Presentation</vt:lpstr>
      <vt:lpstr>     Governance of S&amp;T through an Ability Studies lens: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Wolb Pack</dc:title>
  <dc:creator>lucy diep</dc:creator>
  <cp:lastModifiedBy>reviewer</cp:lastModifiedBy>
  <cp:revision>923</cp:revision>
  <dcterms:created xsi:type="dcterms:W3CDTF">2013-07-09T17:40:59Z</dcterms:created>
  <dcterms:modified xsi:type="dcterms:W3CDTF">2014-05-28T14:19:21Z</dcterms:modified>
</cp:coreProperties>
</file>