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41908413" cy="32921575"/>
  <p:notesSz cx="6858000" cy="9144000"/>
  <p:defaultTextStyle>
    <a:defPPr>
      <a:defRPr lang="en-US"/>
    </a:defPPr>
    <a:lvl1pPr marL="0" algn="l" defTabSz="4275917" rtl="0" eaLnBrk="1" latinLnBrk="0" hangingPunct="1">
      <a:defRPr sz="8400" kern="1200">
        <a:solidFill>
          <a:schemeClr val="tx1"/>
        </a:solidFill>
        <a:latin typeface="+mn-lt"/>
        <a:ea typeface="+mn-ea"/>
        <a:cs typeface="+mn-cs"/>
      </a:defRPr>
    </a:lvl1pPr>
    <a:lvl2pPr marL="2137959" algn="l" defTabSz="4275917" rtl="0" eaLnBrk="1" latinLnBrk="0" hangingPunct="1">
      <a:defRPr sz="8400" kern="1200">
        <a:solidFill>
          <a:schemeClr val="tx1"/>
        </a:solidFill>
        <a:latin typeface="+mn-lt"/>
        <a:ea typeface="+mn-ea"/>
        <a:cs typeface="+mn-cs"/>
      </a:defRPr>
    </a:lvl2pPr>
    <a:lvl3pPr marL="4275917" algn="l" defTabSz="4275917" rtl="0" eaLnBrk="1" latinLnBrk="0" hangingPunct="1">
      <a:defRPr sz="8400" kern="1200">
        <a:solidFill>
          <a:schemeClr val="tx1"/>
        </a:solidFill>
        <a:latin typeface="+mn-lt"/>
        <a:ea typeface="+mn-ea"/>
        <a:cs typeface="+mn-cs"/>
      </a:defRPr>
    </a:lvl3pPr>
    <a:lvl4pPr marL="6413876" algn="l" defTabSz="4275917" rtl="0" eaLnBrk="1" latinLnBrk="0" hangingPunct="1">
      <a:defRPr sz="8400" kern="1200">
        <a:solidFill>
          <a:schemeClr val="tx1"/>
        </a:solidFill>
        <a:latin typeface="+mn-lt"/>
        <a:ea typeface="+mn-ea"/>
        <a:cs typeface="+mn-cs"/>
      </a:defRPr>
    </a:lvl4pPr>
    <a:lvl5pPr marL="8551835" algn="l" defTabSz="4275917" rtl="0" eaLnBrk="1" latinLnBrk="0" hangingPunct="1">
      <a:defRPr sz="8400" kern="1200">
        <a:solidFill>
          <a:schemeClr val="tx1"/>
        </a:solidFill>
        <a:latin typeface="+mn-lt"/>
        <a:ea typeface="+mn-ea"/>
        <a:cs typeface="+mn-cs"/>
      </a:defRPr>
    </a:lvl5pPr>
    <a:lvl6pPr marL="10689793" algn="l" defTabSz="4275917" rtl="0" eaLnBrk="1" latinLnBrk="0" hangingPunct="1">
      <a:defRPr sz="8400" kern="1200">
        <a:solidFill>
          <a:schemeClr val="tx1"/>
        </a:solidFill>
        <a:latin typeface="+mn-lt"/>
        <a:ea typeface="+mn-ea"/>
        <a:cs typeface="+mn-cs"/>
      </a:defRPr>
    </a:lvl6pPr>
    <a:lvl7pPr marL="12827752" algn="l" defTabSz="4275917" rtl="0" eaLnBrk="1" latinLnBrk="0" hangingPunct="1">
      <a:defRPr sz="8400" kern="1200">
        <a:solidFill>
          <a:schemeClr val="tx1"/>
        </a:solidFill>
        <a:latin typeface="+mn-lt"/>
        <a:ea typeface="+mn-ea"/>
        <a:cs typeface="+mn-cs"/>
      </a:defRPr>
    </a:lvl7pPr>
    <a:lvl8pPr marL="14965710" algn="l" defTabSz="4275917" rtl="0" eaLnBrk="1" latinLnBrk="0" hangingPunct="1">
      <a:defRPr sz="8400" kern="1200">
        <a:solidFill>
          <a:schemeClr val="tx1"/>
        </a:solidFill>
        <a:latin typeface="+mn-lt"/>
        <a:ea typeface="+mn-ea"/>
        <a:cs typeface="+mn-cs"/>
      </a:defRPr>
    </a:lvl8pPr>
    <a:lvl9pPr marL="17103669" algn="l" defTabSz="4275917" rtl="0" eaLnBrk="1" latinLnBrk="0" hangingPunct="1">
      <a:defRPr sz="8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3" d="100"/>
          <a:sy n="33" d="100"/>
        </p:scale>
        <p:origin x="-132" y="3834"/>
      </p:cViewPr>
      <p:guideLst>
        <p:guide orient="horz" pos="10369"/>
        <p:guide pos="13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7" y="22390065"/>
            <a:ext cx="41940903"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427592" tIns="213796" rIns="427592" bIns="213796" anchor="ctr"/>
          <a:lstStyle>
            <a:extLst/>
          </a:lstStyle>
          <a:p>
            <a:pPr algn="ctr" eaLnBrk="1" latinLnBrk="0" hangingPunct="1"/>
            <a:endParaRPr kumimoji="0" lang="en-US"/>
          </a:p>
        </p:txBody>
      </p:sp>
      <p:sp>
        <p:nvSpPr>
          <p:cNvPr id="9" name="Title 8"/>
          <p:cNvSpPr>
            <a:spLocks noGrp="1"/>
          </p:cNvSpPr>
          <p:nvPr>
            <p:ph type="ctrTitle"/>
          </p:nvPr>
        </p:nvSpPr>
        <p:spPr>
          <a:xfrm>
            <a:off x="3143131" y="8413299"/>
            <a:ext cx="35622151" cy="8783700"/>
          </a:xfrm>
        </p:spPr>
        <p:txBody>
          <a:bodyPr vert="horz" anchor="b">
            <a:normAutofit/>
            <a:scene3d>
              <a:camera prst="orthographicFront"/>
              <a:lightRig rig="soft" dir="t"/>
            </a:scene3d>
            <a:sp3d prstMaterial="softEdge">
              <a:bevelT w="25400" h="25400"/>
            </a:sp3d>
          </a:bodyPr>
          <a:lstStyle>
            <a:lvl1pPr algn="r">
              <a:defRPr sz="224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3143131" y="17337385"/>
            <a:ext cx="35622151" cy="5759135"/>
          </a:xfrm>
        </p:spPr>
        <p:txBody>
          <a:bodyPr lIns="213796" rIns="213796"/>
          <a:lstStyle>
            <a:lvl1pPr marL="0" marR="299314" indent="0" algn="r">
              <a:buNone/>
              <a:defRPr>
                <a:solidFill>
                  <a:schemeClr val="tx2"/>
                </a:solidFill>
              </a:defRPr>
            </a:lvl1pPr>
            <a:lvl2pPr marL="2137959" indent="0" algn="ctr">
              <a:buNone/>
            </a:lvl2pPr>
            <a:lvl3pPr marL="4275917" indent="0" algn="ctr">
              <a:buNone/>
            </a:lvl3pPr>
            <a:lvl4pPr marL="6413876" indent="0" algn="ctr">
              <a:buNone/>
            </a:lvl4pPr>
            <a:lvl5pPr marL="8551835" indent="0" algn="ctr">
              <a:buNone/>
            </a:lvl5pPr>
            <a:lvl6pPr marL="10689793" indent="0" algn="ctr">
              <a:buNone/>
            </a:lvl6pPr>
            <a:lvl7pPr marL="12827752" indent="0" algn="ctr">
              <a:buNone/>
            </a:lvl7pPr>
            <a:lvl8pPr marL="14965710" indent="0" algn="ctr">
              <a:buNone/>
            </a:lvl8pPr>
            <a:lvl9pPr marL="17103669" indent="0" algn="ctr">
              <a:buNone/>
            </a:lvl9pPr>
            <a:extLst/>
          </a:lstStyle>
          <a:p>
            <a:r>
              <a:rPr kumimoji="0" lang="en-US" smtClean="0"/>
              <a:t>Click to edit Master subtitle style</a:t>
            </a:r>
            <a:endParaRPr kumimoji="0" lang="en-US"/>
          </a:p>
        </p:txBody>
      </p:sp>
      <p:grpSp>
        <p:nvGrpSpPr>
          <p:cNvPr id="2" name="Group 1"/>
          <p:cNvGrpSpPr/>
          <p:nvPr/>
        </p:nvGrpSpPr>
        <p:grpSpPr>
          <a:xfrm>
            <a:off x="-17254" y="23776693"/>
            <a:ext cx="41925669" cy="917890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50E1872-10EE-4139-AC8D-FA7FF6D09FD4}" type="datetimeFigureOut">
              <a:rPr lang="en-CA" smtClean="0"/>
              <a:t>23/09/2012</a:t>
            </a:fld>
            <a:endParaRPr lang="en-C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A844665-87F3-4F2E-B0C1-08E77950D691}"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095421" y="7111068"/>
            <a:ext cx="37717572" cy="210551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1A844665-87F3-4F2E-B0C1-08E77950D691}"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367205" y="1318402"/>
            <a:ext cx="8146429" cy="26847842"/>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095421" y="1318404"/>
            <a:ext cx="28986652" cy="26847837"/>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1A844665-87F3-4F2E-B0C1-08E77950D691}"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1A844665-87F3-4F2E-B0C1-08E77950D691}" type="slidenum">
              <a:rPr lang="en-CA" smtClean="0"/>
              <a:t>‹#›</a:t>
            </a:fld>
            <a:endParaRPr lang="en-C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310765" y="5087108"/>
            <a:ext cx="35622151" cy="8779087"/>
          </a:xfrm>
        </p:spPr>
        <p:txBody>
          <a:bodyPr vert="horz" anchor="b">
            <a:normAutofit/>
            <a:scene3d>
              <a:camera prst="orthographicFront"/>
              <a:lightRig rig="soft" dir="t"/>
            </a:scene3d>
            <a:sp3d prstMaterial="softEdge">
              <a:bevelT w="25400" h="25400"/>
            </a:sp3d>
          </a:bodyPr>
          <a:lstStyle>
            <a:lvl1pPr algn="r">
              <a:buNone/>
              <a:defRPr sz="224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7978420" y="14073575"/>
            <a:ext cx="20954207" cy="6984136"/>
          </a:xfrm>
        </p:spPr>
        <p:txBody>
          <a:bodyPr lIns="427592" rIns="427592" anchor="t"/>
          <a:lstStyle>
            <a:lvl1pPr marL="0" indent="0" algn="l">
              <a:buNone/>
              <a:defRPr sz="10800">
                <a:solidFill>
                  <a:schemeClr val="tx1"/>
                </a:solidFill>
              </a:defRPr>
            </a:lvl1pPr>
            <a:lvl2pPr>
              <a:buNone/>
              <a:defRPr sz="8400">
                <a:solidFill>
                  <a:schemeClr val="tx1">
                    <a:tint val="75000"/>
                  </a:schemeClr>
                </a:solidFill>
              </a:defRPr>
            </a:lvl2pPr>
            <a:lvl3pPr>
              <a:buNone/>
              <a:defRPr sz="7500">
                <a:solidFill>
                  <a:schemeClr val="tx1">
                    <a:tint val="75000"/>
                  </a:schemeClr>
                </a:solidFill>
              </a:defRPr>
            </a:lvl3pPr>
            <a:lvl4pPr>
              <a:buNone/>
              <a:defRPr sz="6500">
                <a:solidFill>
                  <a:schemeClr val="tx1">
                    <a:tint val="75000"/>
                  </a:schemeClr>
                </a:solidFill>
              </a:defRPr>
            </a:lvl4pPr>
            <a:lvl5pPr>
              <a:buNone/>
              <a:defRPr sz="65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1A844665-87F3-4F2E-B0C1-08E77950D691}" type="slidenum">
              <a:rPr lang="en-CA" smtClean="0"/>
              <a:t>‹#›</a:t>
            </a:fld>
            <a:endParaRPr lang="en-CA"/>
          </a:p>
        </p:txBody>
      </p:sp>
      <p:sp>
        <p:nvSpPr>
          <p:cNvPr id="7" name="Chevron 6"/>
          <p:cNvSpPr/>
          <p:nvPr/>
        </p:nvSpPr>
        <p:spPr>
          <a:xfrm>
            <a:off x="16667486" y="14427657"/>
            <a:ext cx="838168" cy="1097386"/>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427592" tIns="213796" rIns="427592" bIns="213796" anchor="ctr"/>
          <a:lstStyle>
            <a:extLst/>
          </a:lstStyle>
          <a:p>
            <a:pPr algn="l" eaLnBrk="1" latinLnBrk="0" hangingPunct="1"/>
            <a:endParaRPr kumimoji="0" lang="en-US"/>
          </a:p>
        </p:txBody>
      </p:sp>
      <p:sp>
        <p:nvSpPr>
          <p:cNvPr id="8" name="Chevron 7"/>
          <p:cNvSpPr/>
          <p:nvPr/>
        </p:nvSpPr>
        <p:spPr>
          <a:xfrm>
            <a:off x="15813111" y="14427657"/>
            <a:ext cx="838168" cy="1097386"/>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427592" tIns="213796" rIns="427592" bIns="213796"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095421" y="7111062"/>
            <a:ext cx="18509549" cy="21726718"/>
          </a:xfrm>
        </p:spPr>
        <p:txBody>
          <a:bodyPr/>
          <a:lstStyle>
            <a:lvl1pPr>
              <a:defRPr sz="13100"/>
            </a:lvl1pPr>
            <a:lvl2pPr>
              <a:defRPr sz="11200"/>
            </a:lvl2pPr>
            <a:lvl3pPr>
              <a:defRPr sz="9400"/>
            </a:lvl3pPr>
            <a:lvl4pPr>
              <a:defRPr sz="8400"/>
            </a:lvl4pPr>
            <a:lvl5pPr>
              <a:defRPr sz="84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1303443" y="7111062"/>
            <a:ext cx="18509549" cy="21726718"/>
          </a:xfrm>
        </p:spPr>
        <p:txBody>
          <a:bodyPr/>
          <a:lstStyle>
            <a:lvl1pPr>
              <a:defRPr sz="13100"/>
            </a:lvl1pPr>
            <a:lvl2pPr>
              <a:defRPr sz="11200"/>
            </a:lvl2pPr>
            <a:lvl3pPr>
              <a:defRPr sz="9400"/>
            </a:lvl3pPr>
            <a:lvl4pPr>
              <a:defRPr sz="8400"/>
            </a:lvl4pPr>
            <a:lvl5pPr>
              <a:defRPr sz="84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1A844665-87F3-4F2E-B0C1-08E77950D691}" type="slidenum">
              <a:rPr lang="en-CA" smtClean="0"/>
              <a:t>‹#›</a:t>
            </a:fld>
            <a:endParaRPr lang="en-C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095421" y="1310766"/>
            <a:ext cx="37717572" cy="5486929"/>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095421" y="25971465"/>
            <a:ext cx="18516827" cy="3657953"/>
          </a:xfrm>
          <a:solidFill>
            <a:schemeClr val="accent1"/>
          </a:solidFill>
          <a:ln w="9652">
            <a:solidFill>
              <a:schemeClr val="accent1"/>
            </a:solidFill>
            <a:miter lim="800000"/>
          </a:ln>
        </p:spPr>
        <p:txBody>
          <a:bodyPr lIns="855183" anchor="ctr"/>
          <a:lstStyle>
            <a:lvl1pPr marL="0" indent="0">
              <a:buNone/>
              <a:defRPr sz="11200" b="0">
                <a:solidFill>
                  <a:schemeClr val="bg1"/>
                </a:solidFill>
              </a:defRPr>
            </a:lvl1pPr>
            <a:lvl2pPr>
              <a:buNone/>
              <a:defRPr sz="9400" b="1"/>
            </a:lvl2pPr>
            <a:lvl3pPr>
              <a:buNone/>
              <a:defRPr sz="8400" b="1"/>
            </a:lvl3pPr>
            <a:lvl4pPr>
              <a:buNone/>
              <a:defRPr sz="7500" b="1"/>
            </a:lvl4pPr>
            <a:lvl5pPr>
              <a:buNone/>
              <a:defRPr sz="75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1288898" y="25971465"/>
            <a:ext cx="18524101" cy="3657953"/>
          </a:xfrm>
          <a:solidFill>
            <a:schemeClr val="accent1"/>
          </a:solidFill>
          <a:ln w="9652">
            <a:solidFill>
              <a:schemeClr val="accent1"/>
            </a:solidFill>
            <a:miter lim="800000"/>
          </a:ln>
        </p:spPr>
        <p:txBody>
          <a:bodyPr lIns="855183" anchor="ctr"/>
          <a:lstStyle>
            <a:lvl1pPr marL="0" indent="0">
              <a:buNone/>
              <a:defRPr sz="11200" b="0">
                <a:solidFill>
                  <a:schemeClr val="bg1"/>
                </a:solidFill>
              </a:defRPr>
            </a:lvl1pPr>
            <a:lvl2pPr>
              <a:buNone/>
              <a:defRPr sz="9400" b="1"/>
            </a:lvl2pPr>
            <a:lvl3pPr>
              <a:buNone/>
              <a:defRPr sz="8400" b="1"/>
            </a:lvl3pPr>
            <a:lvl4pPr>
              <a:buNone/>
              <a:defRPr sz="7500" b="1"/>
            </a:lvl4pPr>
            <a:lvl5pPr>
              <a:buNone/>
              <a:defRPr sz="75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95421" y="6933282"/>
            <a:ext cx="18516827" cy="18922287"/>
          </a:xfrm>
          <a:ln>
            <a:noFill/>
            <a:prstDash val="sysDash"/>
            <a:miter lim="800000"/>
          </a:ln>
        </p:spPr>
        <p:txBody>
          <a:bodyPr/>
          <a:lstStyle>
            <a:lvl1pPr>
              <a:defRPr sz="11200"/>
            </a:lvl1pPr>
            <a:lvl2pPr>
              <a:defRPr sz="9400"/>
            </a:lvl2pPr>
            <a:lvl3pPr>
              <a:defRPr sz="8400"/>
            </a:lvl3pPr>
            <a:lvl4pPr>
              <a:defRPr sz="7500"/>
            </a:lvl4pPr>
            <a:lvl5pPr>
              <a:defRPr sz="75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1288894" y="6933282"/>
            <a:ext cx="18524101" cy="18922287"/>
          </a:xfrm>
          <a:ln>
            <a:noFill/>
            <a:prstDash val="sysDash"/>
            <a:miter lim="800000"/>
          </a:ln>
        </p:spPr>
        <p:txBody>
          <a:bodyPr/>
          <a:lstStyle>
            <a:lvl1pPr>
              <a:spcBef>
                <a:spcPts val="0"/>
              </a:spcBef>
              <a:defRPr sz="11200"/>
            </a:lvl1pPr>
            <a:lvl2pPr>
              <a:defRPr sz="9400"/>
            </a:lvl2pPr>
            <a:lvl3pPr>
              <a:defRPr sz="8400"/>
            </a:lvl3pPr>
            <a:lvl4pPr>
              <a:defRPr sz="7500"/>
            </a:lvl4pPr>
            <a:lvl5pPr>
              <a:defRPr sz="75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8" name="Footer Placeholder 7"/>
          <p:cNvSpPr>
            <a:spLocks noGrp="1"/>
          </p:cNvSpPr>
          <p:nvPr>
            <p:ph type="ftr" sz="quarter" idx="11"/>
          </p:nvPr>
        </p:nvSpPr>
        <p:spPr/>
        <p:txBody>
          <a:bodyPr/>
          <a:lstStyle>
            <a:extLst/>
          </a:lstStyle>
          <a:p>
            <a:endParaRPr lang="en-CA"/>
          </a:p>
        </p:txBody>
      </p:sp>
      <p:sp>
        <p:nvSpPr>
          <p:cNvPr id="9" name="Slide Number Placeholder 8"/>
          <p:cNvSpPr>
            <a:spLocks noGrp="1"/>
          </p:cNvSpPr>
          <p:nvPr>
            <p:ph type="sldNum" sz="quarter" idx="12"/>
          </p:nvPr>
        </p:nvSpPr>
        <p:spPr/>
        <p:txBody>
          <a:bodyPr/>
          <a:lstStyle>
            <a:extLst/>
          </a:lstStyle>
          <a:p>
            <a:fld id="{1A844665-87F3-4F2E-B0C1-08E77950D691}"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4" name="Footer Placeholder 3"/>
          <p:cNvSpPr>
            <a:spLocks noGrp="1"/>
          </p:cNvSpPr>
          <p:nvPr>
            <p:ph type="ftr" sz="quarter" idx="11"/>
          </p:nvPr>
        </p:nvSpPr>
        <p:spPr/>
        <p:txBody>
          <a:bodyPr/>
          <a:lstStyle>
            <a:extLst/>
          </a:lstStyle>
          <a:p>
            <a:endParaRPr lang="en-CA"/>
          </a:p>
        </p:txBody>
      </p:sp>
      <p:sp>
        <p:nvSpPr>
          <p:cNvPr id="5" name="Slide Number Placeholder 4"/>
          <p:cNvSpPr>
            <a:spLocks noGrp="1"/>
          </p:cNvSpPr>
          <p:nvPr>
            <p:ph type="sldNum" sz="quarter" idx="12"/>
          </p:nvPr>
        </p:nvSpPr>
        <p:spPr/>
        <p:txBody>
          <a:bodyPr/>
          <a:lstStyle>
            <a:extLst/>
          </a:lstStyle>
          <a:p>
            <a:fld id="{1A844665-87F3-4F2E-B0C1-08E77950D691}" type="slidenum">
              <a:rPr lang="en-CA" smtClean="0"/>
              <a:t>‹#›</a:t>
            </a:fld>
            <a:endParaRPr lang="en-C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50E1872-10EE-4139-AC8D-FA7FF6D09FD4}" type="datetimeFigureOut">
              <a:rPr lang="en-CA" smtClean="0"/>
              <a:t>23/09/2012</a:t>
            </a:fld>
            <a:endParaRPr lang="en-CA"/>
          </a:p>
        </p:txBody>
      </p:sp>
      <p:sp>
        <p:nvSpPr>
          <p:cNvPr id="3" name="Footer Placeholder 2"/>
          <p:cNvSpPr>
            <a:spLocks noGrp="1"/>
          </p:cNvSpPr>
          <p:nvPr>
            <p:ph type="ftr" sz="quarter" idx="11"/>
          </p:nvPr>
        </p:nvSpPr>
        <p:spPr/>
        <p:txBody>
          <a:bodyPr/>
          <a:lstStyle>
            <a:extLst/>
          </a:lstStyle>
          <a:p>
            <a:endParaRPr lang="en-CA"/>
          </a:p>
        </p:txBody>
      </p:sp>
      <p:sp>
        <p:nvSpPr>
          <p:cNvPr id="4" name="Slide Number Placeholder 3"/>
          <p:cNvSpPr>
            <a:spLocks noGrp="1"/>
          </p:cNvSpPr>
          <p:nvPr>
            <p:ph type="sldNum" sz="quarter" idx="12"/>
          </p:nvPr>
        </p:nvSpPr>
        <p:spPr/>
        <p:txBody>
          <a:bodyPr/>
          <a:lstStyle>
            <a:extLst/>
          </a:lstStyle>
          <a:p>
            <a:fld id="{1A844665-87F3-4F2E-B0C1-08E77950D691}"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190841" y="23410898"/>
            <a:ext cx="34290175" cy="2194772"/>
          </a:xfrm>
        </p:spPr>
        <p:txBody>
          <a:bodyPr vert="horz" anchor="t">
            <a:noAutofit/>
            <a:sp3d prstMaterial="softEdge">
              <a:bevelT w="0" h="0"/>
            </a:sp3d>
          </a:bodyPr>
          <a:lstStyle>
            <a:lvl1pPr algn="r">
              <a:buNone/>
              <a:defRPr sz="117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20255733" y="25706969"/>
            <a:ext cx="18216190" cy="4389543"/>
          </a:xfrm>
        </p:spPr>
        <p:txBody>
          <a:bodyPr/>
          <a:lstStyle>
            <a:lvl1pPr marL="0" indent="0" algn="r">
              <a:buNone/>
              <a:defRPr sz="7500"/>
            </a:lvl1pPr>
            <a:lvl2pPr>
              <a:buNone/>
              <a:defRPr sz="5600"/>
            </a:lvl2pPr>
            <a:lvl3pPr>
              <a:buNone/>
              <a:defRPr sz="4700"/>
            </a:lvl3pPr>
            <a:lvl4pPr>
              <a:buNone/>
              <a:defRPr sz="4200"/>
            </a:lvl4pPr>
            <a:lvl5pPr>
              <a:buNone/>
              <a:defRPr sz="42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190841" y="1316863"/>
            <a:ext cx="34281082" cy="21947717"/>
          </a:xfrm>
        </p:spPr>
        <p:txBody>
          <a:bodyPr/>
          <a:lstStyle>
            <a:lvl1pPr>
              <a:defRPr sz="15000"/>
            </a:lvl1pPr>
            <a:lvl2pPr>
              <a:defRPr sz="13100"/>
            </a:lvl2pPr>
            <a:lvl3pPr>
              <a:defRPr sz="11200"/>
            </a:lvl3pPr>
            <a:lvl4pPr>
              <a:defRPr sz="9400"/>
            </a:lvl4pPr>
            <a:lvl5pPr>
              <a:defRPr sz="94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30831062" y="30761098"/>
            <a:ext cx="8800767" cy="1755817"/>
          </a:xfrm>
        </p:spPr>
        <p:txBody>
          <a:bodyPr/>
          <a:lstStyle>
            <a:extLst/>
          </a:lstStyle>
          <a:p>
            <a:fld id="{350E1872-10EE-4139-AC8D-FA7FF6D09FD4}" type="datetimeFigureOut">
              <a:rPr lang="en-CA" smtClean="0"/>
              <a:t>23/09/2012</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1A844665-87F3-4F2E-B0C1-08E77950D691}"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230449" y="26130850"/>
            <a:ext cx="32828257" cy="3111814"/>
          </a:xfrm>
          <a:noFill/>
        </p:spPr>
        <p:txBody>
          <a:bodyPr lIns="427592" tIns="0" rIns="427592" anchor="t"/>
          <a:lstStyle>
            <a:lvl1pPr marL="0" marR="85518" indent="0" algn="r">
              <a:buNone/>
              <a:defRPr sz="6500"/>
            </a:lvl1pPr>
            <a:lvl2pPr>
              <a:defRPr sz="5600"/>
            </a:lvl2pPr>
            <a:lvl3pPr>
              <a:defRPr sz="4700"/>
            </a:lvl3pPr>
            <a:lvl4pPr>
              <a:defRPr sz="4200"/>
            </a:lvl4pPr>
            <a:lvl5pPr>
              <a:defRPr sz="42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1047711" y="911934"/>
            <a:ext cx="39812992" cy="21069808"/>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150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50E1872-10EE-4139-AC8D-FA7FF6D09FD4}" type="datetimeFigureOut">
              <a:rPr lang="en-CA" smtClean="0"/>
              <a:t>23/09/2012</a:t>
            </a:fld>
            <a:endParaRPr lang="en-CA"/>
          </a:p>
        </p:txBody>
      </p:sp>
      <p:sp>
        <p:nvSpPr>
          <p:cNvPr id="6" name="Footer Placeholder 5"/>
          <p:cNvSpPr>
            <a:spLocks noGrp="1"/>
          </p:cNvSpPr>
          <p:nvPr>
            <p:ph type="ftr" sz="quarter" idx="11"/>
          </p:nvPr>
        </p:nvSpPr>
        <p:spPr>
          <a:xfrm>
            <a:off x="20074572" y="30761100"/>
            <a:ext cx="10773547" cy="1752769"/>
          </a:xfrm>
        </p:spPr>
        <p:txBody>
          <a:bodyPr/>
          <a:lstStyle>
            <a:lvl1pPr>
              <a:defRPr>
                <a:solidFill>
                  <a:schemeClr val="tx1"/>
                </a:solidFill>
              </a:defRPr>
            </a:lvl1pPr>
            <a:extLst/>
          </a:lstStyle>
          <a:p>
            <a:endParaRPr lang="en-C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A844665-87F3-4F2E-B0C1-08E77950D691}" type="slidenum">
              <a:rPr lang="en-CA" smtClean="0"/>
              <a:t>‹#›</a:t>
            </a:fld>
            <a:endParaRPr lang="en-CA"/>
          </a:p>
        </p:txBody>
      </p:sp>
      <p:sp>
        <p:nvSpPr>
          <p:cNvPr id="2" name="Title 1"/>
          <p:cNvSpPr>
            <a:spLocks noGrp="1"/>
          </p:cNvSpPr>
          <p:nvPr>
            <p:ph type="title"/>
          </p:nvPr>
        </p:nvSpPr>
        <p:spPr>
          <a:xfrm>
            <a:off x="1047710" y="23354838"/>
            <a:ext cx="37010995" cy="2701086"/>
          </a:xfrm>
          <a:noFill/>
        </p:spPr>
        <p:txBody>
          <a:bodyPr anchor="t">
            <a:sp3d prstMaterial="softEdge"/>
          </a:bodyPr>
          <a:lstStyle>
            <a:lvl1pPr marR="0" algn="r">
              <a:buNone/>
              <a:defRPr sz="14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2288248" y="28538445"/>
            <a:ext cx="22643669" cy="442159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427592" tIns="213796" rIns="427592" bIns="213796" anchor="t" compatLnSpc="1"/>
          <a:lstStyle>
            <a:extLst/>
          </a:lstStyle>
          <a:p>
            <a:endParaRPr kumimoji="0" lang="en-US"/>
          </a:p>
        </p:txBody>
      </p:sp>
      <p:sp>
        <p:nvSpPr>
          <p:cNvPr id="9" name="Freeform 8"/>
          <p:cNvSpPr>
            <a:spLocks/>
          </p:cNvSpPr>
          <p:nvPr/>
        </p:nvSpPr>
        <p:spPr bwMode="auto">
          <a:xfrm>
            <a:off x="2226121" y="28510002"/>
            <a:ext cx="16913927" cy="448099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427592" tIns="213796" rIns="427592" bIns="213796" anchor="t" compatLnSpc="1"/>
          <a:lstStyle>
            <a:extLst/>
          </a:lstStyle>
          <a:p>
            <a:endParaRPr kumimoji="0" lang="en-US"/>
          </a:p>
        </p:txBody>
      </p:sp>
      <p:sp>
        <p:nvSpPr>
          <p:cNvPr id="10" name="Right Triangle 9"/>
          <p:cNvSpPr>
            <a:spLocks/>
          </p:cNvSpPr>
          <p:nvPr/>
        </p:nvSpPr>
        <p:spPr bwMode="auto">
          <a:xfrm>
            <a:off x="-27692" y="27800695"/>
            <a:ext cx="15593349" cy="5188667"/>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427592" tIns="213796" rIns="427592" bIns="213796" anchor="ctr" compatLnSpc="1"/>
          <a:lstStyle>
            <a:extLst/>
          </a:lstStyle>
          <a:p>
            <a:pPr algn="ctr" eaLnBrk="1" latinLnBrk="0" hangingPunct="1"/>
            <a:endParaRPr kumimoji="0" lang="en-US"/>
          </a:p>
        </p:txBody>
      </p:sp>
      <p:cxnSp>
        <p:nvCxnSpPr>
          <p:cNvPr id="11" name="Straight Connector 10"/>
          <p:cNvCxnSpPr/>
          <p:nvPr/>
        </p:nvCxnSpPr>
        <p:spPr>
          <a:xfrm>
            <a:off x="-42332" y="27783825"/>
            <a:ext cx="15607992" cy="5205540"/>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39709010" y="23946821"/>
            <a:ext cx="838168" cy="1097386"/>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427592" tIns="213796" rIns="427592" bIns="213796" anchor="ctr"/>
          <a:lstStyle>
            <a:extLst/>
          </a:lstStyle>
          <a:p>
            <a:pPr algn="l" eaLnBrk="1" latinLnBrk="0" hangingPunct="1"/>
            <a:endParaRPr kumimoji="0" lang="en-US"/>
          </a:p>
        </p:txBody>
      </p:sp>
      <p:sp>
        <p:nvSpPr>
          <p:cNvPr id="13" name="Chevron 12"/>
          <p:cNvSpPr/>
          <p:nvPr/>
        </p:nvSpPr>
        <p:spPr>
          <a:xfrm>
            <a:off x="38854635" y="23946821"/>
            <a:ext cx="838168" cy="1097386"/>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427592" tIns="213796" rIns="427592" bIns="213796"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2288248" y="28538445"/>
            <a:ext cx="22643669" cy="442159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427592" tIns="213796" rIns="427592" bIns="213796" anchor="t" compatLnSpc="1"/>
          <a:lstStyle>
            <a:extLst/>
          </a:lstStyle>
          <a:p>
            <a:endParaRPr kumimoji="0" lang="en-US"/>
          </a:p>
        </p:txBody>
      </p:sp>
      <p:sp>
        <p:nvSpPr>
          <p:cNvPr id="12" name="Freeform 11"/>
          <p:cNvSpPr>
            <a:spLocks/>
          </p:cNvSpPr>
          <p:nvPr/>
        </p:nvSpPr>
        <p:spPr bwMode="auto">
          <a:xfrm>
            <a:off x="2226121" y="28510002"/>
            <a:ext cx="16913927" cy="448099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427592" tIns="213796" rIns="427592" bIns="213796" anchor="t" compatLnSpc="1"/>
          <a:lstStyle>
            <a:extLst/>
          </a:lstStyle>
          <a:p>
            <a:endParaRPr kumimoji="0" lang="en-US"/>
          </a:p>
        </p:txBody>
      </p:sp>
      <p:sp>
        <p:nvSpPr>
          <p:cNvPr id="14" name="Right Triangle 13"/>
          <p:cNvSpPr>
            <a:spLocks/>
          </p:cNvSpPr>
          <p:nvPr/>
        </p:nvSpPr>
        <p:spPr bwMode="auto">
          <a:xfrm>
            <a:off x="-27692" y="27800695"/>
            <a:ext cx="15593349" cy="5188667"/>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427592" tIns="213796" rIns="427592" bIns="213796" anchor="ctr" compatLnSpc="1"/>
          <a:lstStyle>
            <a:extLst/>
          </a:lstStyle>
          <a:p>
            <a:pPr algn="ctr" eaLnBrk="1" latinLnBrk="0" hangingPunct="1"/>
            <a:endParaRPr kumimoji="0" lang="en-US"/>
          </a:p>
        </p:txBody>
      </p:sp>
      <p:cxnSp>
        <p:nvCxnSpPr>
          <p:cNvPr id="15" name="Straight Connector 14"/>
          <p:cNvCxnSpPr/>
          <p:nvPr/>
        </p:nvCxnSpPr>
        <p:spPr>
          <a:xfrm>
            <a:off x="-42332" y="27783825"/>
            <a:ext cx="15607992" cy="5205540"/>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2095421" y="1318390"/>
            <a:ext cx="37717572" cy="5486929"/>
          </a:xfrm>
          <a:prstGeom prst="rect">
            <a:avLst/>
          </a:prstGeom>
        </p:spPr>
        <p:txBody>
          <a:bodyPr vert="horz" lIns="427592" tIns="213796" rIns="427592" bIns="213796"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2095421" y="7111062"/>
            <a:ext cx="37717572" cy="21726718"/>
          </a:xfrm>
          <a:prstGeom prst="rect">
            <a:avLst/>
          </a:prstGeom>
        </p:spPr>
        <p:txBody>
          <a:bodyPr vert="horz" lIns="427592" tIns="213796" rIns="427592" bIns="213796">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30831062" y="30761098"/>
            <a:ext cx="8800767" cy="1755817"/>
          </a:xfrm>
          <a:prstGeom prst="rect">
            <a:avLst/>
          </a:prstGeom>
        </p:spPr>
        <p:txBody>
          <a:bodyPr vert="horz" lIns="427592" tIns="213796" rIns="427592" bIns="213796" anchor="b"/>
          <a:lstStyle>
            <a:lvl1pPr algn="l" eaLnBrk="1" latinLnBrk="0" hangingPunct="1">
              <a:defRPr kumimoji="0" sz="4700">
                <a:solidFill>
                  <a:schemeClr val="tx1"/>
                </a:solidFill>
              </a:defRPr>
            </a:lvl1pPr>
            <a:extLst/>
          </a:lstStyle>
          <a:p>
            <a:fld id="{350E1872-10EE-4139-AC8D-FA7FF6D09FD4}" type="datetimeFigureOut">
              <a:rPr lang="en-CA" smtClean="0"/>
              <a:t>23/09/2012</a:t>
            </a:fld>
            <a:endParaRPr lang="en-CA"/>
          </a:p>
        </p:txBody>
      </p:sp>
      <p:sp>
        <p:nvSpPr>
          <p:cNvPr id="22" name="Footer Placeholder 21"/>
          <p:cNvSpPr>
            <a:spLocks noGrp="1"/>
          </p:cNvSpPr>
          <p:nvPr>
            <p:ph type="ftr" sz="quarter" idx="3"/>
          </p:nvPr>
        </p:nvSpPr>
        <p:spPr>
          <a:xfrm>
            <a:off x="20074572" y="30761100"/>
            <a:ext cx="10773547" cy="1752769"/>
          </a:xfrm>
          <a:prstGeom prst="rect">
            <a:avLst/>
          </a:prstGeom>
        </p:spPr>
        <p:txBody>
          <a:bodyPr vert="horz" lIns="427592" tIns="213796" rIns="427592" bIns="213796" anchor="b"/>
          <a:lstStyle>
            <a:lvl1pPr algn="r" eaLnBrk="1" latinLnBrk="0" hangingPunct="1">
              <a:defRPr kumimoji="0" sz="4700">
                <a:solidFill>
                  <a:schemeClr val="tx1"/>
                </a:solidFill>
              </a:defRPr>
            </a:lvl1pPr>
            <a:extLst/>
          </a:lstStyle>
          <a:p>
            <a:endParaRPr lang="en-CA"/>
          </a:p>
        </p:txBody>
      </p:sp>
      <p:sp>
        <p:nvSpPr>
          <p:cNvPr id="18" name="Slide Number Placeholder 17"/>
          <p:cNvSpPr>
            <a:spLocks noGrp="1"/>
          </p:cNvSpPr>
          <p:nvPr>
            <p:ph type="sldNum" sz="quarter" idx="4"/>
          </p:nvPr>
        </p:nvSpPr>
        <p:spPr>
          <a:xfrm>
            <a:off x="39631829" y="30761100"/>
            <a:ext cx="1676337" cy="1752769"/>
          </a:xfrm>
          <a:prstGeom prst="rect">
            <a:avLst/>
          </a:prstGeom>
        </p:spPr>
        <p:txBody>
          <a:bodyPr vert="horz" lIns="427592" tIns="213796" rIns="427592" bIns="213796" anchor="b"/>
          <a:lstStyle>
            <a:lvl1pPr algn="r" eaLnBrk="1" latinLnBrk="0" hangingPunct="1">
              <a:defRPr kumimoji="0" sz="4700" b="0">
                <a:solidFill>
                  <a:schemeClr val="tx1"/>
                </a:solidFill>
              </a:defRPr>
            </a:lvl1pPr>
            <a:extLst/>
          </a:lstStyle>
          <a:p>
            <a:fld id="{1A844665-87F3-4F2E-B0C1-08E77950D691}"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192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1710367" indent="-1197257" algn="l" rtl="0" eaLnBrk="1" latinLnBrk="0" hangingPunct="1">
        <a:spcBef>
          <a:spcPts val="1870"/>
        </a:spcBef>
        <a:spcAft>
          <a:spcPts val="0"/>
        </a:spcAft>
        <a:buClr>
          <a:schemeClr val="accent1"/>
        </a:buClr>
        <a:buSzPct val="68000"/>
        <a:buFont typeface="Wingdings 3"/>
        <a:buChar char=""/>
        <a:defRPr kumimoji="0" sz="12600" kern="1200">
          <a:solidFill>
            <a:schemeClr val="tx1"/>
          </a:solidFill>
          <a:latin typeface="+mn-lt"/>
          <a:ea typeface="+mn-ea"/>
          <a:cs typeface="+mn-cs"/>
        </a:defRPr>
      </a:lvl1pPr>
      <a:lvl2pPr marL="2907624" indent="-1068979" algn="l" rtl="0" eaLnBrk="1" latinLnBrk="0" hangingPunct="1">
        <a:spcBef>
          <a:spcPts val="1515"/>
        </a:spcBef>
        <a:buClr>
          <a:schemeClr val="accent1"/>
        </a:buClr>
        <a:buFont typeface="Verdana"/>
        <a:buChar char="◦"/>
        <a:defRPr kumimoji="0" sz="10800" kern="1200">
          <a:solidFill>
            <a:schemeClr val="tx1"/>
          </a:solidFill>
          <a:latin typeface="+mn-lt"/>
          <a:ea typeface="+mn-ea"/>
          <a:cs typeface="+mn-cs"/>
        </a:defRPr>
      </a:lvl2pPr>
      <a:lvl3pPr marL="4019362" indent="-1068979" algn="l" rtl="0" eaLnBrk="1" latinLnBrk="0" hangingPunct="1">
        <a:spcBef>
          <a:spcPts val="1637"/>
        </a:spcBef>
        <a:buClr>
          <a:schemeClr val="accent2"/>
        </a:buClr>
        <a:buSzPct val="100000"/>
        <a:buFont typeface="Wingdings 2"/>
        <a:buChar char=""/>
        <a:defRPr kumimoji="0" sz="9800" kern="1200">
          <a:solidFill>
            <a:schemeClr val="tx1"/>
          </a:solidFill>
          <a:latin typeface="+mn-lt"/>
          <a:ea typeface="+mn-ea"/>
          <a:cs typeface="+mn-cs"/>
        </a:defRPr>
      </a:lvl3pPr>
      <a:lvl4pPr marL="5344897" indent="-1068979" algn="l" rtl="0" eaLnBrk="1" latinLnBrk="0" hangingPunct="1">
        <a:spcBef>
          <a:spcPts val="1637"/>
        </a:spcBef>
        <a:buClr>
          <a:schemeClr val="accent2"/>
        </a:buClr>
        <a:buFont typeface="Wingdings 2"/>
        <a:buChar char=""/>
        <a:defRPr kumimoji="0" sz="8900" kern="1200">
          <a:solidFill>
            <a:schemeClr val="tx1"/>
          </a:solidFill>
          <a:latin typeface="+mn-lt"/>
          <a:ea typeface="+mn-ea"/>
          <a:cs typeface="+mn-cs"/>
        </a:defRPr>
      </a:lvl4pPr>
      <a:lvl5pPr marL="6413876" indent="-1068979" algn="l" rtl="0" eaLnBrk="1" latinLnBrk="0" hangingPunct="1">
        <a:spcBef>
          <a:spcPts val="1637"/>
        </a:spcBef>
        <a:buClr>
          <a:schemeClr val="accent2"/>
        </a:buClr>
        <a:buFont typeface="Wingdings 2"/>
        <a:buChar char=""/>
        <a:defRPr kumimoji="0" sz="8400" kern="1200">
          <a:solidFill>
            <a:schemeClr val="tx1"/>
          </a:solidFill>
          <a:latin typeface="+mn-lt"/>
          <a:ea typeface="+mn-ea"/>
          <a:cs typeface="+mn-cs"/>
        </a:defRPr>
      </a:lvl5pPr>
      <a:lvl6pPr marL="7482855" indent="-1068979" algn="l" rtl="0" eaLnBrk="1" latinLnBrk="0" hangingPunct="1">
        <a:spcBef>
          <a:spcPts val="1637"/>
        </a:spcBef>
        <a:buClr>
          <a:schemeClr val="accent3"/>
        </a:buClr>
        <a:buFont typeface="Wingdings 2"/>
        <a:buChar char=""/>
        <a:defRPr kumimoji="0" sz="8400" kern="1200">
          <a:solidFill>
            <a:schemeClr val="tx1"/>
          </a:solidFill>
          <a:latin typeface="+mn-lt"/>
          <a:ea typeface="+mn-ea"/>
          <a:cs typeface="+mn-cs"/>
        </a:defRPr>
      </a:lvl6pPr>
      <a:lvl7pPr marL="8551835" indent="-1068979" algn="l" rtl="0" eaLnBrk="1" latinLnBrk="0" hangingPunct="1">
        <a:spcBef>
          <a:spcPts val="1637"/>
        </a:spcBef>
        <a:buClr>
          <a:schemeClr val="accent3"/>
        </a:buClr>
        <a:buFont typeface="Wingdings 2"/>
        <a:buChar char=""/>
        <a:defRPr kumimoji="0" sz="7500" kern="1200">
          <a:solidFill>
            <a:schemeClr val="tx1"/>
          </a:solidFill>
          <a:latin typeface="+mn-lt"/>
          <a:ea typeface="+mn-ea"/>
          <a:cs typeface="+mn-cs"/>
        </a:defRPr>
      </a:lvl7pPr>
      <a:lvl8pPr marL="9620814" indent="-1068979" algn="l" rtl="0" eaLnBrk="1" latinLnBrk="0" hangingPunct="1">
        <a:spcBef>
          <a:spcPts val="1637"/>
        </a:spcBef>
        <a:buClr>
          <a:schemeClr val="accent3"/>
        </a:buClr>
        <a:buFont typeface="Wingdings 2"/>
        <a:buChar char=""/>
        <a:defRPr kumimoji="0" sz="7500" kern="1200">
          <a:solidFill>
            <a:schemeClr val="tx1"/>
          </a:solidFill>
          <a:latin typeface="+mn-lt"/>
          <a:ea typeface="+mn-ea"/>
          <a:cs typeface="+mn-cs"/>
        </a:defRPr>
      </a:lvl8pPr>
      <a:lvl9pPr marL="10689793" indent="-1068979" algn="l" rtl="0" eaLnBrk="1" latinLnBrk="0" hangingPunct="1">
        <a:spcBef>
          <a:spcPts val="1637"/>
        </a:spcBef>
        <a:buClr>
          <a:schemeClr val="accent3"/>
        </a:buClr>
        <a:buFont typeface="Wingdings 2"/>
        <a:buChar char=""/>
        <a:defRPr kumimoji="0" sz="75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137959" algn="l" rtl="0" eaLnBrk="1" latinLnBrk="0" hangingPunct="1">
        <a:defRPr kumimoji="0" kern="1200">
          <a:solidFill>
            <a:schemeClr val="tx1"/>
          </a:solidFill>
          <a:latin typeface="+mn-lt"/>
          <a:ea typeface="+mn-ea"/>
          <a:cs typeface="+mn-cs"/>
        </a:defRPr>
      </a:lvl2pPr>
      <a:lvl3pPr marL="4275917" algn="l" rtl="0" eaLnBrk="1" latinLnBrk="0" hangingPunct="1">
        <a:defRPr kumimoji="0" kern="1200">
          <a:solidFill>
            <a:schemeClr val="tx1"/>
          </a:solidFill>
          <a:latin typeface="+mn-lt"/>
          <a:ea typeface="+mn-ea"/>
          <a:cs typeface="+mn-cs"/>
        </a:defRPr>
      </a:lvl3pPr>
      <a:lvl4pPr marL="6413876" algn="l" rtl="0" eaLnBrk="1" latinLnBrk="0" hangingPunct="1">
        <a:defRPr kumimoji="0" kern="1200">
          <a:solidFill>
            <a:schemeClr val="tx1"/>
          </a:solidFill>
          <a:latin typeface="+mn-lt"/>
          <a:ea typeface="+mn-ea"/>
          <a:cs typeface="+mn-cs"/>
        </a:defRPr>
      </a:lvl4pPr>
      <a:lvl5pPr marL="8551835" algn="l" rtl="0" eaLnBrk="1" latinLnBrk="0" hangingPunct="1">
        <a:defRPr kumimoji="0" kern="1200">
          <a:solidFill>
            <a:schemeClr val="tx1"/>
          </a:solidFill>
          <a:latin typeface="+mn-lt"/>
          <a:ea typeface="+mn-ea"/>
          <a:cs typeface="+mn-cs"/>
        </a:defRPr>
      </a:lvl5pPr>
      <a:lvl6pPr marL="10689793" algn="l" rtl="0" eaLnBrk="1" latinLnBrk="0" hangingPunct="1">
        <a:defRPr kumimoji="0" kern="1200">
          <a:solidFill>
            <a:schemeClr val="tx1"/>
          </a:solidFill>
          <a:latin typeface="+mn-lt"/>
          <a:ea typeface="+mn-ea"/>
          <a:cs typeface="+mn-cs"/>
        </a:defRPr>
      </a:lvl6pPr>
      <a:lvl7pPr marL="12827752" algn="l" rtl="0" eaLnBrk="1" latinLnBrk="0" hangingPunct="1">
        <a:defRPr kumimoji="0" kern="1200">
          <a:solidFill>
            <a:schemeClr val="tx1"/>
          </a:solidFill>
          <a:latin typeface="+mn-lt"/>
          <a:ea typeface="+mn-ea"/>
          <a:cs typeface="+mn-cs"/>
        </a:defRPr>
      </a:lvl7pPr>
      <a:lvl8pPr marL="14965710" algn="l" rtl="0" eaLnBrk="1" latinLnBrk="0" hangingPunct="1">
        <a:defRPr kumimoji="0" kern="1200">
          <a:solidFill>
            <a:schemeClr val="tx1"/>
          </a:solidFill>
          <a:latin typeface="+mn-lt"/>
          <a:ea typeface="+mn-ea"/>
          <a:cs typeface="+mn-cs"/>
        </a:defRPr>
      </a:lvl8pPr>
      <a:lvl9pPr marL="1710366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gif"/><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ezproxy.lib.ucalgary.ca:2048/login?url=http://search.proquest.com/docview/1021423609?accountid=983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23" y="2676"/>
            <a:ext cx="41294982" cy="3240359"/>
          </a:xfrm>
        </p:spPr>
        <p:txBody>
          <a:bodyPr>
            <a:noAutofit/>
          </a:bodyPr>
          <a:lstStyle/>
          <a:p>
            <a:pPr algn="l"/>
            <a:r>
              <a:rPr lang="en-CA" sz="8000" b="0" dirty="0">
                <a:solidFill>
                  <a:schemeClr val="tx1"/>
                </a:solidFill>
              </a:rPr>
              <a:t>An Analysis of the Rio +20 Discourse Using an Ability Expectation Lens: the global impact on the health of marginalized </a:t>
            </a:r>
            <a:r>
              <a:rPr lang="en-CA" sz="8000" b="0" dirty="0" smtClean="0">
                <a:solidFill>
                  <a:schemeClr val="tx1"/>
                </a:solidFill>
              </a:rPr>
              <a:t>groups</a:t>
            </a:r>
            <a:endParaRPr lang="en-CA" sz="9600" b="0" dirty="0">
              <a:solidFill>
                <a:schemeClr val="tx1"/>
              </a:solidFill>
            </a:endParaRPr>
          </a:p>
        </p:txBody>
      </p:sp>
      <p:sp>
        <p:nvSpPr>
          <p:cNvPr id="3" name="Subtitle 2"/>
          <p:cNvSpPr>
            <a:spLocks noGrp="1"/>
          </p:cNvSpPr>
          <p:nvPr>
            <p:ph type="subTitle" idx="1"/>
          </p:nvPr>
        </p:nvSpPr>
        <p:spPr>
          <a:xfrm>
            <a:off x="143006" y="2203204"/>
            <a:ext cx="37733080" cy="3240360"/>
          </a:xfrm>
        </p:spPr>
        <p:txBody>
          <a:bodyPr>
            <a:noAutofit/>
          </a:bodyPr>
          <a:lstStyle/>
          <a:p>
            <a:pPr>
              <a:spcBef>
                <a:spcPts val="1200"/>
              </a:spcBef>
              <a:defRPr/>
            </a:pPr>
            <a:r>
              <a:rPr lang="en-CA" sz="4400" u="sng" dirty="0">
                <a:solidFill>
                  <a:schemeClr val="tx1"/>
                </a:solidFill>
              </a:rPr>
              <a:t>Jacqueline Noga</a:t>
            </a:r>
            <a:r>
              <a:rPr lang="en-CA" sz="4400" u="sng" baseline="30000" dirty="0">
                <a:solidFill>
                  <a:schemeClr val="tx1"/>
                </a:solidFill>
              </a:rPr>
              <a:t>1</a:t>
            </a:r>
            <a:r>
              <a:rPr lang="en-US" sz="4400" dirty="0">
                <a:solidFill>
                  <a:schemeClr val="tx1"/>
                </a:solidFill>
              </a:rPr>
              <a:t> and Gregor Wolbring</a:t>
            </a:r>
            <a:r>
              <a:rPr lang="en-US" sz="4400" baseline="30000" dirty="0">
                <a:solidFill>
                  <a:schemeClr val="tx1"/>
                </a:solidFill>
              </a:rPr>
              <a:t>2</a:t>
            </a:r>
            <a:r>
              <a:rPr lang="en-US" sz="4400" dirty="0">
                <a:solidFill>
                  <a:schemeClr val="tx1"/>
                </a:solidFill>
              </a:rPr>
              <a:t> </a:t>
            </a:r>
          </a:p>
          <a:p>
            <a:pPr algn="l">
              <a:spcBef>
                <a:spcPts val="0"/>
              </a:spcBef>
              <a:defRPr/>
            </a:pPr>
            <a:r>
              <a:rPr lang="en-US" sz="4400" dirty="0">
                <a:solidFill>
                  <a:schemeClr val="tx1"/>
                </a:solidFill>
              </a:rPr>
              <a:t>1Bachelor of Health Sciences, Faculty of Medicine; 2Community Health Sciences; Community Rehabilitation and Disability </a:t>
            </a:r>
            <a:r>
              <a:rPr lang="en-US" sz="4400" dirty="0" smtClean="0">
                <a:solidFill>
                  <a:schemeClr val="tx1"/>
                </a:solidFill>
              </a:rPr>
              <a:t>Studies, Faculty </a:t>
            </a:r>
            <a:r>
              <a:rPr lang="en-US" sz="4400" dirty="0">
                <a:solidFill>
                  <a:schemeClr val="tx1"/>
                </a:solidFill>
              </a:rPr>
              <a:t>of Medicine, University of Calgary , Alberta, Canada </a:t>
            </a:r>
            <a:endParaRPr lang="en-US" sz="4400" dirty="0" smtClean="0">
              <a:solidFill>
                <a:schemeClr val="tx1"/>
              </a:solidFill>
            </a:endParaRPr>
          </a:p>
          <a:p>
            <a:pPr>
              <a:spcBef>
                <a:spcPts val="0"/>
              </a:spcBef>
              <a:defRPr/>
            </a:pPr>
            <a:r>
              <a:rPr lang="en-US" sz="4400" dirty="0" smtClean="0">
                <a:solidFill>
                  <a:schemeClr val="tx1"/>
                </a:solidFill>
              </a:rPr>
              <a:t>jmnoga@ucalgary.ca; gwolbrin@ucalgary.ca			</a:t>
            </a:r>
          </a:p>
          <a:p>
            <a:endParaRPr lang="en-CA" sz="6000" dirty="0">
              <a:solidFill>
                <a:schemeClr val="tx1"/>
              </a:solidFill>
            </a:endParaRPr>
          </a:p>
        </p:txBody>
      </p:sp>
      <p:sp>
        <p:nvSpPr>
          <p:cNvPr id="5" name="TextBox 4"/>
          <p:cNvSpPr txBox="1"/>
          <p:nvPr/>
        </p:nvSpPr>
        <p:spPr>
          <a:xfrm>
            <a:off x="-40257" y="5022405"/>
            <a:ext cx="7344694" cy="7786747"/>
          </a:xfrm>
          <a:prstGeom prst="rect">
            <a:avLst/>
          </a:prstGeom>
          <a:solidFill>
            <a:schemeClr val="accent1"/>
          </a:solidFill>
        </p:spPr>
        <p:txBody>
          <a:bodyPr wrap="square" rtlCol="0">
            <a:spAutoFit/>
          </a:bodyPr>
          <a:lstStyle/>
          <a:p>
            <a:r>
              <a:rPr lang="en-CA" sz="3600" dirty="0" smtClean="0"/>
              <a:t>Introduction</a:t>
            </a:r>
          </a:p>
          <a:p>
            <a:pPr marL="457200" indent="-457200">
              <a:buFont typeface="Arial" pitchFamily="34" charset="0"/>
              <a:buChar char="•"/>
            </a:pPr>
            <a:r>
              <a:rPr lang="en-CA" sz="3000" dirty="0"/>
              <a:t>The United Nations Conference on Sustainable Development (Rio +20) </a:t>
            </a:r>
            <a:r>
              <a:rPr lang="en-CA" sz="3000" dirty="0" smtClean="0"/>
              <a:t>aimed to create </a:t>
            </a:r>
            <a:r>
              <a:rPr lang="en-CA" sz="3000" dirty="0"/>
              <a:t>solutions to current global environmental </a:t>
            </a:r>
            <a:r>
              <a:rPr lang="en-CA" sz="3000" dirty="0" smtClean="0"/>
              <a:t>issues</a:t>
            </a:r>
          </a:p>
          <a:p>
            <a:pPr marL="457200" indent="-457200">
              <a:buFont typeface="Arial" pitchFamily="34" charset="0"/>
              <a:buChar char="•"/>
            </a:pPr>
            <a:r>
              <a:rPr lang="en-CA" sz="3000" dirty="0" smtClean="0"/>
              <a:t>The </a:t>
            </a:r>
            <a:r>
              <a:rPr lang="en-CA" sz="3000" dirty="0"/>
              <a:t>Rio +20 discourse is the discussion amongst academic and non-academic parties </a:t>
            </a:r>
            <a:r>
              <a:rPr lang="en-CA" sz="3000" dirty="0" smtClean="0"/>
              <a:t>regarding the conference</a:t>
            </a:r>
          </a:p>
          <a:p>
            <a:pPr marL="457200" indent="-457200">
              <a:buFont typeface="Arial" pitchFamily="34" charset="0"/>
              <a:buChar char="•"/>
            </a:pPr>
            <a:r>
              <a:rPr lang="en-CA" sz="3200" dirty="0" smtClean="0"/>
              <a:t>Ableism: the </a:t>
            </a:r>
            <a:r>
              <a:rPr lang="en-CA" sz="3200" dirty="0"/>
              <a:t>sentiment that certain abilities are perceived as essential; within a discourse certain abilities can be portrayed as necessary while others are discussed in less critical, or even in negative </a:t>
            </a:r>
            <a:r>
              <a:rPr lang="en-CA" sz="3200" dirty="0" smtClean="0"/>
              <a:t>terms</a:t>
            </a:r>
          </a:p>
        </p:txBody>
      </p:sp>
      <p:sp>
        <p:nvSpPr>
          <p:cNvPr id="6" name="TextBox 5"/>
          <p:cNvSpPr txBox="1"/>
          <p:nvPr/>
        </p:nvSpPr>
        <p:spPr>
          <a:xfrm>
            <a:off x="-97779" y="12837540"/>
            <a:ext cx="7402216" cy="3108543"/>
          </a:xfrm>
          <a:prstGeom prst="rect">
            <a:avLst/>
          </a:prstGeom>
          <a:solidFill>
            <a:schemeClr val="accent1"/>
          </a:solidFill>
        </p:spPr>
        <p:txBody>
          <a:bodyPr wrap="square" rtlCol="0">
            <a:spAutoFit/>
          </a:bodyPr>
          <a:lstStyle/>
          <a:p>
            <a:r>
              <a:rPr lang="en-CA" sz="3600" dirty="0" smtClean="0"/>
              <a:t>Purpose</a:t>
            </a:r>
          </a:p>
          <a:p>
            <a:pPr marL="457200" indent="-457200">
              <a:buFont typeface="Arial" pitchFamily="34" charset="0"/>
              <a:buChar char="•"/>
            </a:pPr>
            <a:r>
              <a:rPr lang="en-CA" sz="3200" dirty="0"/>
              <a:t>i</a:t>
            </a:r>
            <a:r>
              <a:rPr lang="en-CA" sz="3200" dirty="0" smtClean="0"/>
              <a:t>dentify abilities portrayed as essential in the Rio +20 discourse </a:t>
            </a:r>
          </a:p>
          <a:p>
            <a:pPr marL="457200" indent="-457200">
              <a:buFont typeface="Arial" pitchFamily="34" charset="0"/>
              <a:buChar char="•"/>
            </a:pPr>
            <a:r>
              <a:rPr lang="en-CA" sz="3200" dirty="0" smtClean="0"/>
              <a:t>analyze ability expectation impact</a:t>
            </a:r>
          </a:p>
          <a:p>
            <a:pPr marL="457200" indent="-457200">
              <a:buFont typeface="Arial" pitchFamily="34" charset="0"/>
              <a:buChar char="•"/>
            </a:pPr>
            <a:r>
              <a:rPr lang="en-CA" sz="3200" dirty="0" smtClean="0"/>
              <a:t>reveal any discrimination and marginalization of certain groups</a:t>
            </a:r>
            <a:endParaRPr lang="en-CA" sz="3200" dirty="0"/>
          </a:p>
        </p:txBody>
      </p:sp>
      <p:sp>
        <p:nvSpPr>
          <p:cNvPr id="7" name="TextBox 6"/>
          <p:cNvSpPr txBox="1"/>
          <p:nvPr/>
        </p:nvSpPr>
        <p:spPr>
          <a:xfrm>
            <a:off x="-1066" y="15947928"/>
            <a:ext cx="7327429" cy="9879628"/>
          </a:xfrm>
          <a:prstGeom prst="rect">
            <a:avLst/>
          </a:prstGeom>
          <a:solidFill>
            <a:schemeClr val="accent1"/>
          </a:solidFill>
        </p:spPr>
        <p:txBody>
          <a:bodyPr wrap="square" rtlCol="0">
            <a:spAutoFit/>
          </a:bodyPr>
          <a:lstStyle/>
          <a:p>
            <a:r>
              <a:rPr lang="en-CA" sz="3600" dirty="0" smtClean="0"/>
              <a:t>Methods</a:t>
            </a:r>
          </a:p>
          <a:p>
            <a:pPr marL="457200" indent="-457200">
              <a:buFont typeface="Arial" pitchFamily="34" charset="0"/>
              <a:buChar char="•"/>
            </a:pPr>
            <a:r>
              <a:rPr lang="en-CA" sz="3000" dirty="0"/>
              <a:t>Data collection from November 2011- August </a:t>
            </a:r>
            <a:r>
              <a:rPr lang="en-CA" sz="3000" dirty="0" smtClean="0"/>
              <a:t>2012;</a:t>
            </a:r>
            <a:endParaRPr lang="en-CA" sz="3000" dirty="0"/>
          </a:p>
          <a:p>
            <a:pPr marL="457200" indent="-457200">
              <a:buFont typeface="Arial" pitchFamily="34" charset="0"/>
              <a:buChar char="•"/>
            </a:pPr>
            <a:r>
              <a:rPr lang="en-CA" sz="3000" dirty="0"/>
              <a:t>A</a:t>
            </a:r>
            <a:r>
              <a:rPr lang="en-CA" sz="3000" dirty="0" smtClean="0"/>
              <a:t>cademic documents from EBSCO-All; JSTOR; SCOPUS; Web of Science; Web of Knowledge; Geos and Google Scholar; non-academic </a:t>
            </a:r>
            <a:r>
              <a:rPr lang="en-CA" sz="3000" dirty="0"/>
              <a:t>sources </a:t>
            </a:r>
            <a:r>
              <a:rPr lang="en-CA" sz="3000" dirty="0" smtClean="0"/>
              <a:t>from </a:t>
            </a:r>
            <a:r>
              <a:rPr lang="en-CA" sz="3000" dirty="0"/>
              <a:t>Canadian Newsstand online </a:t>
            </a:r>
            <a:r>
              <a:rPr lang="en-CA" sz="3000" dirty="0" err="1" smtClean="0"/>
              <a:t>database,Google</a:t>
            </a:r>
            <a:r>
              <a:rPr lang="en-CA" sz="3000" dirty="0" smtClean="0"/>
              <a:t> and IISD.ca newsfeeds;</a:t>
            </a:r>
          </a:p>
          <a:p>
            <a:pPr marL="457200" indent="-457200">
              <a:buFont typeface="Arial" pitchFamily="34" charset="0"/>
              <a:buChar char="•"/>
            </a:pPr>
            <a:r>
              <a:rPr lang="en-CA" sz="3000" dirty="0" smtClean="0"/>
              <a:t>For </a:t>
            </a:r>
            <a:r>
              <a:rPr lang="en-CA" sz="3000" dirty="0"/>
              <a:t>deciding which articles to use we employed Knowledge Share ver. 2.1.3 (KSv2), developed by Dean Yergens (http://people.ucalgary.ca/~</a:t>
            </a:r>
            <a:r>
              <a:rPr lang="en-CA" sz="3000" dirty="0" smtClean="0"/>
              <a:t>dyergens/ksv2.htm);</a:t>
            </a:r>
            <a:endParaRPr lang="en-CA" sz="3000" dirty="0"/>
          </a:p>
          <a:p>
            <a:pPr marL="457200" indent="-457200">
              <a:buFont typeface="Arial" pitchFamily="34" charset="0"/>
              <a:buChar char="•"/>
            </a:pPr>
            <a:r>
              <a:rPr lang="en-CA" sz="3000" dirty="0" smtClean="0"/>
              <a:t>250 </a:t>
            </a:r>
            <a:r>
              <a:rPr lang="en-CA" sz="3000" dirty="0"/>
              <a:t>relevant articles </a:t>
            </a:r>
            <a:r>
              <a:rPr lang="en-CA" sz="3000" dirty="0" smtClean="0"/>
              <a:t>found;</a:t>
            </a:r>
          </a:p>
          <a:p>
            <a:pPr marL="457200" indent="-457200">
              <a:buFont typeface="Arial" pitchFamily="34" charset="0"/>
              <a:buChar char="•"/>
            </a:pPr>
            <a:r>
              <a:rPr lang="en-CA" sz="3000" dirty="0" smtClean="0"/>
              <a:t>Using Adobe Acrobat, a code hit count was generated;</a:t>
            </a:r>
          </a:p>
          <a:p>
            <a:pPr marL="457200" indent="-457200">
              <a:buFont typeface="Arial" pitchFamily="34" charset="0"/>
              <a:buChar char="•"/>
            </a:pPr>
            <a:r>
              <a:rPr lang="en-CA" sz="3000" dirty="0" err="1"/>
              <a:t>Atlas.ti</a:t>
            </a:r>
            <a:r>
              <a:rPr lang="en-CA" sz="3000" dirty="0"/>
              <a:t> 6.27 </a:t>
            </a:r>
            <a:r>
              <a:rPr lang="en-CA" sz="3000" dirty="0" smtClean="0"/>
              <a:t>was used for </a:t>
            </a:r>
            <a:r>
              <a:rPr lang="en-CA" sz="3000" dirty="0"/>
              <a:t>in-depth </a:t>
            </a:r>
            <a:r>
              <a:rPr lang="en-CA" sz="3000" dirty="0" smtClean="0"/>
              <a:t>coding and thematic analysis;</a:t>
            </a:r>
            <a:endParaRPr lang="en-CA" sz="3000" dirty="0"/>
          </a:p>
        </p:txBody>
      </p:sp>
      <p:sp>
        <p:nvSpPr>
          <p:cNvPr id="11" name="TextBox 10"/>
          <p:cNvSpPr txBox="1"/>
          <p:nvPr/>
        </p:nvSpPr>
        <p:spPr>
          <a:xfrm>
            <a:off x="-1066" y="29766865"/>
            <a:ext cx="27075952" cy="3231654"/>
          </a:xfrm>
          <a:prstGeom prst="rect">
            <a:avLst/>
          </a:prstGeom>
          <a:noFill/>
        </p:spPr>
        <p:txBody>
          <a:bodyPr wrap="square" rtlCol="0">
            <a:spAutoFit/>
          </a:bodyPr>
          <a:lstStyle/>
          <a:p>
            <a:r>
              <a:rPr lang="en-CA" sz="2400" dirty="0" smtClean="0"/>
              <a:t>References</a:t>
            </a:r>
            <a:endParaRPr lang="en-CA" sz="2000" dirty="0" smtClean="0"/>
          </a:p>
          <a:p>
            <a:pPr marL="457200" indent="-457200">
              <a:buAutoNum type="arabicParenBoth"/>
            </a:pPr>
            <a:r>
              <a:rPr lang="en-CA" sz="2000" dirty="0" smtClean="0"/>
              <a:t>Hurwitz</a:t>
            </a:r>
            <a:r>
              <a:rPr lang="en-CA" sz="2000" dirty="0"/>
              <a:t>, Z. (2012). Dam </a:t>
            </a:r>
            <a:r>
              <a:rPr lang="en-CA" sz="2000" dirty="0" err="1"/>
              <a:t>Greenwashing</a:t>
            </a:r>
            <a:r>
              <a:rPr lang="en-CA" sz="2000" dirty="0"/>
              <a:t> Flows at  World Water Forum. </a:t>
            </a:r>
            <a:r>
              <a:rPr lang="en-CA" sz="2000" i="1" dirty="0"/>
              <a:t>World Rivers Review, 27</a:t>
            </a:r>
            <a:r>
              <a:rPr lang="en-CA" sz="2000" dirty="0"/>
              <a:t>(1). </a:t>
            </a:r>
            <a:endParaRPr lang="en-CA" sz="2000" dirty="0" smtClean="0"/>
          </a:p>
          <a:p>
            <a:r>
              <a:rPr lang="en-CA" sz="2000" dirty="0" smtClean="0"/>
              <a:t>(2) </a:t>
            </a:r>
            <a:r>
              <a:rPr lang="en-CA" sz="2000" dirty="0" err="1" smtClean="0"/>
              <a:t>Mickwitz</a:t>
            </a:r>
            <a:r>
              <a:rPr lang="en-CA" sz="2000" dirty="0"/>
              <a:t>, P., </a:t>
            </a:r>
            <a:r>
              <a:rPr lang="en-CA" sz="2000" dirty="0" err="1"/>
              <a:t>Hildén</a:t>
            </a:r>
            <a:r>
              <a:rPr lang="en-CA" sz="2000" dirty="0"/>
              <a:t>, M., </a:t>
            </a:r>
            <a:r>
              <a:rPr lang="en-CA" sz="2000" dirty="0" err="1"/>
              <a:t>Seppälä</a:t>
            </a:r>
            <a:r>
              <a:rPr lang="en-CA" sz="2000" dirty="0"/>
              <a:t>, J., &amp; </a:t>
            </a:r>
            <a:r>
              <a:rPr lang="en-CA" sz="2000" dirty="0" err="1"/>
              <a:t>Melanen</a:t>
            </a:r>
            <a:r>
              <a:rPr lang="en-CA" sz="2000" dirty="0"/>
              <a:t>, M. (2011). Sustainability through system transformation: Lessons from Finnish efforts. </a:t>
            </a:r>
            <a:r>
              <a:rPr lang="en-CA" sz="2000" i="1" dirty="0"/>
              <a:t>Journal of Cleaner Production, 19</a:t>
            </a:r>
            <a:r>
              <a:rPr lang="en-CA" sz="2000" dirty="0"/>
              <a:t>(16), 1779-1787. </a:t>
            </a:r>
            <a:r>
              <a:rPr lang="en-CA" sz="2000" dirty="0" err="1"/>
              <a:t>doi</a:t>
            </a:r>
            <a:r>
              <a:rPr lang="en-CA" sz="2000" dirty="0"/>
              <a:t>: </a:t>
            </a:r>
            <a:r>
              <a:rPr lang="en-CA" sz="2000" dirty="0" smtClean="0"/>
              <a:t>10.1016/j.jclepro.2011.07.011</a:t>
            </a:r>
          </a:p>
          <a:p>
            <a:r>
              <a:rPr lang="en-CA" sz="2000" dirty="0" smtClean="0"/>
              <a:t>(3</a:t>
            </a:r>
            <a:r>
              <a:rPr lang="en-CA" sz="2000" dirty="0"/>
              <a:t>) </a:t>
            </a:r>
            <a:r>
              <a:rPr lang="en-CA" sz="2000" dirty="0" err="1" smtClean="0"/>
              <a:t>Ishwaran</a:t>
            </a:r>
            <a:r>
              <a:rPr lang="en-CA" sz="2000" dirty="0"/>
              <a:t>, N. (2010). Biodiversity, people and places. </a:t>
            </a:r>
            <a:r>
              <a:rPr lang="en-CA" sz="2000" i="1" dirty="0"/>
              <a:t>Australasian Journal of Environmental Management, 17</a:t>
            </a:r>
            <a:r>
              <a:rPr lang="en-CA" sz="2000" dirty="0"/>
              <a:t>(4), 215-222</a:t>
            </a:r>
            <a:r>
              <a:rPr lang="en-CA" sz="2000" dirty="0" smtClean="0"/>
              <a:t>.</a:t>
            </a:r>
            <a:endParaRPr lang="en-CA" sz="2000" dirty="0"/>
          </a:p>
          <a:p>
            <a:r>
              <a:rPr lang="en-CA" sz="2000" dirty="0" smtClean="0"/>
              <a:t>(4)</a:t>
            </a:r>
            <a:r>
              <a:rPr lang="en-CA" sz="2000" dirty="0"/>
              <a:t> </a:t>
            </a:r>
            <a:r>
              <a:rPr lang="en-CA" sz="2000" dirty="0" smtClean="0"/>
              <a:t>Green </a:t>
            </a:r>
            <a:r>
              <a:rPr lang="en-CA" sz="2000" dirty="0"/>
              <a:t>economy: challenges and opportunities. (2011). In C. L. </a:t>
            </a:r>
            <a:r>
              <a:rPr lang="en-CA" sz="2000" dirty="0" err="1"/>
              <a:t>Gramkow</a:t>
            </a:r>
            <a:r>
              <a:rPr lang="en-CA" sz="2000" dirty="0"/>
              <a:t> &amp; P. G. Prado (Eds.), </a:t>
            </a:r>
            <a:r>
              <a:rPr lang="en-CA" sz="2000" i="1" dirty="0" err="1"/>
              <a:t>Política</a:t>
            </a:r>
            <a:r>
              <a:rPr lang="en-CA" sz="2000" i="1" dirty="0"/>
              <a:t> </a:t>
            </a:r>
            <a:r>
              <a:rPr lang="en-CA" sz="2000" i="1" dirty="0" err="1"/>
              <a:t>Ambiental</a:t>
            </a:r>
            <a:r>
              <a:rPr lang="en-CA" sz="2000" dirty="0"/>
              <a:t>: </a:t>
            </a:r>
            <a:r>
              <a:rPr lang="en-CA" sz="2000" dirty="0" err="1"/>
              <a:t>Conservação</a:t>
            </a:r>
            <a:r>
              <a:rPr lang="en-CA" sz="2000" dirty="0"/>
              <a:t> </a:t>
            </a:r>
            <a:r>
              <a:rPr lang="en-CA" sz="2000" dirty="0" err="1"/>
              <a:t>Internacional</a:t>
            </a:r>
            <a:r>
              <a:rPr lang="en-CA" sz="2000" dirty="0"/>
              <a:t> </a:t>
            </a:r>
            <a:r>
              <a:rPr lang="en-CA" sz="2000" dirty="0" err="1"/>
              <a:t>Brasil</a:t>
            </a:r>
            <a:r>
              <a:rPr lang="en-CA" sz="2000" dirty="0" smtClean="0"/>
              <a:t>.</a:t>
            </a:r>
          </a:p>
          <a:p>
            <a:r>
              <a:rPr lang="en-CA" sz="2000" dirty="0" smtClean="0"/>
              <a:t>(5) </a:t>
            </a:r>
            <a:r>
              <a:rPr lang="en-CA" sz="2000" dirty="0" err="1" smtClean="0"/>
              <a:t>Carpentier</a:t>
            </a:r>
            <a:r>
              <a:rPr lang="en-CA" sz="2000" dirty="0"/>
              <a:t>, C. L. (2010). Workers and Trade Union Questionnaire Rio +20. In I. T. U. Confederation (Ed.).</a:t>
            </a:r>
          </a:p>
          <a:p>
            <a:r>
              <a:rPr lang="en-CA" sz="2000" dirty="0" smtClean="0"/>
              <a:t>(6</a:t>
            </a:r>
            <a:r>
              <a:rPr lang="en-CA" sz="2000" dirty="0"/>
              <a:t>) </a:t>
            </a:r>
            <a:r>
              <a:rPr lang="en-CA" sz="2000" u="sng" dirty="0" smtClean="0"/>
              <a:t>Prada</a:t>
            </a:r>
            <a:r>
              <a:rPr lang="en-CA" sz="2000" u="sng" dirty="0"/>
              <a:t>, P., &amp; </a:t>
            </a:r>
            <a:r>
              <a:rPr lang="en-CA" sz="2000" u="sng" dirty="0" err="1"/>
              <a:t>Chestney</a:t>
            </a:r>
            <a:r>
              <a:rPr lang="en-CA" sz="2000" u="sng" dirty="0"/>
              <a:t>, N. (2012). Few concrete solutions expected from Rio+20; Emerging markets expected to put desire for growth ahead of environmental degradation concerns,</a:t>
            </a:r>
            <a:r>
              <a:rPr lang="en-CA" sz="2000" i="1" u="sng" dirty="0"/>
              <a:t> The Vancouver Sun,</a:t>
            </a:r>
            <a:r>
              <a:rPr lang="en-CA" sz="2000" u="sng" dirty="0"/>
              <a:t> p. B.5. Retrieved from </a:t>
            </a:r>
            <a:r>
              <a:rPr lang="en-CA" sz="2000" u="sng" dirty="0">
                <a:hlinkClick r:id="rId4"/>
              </a:rPr>
              <a:t>http://ezproxy.lib.ucalgary.ca:2048/login?url=http://</a:t>
            </a:r>
            <a:r>
              <a:rPr lang="en-CA" sz="2000" u="sng" dirty="0" smtClean="0">
                <a:hlinkClick r:id="rId4"/>
              </a:rPr>
              <a:t>search.proquest.com/docview/1021423609?accountid=9838</a:t>
            </a:r>
            <a:endParaRPr lang="en-CA" sz="2000" u="sng" dirty="0" smtClean="0"/>
          </a:p>
          <a:p>
            <a:r>
              <a:rPr lang="en-CA" sz="2000" dirty="0" smtClean="0"/>
              <a:t>(7)</a:t>
            </a:r>
            <a:r>
              <a:rPr lang="en-CA" sz="2000" dirty="0"/>
              <a:t> Ahead of summit, Ban urges G20 to focus on promoting sustainable economic growth. (2012).</a:t>
            </a:r>
            <a:r>
              <a:rPr lang="en-CA" sz="2000" i="1" dirty="0"/>
              <a:t> UN News Center</a:t>
            </a:r>
            <a:r>
              <a:rPr lang="en-CA" sz="2000" dirty="0"/>
              <a:t>. </a:t>
            </a:r>
            <a:endParaRPr lang="en-CA" sz="2000" dirty="0" smtClean="0"/>
          </a:p>
        </p:txBody>
      </p:sp>
      <p:sp>
        <p:nvSpPr>
          <p:cNvPr id="13" name="TextBox 12"/>
          <p:cNvSpPr txBox="1"/>
          <p:nvPr/>
        </p:nvSpPr>
        <p:spPr>
          <a:xfrm>
            <a:off x="35427814" y="30674806"/>
            <a:ext cx="4896544" cy="523220"/>
          </a:xfrm>
          <a:prstGeom prst="rect">
            <a:avLst/>
          </a:prstGeom>
          <a:noFill/>
        </p:spPr>
        <p:txBody>
          <a:bodyPr wrap="square" rtlCol="0">
            <a:spAutoFit/>
          </a:bodyPr>
          <a:lstStyle/>
          <a:p>
            <a:r>
              <a:rPr lang="en-CA" sz="2800" dirty="0" smtClean="0"/>
              <a:t>Acknowledgements</a:t>
            </a:r>
            <a:endParaRPr lang="en-CA" sz="2800" dirty="0"/>
          </a:p>
        </p:txBody>
      </p:sp>
      <p:sp>
        <p:nvSpPr>
          <p:cNvPr id="14" name="TextBox 13"/>
          <p:cNvSpPr txBox="1"/>
          <p:nvPr/>
        </p:nvSpPr>
        <p:spPr>
          <a:xfrm>
            <a:off x="-1066" y="26181867"/>
            <a:ext cx="27075952" cy="3600986"/>
          </a:xfrm>
          <a:prstGeom prst="rect">
            <a:avLst/>
          </a:prstGeom>
          <a:noFill/>
        </p:spPr>
        <p:txBody>
          <a:bodyPr wrap="square" rtlCol="0">
            <a:spAutoFit/>
          </a:bodyPr>
          <a:lstStyle/>
          <a:p>
            <a:r>
              <a:rPr lang="en-CA" sz="3600" dirty="0" smtClean="0"/>
              <a:t>Discussion</a:t>
            </a:r>
          </a:p>
          <a:p>
            <a:r>
              <a:rPr lang="en-CA" sz="3200" dirty="0" smtClean="0"/>
              <a:t>Overall the favoured  abilities within the discourse are discussed in holistic and inclusive ways,  with a few exceptions:</a:t>
            </a:r>
          </a:p>
          <a:p>
            <a:pPr marL="457200" indent="-457200">
              <a:buFont typeface="Arial" pitchFamily="34" charset="0"/>
              <a:buChar char="•"/>
            </a:pPr>
            <a:r>
              <a:rPr lang="en-CA" sz="3200" dirty="0" smtClean="0"/>
              <a:t>The ability </a:t>
            </a:r>
            <a:r>
              <a:rPr lang="en-CA" sz="3200" dirty="0"/>
              <a:t>to control </a:t>
            </a:r>
            <a:r>
              <a:rPr lang="en-CA" sz="3200" dirty="0" smtClean="0"/>
              <a:t>is </a:t>
            </a:r>
            <a:r>
              <a:rPr lang="en-CA" sz="3200" dirty="0"/>
              <a:t>apparent </a:t>
            </a:r>
            <a:r>
              <a:rPr lang="en-CA" sz="3200" dirty="0" smtClean="0"/>
              <a:t>throughout the discourse; other </a:t>
            </a:r>
            <a:r>
              <a:rPr lang="en-CA" sz="3200" dirty="0"/>
              <a:t>abilities </a:t>
            </a:r>
            <a:r>
              <a:rPr lang="en-CA" sz="3200" dirty="0" smtClean="0"/>
              <a:t> are explored in terms of needing </a:t>
            </a:r>
            <a:r>
              <a:rPr lang="en-CA" sz="3200" dirty="0"/>
              <a:t>control and </a:t>
            </a:r>
            <a:r>
              <a:rPr lang="en-CA" sz="3200" dirty="0" smtClean="0"/>
              <a:t>management</a:t>
            </a:r>
          </a:p>
          <a:p>
            <a:pPr marL="457200" indent="-457200">
              <a:buFont typeface="Arial" pitchFamily="34" charset="0"/>
              <a:buChar char="•"/>
            </a:pPr>
            <a:r>
              <a:rPr lang="en-CA" sz="3200" dirty="0" smtClean="0"/>
              <a:t>The </a:t>
            </a:r>
            <a:r>
              <a:rPr lang="en-CA" sz="3200" dirty="0"/>
              <a:t>ability to control </a:t>
            </a:r>
            <a:r>
              <a:rPr lang="en-CA" sz="3200" dirty="0" smtClean="0"/>
              <a:t>and </a:t>
            </a:r>
            <a:r>
              <a:rPr lang="en-CA" sz="3200" dirty="0"/>
              <a:t>lead are seen as </a:t>
            </a:r>
            <a:r>
              <a:rPr lang="en-CA" sz="3200" dirty="0" smtClean="0"/>
              <a:t>essential, yet </a:t>
            </a:r>
            <a:r>
              <a:rPr lang="en-CA" sz="3200" dirty="0"/>
              <a:t>it is clear that not every individual or group is appropriate to fulfill these </a:t>
            </a:r>
            <a:r>
              <a:rPr lang="en-CA" sz="3200" dirty="0" smtClean="0"/>
              <a:t>roles; this may lead to marginalization of groups who will be controlled without having the ability to control</a:t>
            </a:r>
          </a:p>
          <a:p>
            <a:pPr marL="457200" indent="-457200">
              <a:buFont typeface="Arial" pitchFamily="34" charset="0"/>
              <a:buChar char="•"/>
            </a:pPr>
            <a:r>
              <a:rPr lang="en-CA" sz="3200" dirty="0" smtClean="0"/>
              <a:t>Labour and education are both discussed alongside health and wellbeing. The ability to work and be educated are portrayed as essential. This may lead to discrimination of those without the ability to learn or work </a:t>
            </a:r>
          </a:p>
        </p:txBody>
      </p:sp>
      <p:graphicFrame>
        <p:nvGraphicFramePr>
          <p:cNvPr id="12" name="Table 11"/>
          <p:cNvGraphicFramePr>
            <a:graphicFrameLocks noGrp="1"/>
          </p:cNvGraphicFramePr>
          <p:nvPr>
            <p:extLst>
              <p:ext uri="{D42A27DB-BD31-4B8C-83A1-F6EECF244321}">
                <p14:modId xmlns:p14="http://schemas.microsoft.com/office/powerpoint/2010/main" val="2998575503"/>
              </p:ext>
            </p:extLst>
          </p:nvPr>
        </p:nvGraphicFramePr>
        <p:xfrm>
          <a:off x="7344694" y="5083523"/>
          <a:ext cx="19802200" cy="20604480"/>
        </p:xfrm>
        <a:graphic>
          <a:graphicData uri="http://schemas.openxmlformats.org/drawingml/2006/table">
            <a:tbl>
              <a:tblPr firstRow="1" bandRow="1">
                <a:tableStyleId>{D113A9D2-9D6B-4929-AA2D-F23B5EE8CBE7}</a:tableStyleId>
              </a:tblPr>
              <a:tblGrid>
                <a:gridCol w="9865096"/>
                <a:gridCol w="9937104"/>
              </a:tblGrid>
              <a:tr h="507428">
                <a:tc gridSpan="2">
                  <a:txBody>
                    <a:bodyPr/>
                    <a:lstStyle/>
                    <a:p>
                      <a:r>
                        <a:rPr lang="en-CA" sz="3600" b="0" i="0" dirty="0" smtClean="0">
                          <a:solidFill>
                            <a:schemeClr val="tx1"/>
                          </a:solidFill>
                        </a:rPr>
                        <a:t>The following abilities are portrayed as essential in the Rio +20 discourse</a:t>
                      </a:r>
                      <a:endParaRPr lang="en-CA" sz="2800" b="0" i="0" dirty="0" smtClean="0">
                        <a:solidFill>
                          <a:schemeClr val="tx1"/>
                        </a:solidFill>
                      </a:endParaRPr>
                    </a:p>
                  </a:txBody>
                  <a:tcPr/>
                </a:tc>
                <a:tc hMerge="1">
                  <a:txBody>
                    <a:bodyPr/>
                    <a:lstStyle/>
                    <a:p>
                      <a:endParaRPr lang="en-CA" dirty="0"/>
                    </a:p>
                  </a:txBody>
                  <a:tcPr/>
                </a:tc>
              </a:tr>
              <a:tr h="13540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Accessibility</a:t>
                      </a:r>
                    </a:p>
                  </a:txBody>
                  <a:tcPr/>
                </a:tc>
                <a:tc>
                  <a:txBody>
                    <a:bodyPr/>
                    <a:lstStyle/>
                    <a:p>
                      <a:pPr marL="0" indent="0">
                        <a:buFont typeface="Arial" pitchFamily="34" charset="0"/>
                        <a:buNone/>
                      </a:pPr>
                      <a:r>
                        <a:rPr lang="en-CA" sz="2800" b="0" i="0" dirty="0" smtClean="0">
                          <a:solidFill>
                            <a:schemeClr val="tx1"/>
                          </a:solidFill>
                        </a:rPr>
                        <a:t>Access to water and sanitation, food, healthcare, natural resources, technology, energy, education, and justice</a:t>
                      </a:r>
                    </a:p>
                    <a:p>
                      <a:pPr marL="0" indent="0">
                        <a:buFont typeface="Arial" pitchFamily="34" charset="0"/>
                        <a:buNone/>
                      </a:pPr>
                      <a:r>
                        <a:rPr lang="en-CA" sz="2800" b="0" i="0" dirty="0" smtClean="0">
                          <a:solidFill>
                            <a:schemeClr val="tx1"/>
                          </a:solidFill>
                        </a:rPr>
                        <a:t>Access for marginalized groups</a:t>
                      </a: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hold someone or something accountable</a:t>
                      </a:r>
                    </a:p>
                  </a:txBody>
                  <a:tcPr/>
                </a:tc>
                <a:tc>
                  <a:txBody>
                    <a:bodyPr/>
                    <a:lstStyle/>
                    <a:p>
                      <a:pPr marL="0" indent="0">
                        <a:buFont typeface="Arial" pitchFamily="34" charset="0"/>
                        <a:buNone/>
                      </a:pPr>
                      <a:r>
                        <a:rPr kumimoji="0" lang="en-CA" sz="2800" b="0" i="0" kern="1200" dirty="0" smtClean="0">
                          <a:solidFill>
                            <a:schemeClr val="tx1"/>
                          </a:solidFill>
                          <a:effectLst/>
                        </a:rPr>
                        <a:t>“Corporations must be held accountable to the highest binding standards, the rule of law, and public and civil society oversight.” (1)</a:t>
                      </a:r>
                      <a:endParaRPr lang="en-CA" sz="4400" b="0" i="0" dirty="0" smtClean="0">
                        <a:solidFill>
                          <a:schemeClr val="tx1"/>
                        </a:solidFill>
                      </a:endParaRPr>
                    </a:p>
                  </a:txBody>
                  <a:tcPr/>
                </a:tc>
              </a:tr>
              <a:tr h="13553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create and innovate</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tx1"/>
                          </a:solidFill>
                        </a:rPr>
                        <a:t>Create: 1) laws and legislation, 2) “innovations in production and consumption” (2) 3) new institutions</a:t>
                      </a:r>
                      <a:r>
                        <a:rPr lang="en-CA" sz="2800" b="0" i="0" baseline="0" dirty="0" smtClean="0">
                          <a:solidFill>
                            <a:schemeClr val="tx1"/>
                          </a:solidFill>
                        </a:rPr>
                        <a:t> </a:t>
                      </a:r>
                      <a:r>
                        <a:rPr lang="en-CA" sz="2800" b="0" i="0" dirty="0" smtClean="0">
                          <a:solidFill>
                            <a:schemeClr val="tx1"/>
                          </a:solidFill>
                        </a:rPr>
                        <a:t>and governing bodies, 4) new clean energy technologies, and 5) employment</a:t>
                      </a:r>
                    </a:p>
                  </a:txBody>
                  <a:tcPr/>
                </a:tc>
              </a:tr>
              <a:tr h="17610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produce and consume</a:t>
                      </a:r>
                    </a:p>
                    <a:p>
                      <a:endParaRPr lang="en-CA" sz="3200" b="0" i="0" dirty="0">
                        <a:solidFill>
                          <a:schemeClr val="tx1"/>
                        </a:solidFill>
                      </a:endParaRPr>
                    </a:p>
                  </a:txBody>
                  <a:tcPr/>
                </a:tc>
                <a:tc>
                  <a:txBody>
                    <a:bodyPr/>
                    <a:lstStyle/>
                    <a:p>
                      <a:pPr marL="0" indent="0">
                        <a:buFont typeface="Arial" pitchFamily="34" charset="0"/>
                        <a:buNone/>
                      </a:pPr>
                      <a:r>
                        <a:rPr kumimoji="0" lang="en-CA" sz="2800" b="0" i="0" kern="1200" dirty="0" smtClean="0">
                          <a:solidFill>
                            <a:schemeClr val="tx1"/>
                          </a:solidFill>
                          <a:effectLst/>
                        </a:rPr>
                        <a:t>“However, it exposed the reality that the ‘north’ remains unwilling to modify its patterns of resource use and consumption, while the developing and under-developed countries continue to refuse to be lectured by the ‘north’.”  (3)</a:t>
                      </a:r>
                      <a:endParaRPr lang="en-CA" sz="4400" b="0" i="0" dirty="0" smtClean="0">
                        <a:solidFill>
                          <a:schemeClr val="tx1"/>
                        </a:solidFill>
                      </a:endParaRP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work together</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tx1"/>
                          </a:solidFill>
                        </a:rPr>
                        <a:t>“The transition to a green economy is both a global and a national movement, where cooperation and coordination are paramount.” (4)</a:t>
                      </a: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control and lead</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tx1"/>
                          </a:solidFill>
                        </a:rPr>
                        <a:t>2931 hits for govern*</a:t>
                      </a:r>
                    </a:p>
                    <a:p>
                      <a:pPr marL="0" indent="0">
                        <a:buFont typeface="Arial" pitchFamily="34" charset="0"/>
                        <a:buNone/>
                      </a:pPr>
                      <a:r>
                        <a:rPr lang="en-CA" sz="2800" b="0" i="0" dirty="0" smtClean="0">
                          <a:solidFill>
                            <a:schemeClr val="tx1"/>
                          </a:solidFill>
                        </a:rPr>
                        <a:t>Desire for multidisciplinary, multilevel, and subnational governments</a:t>
                      </a: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provide monetary support</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tx1"/>
                          </a:solidFill>
                        </a:rPr>
                        <a:t>International funding from developed nations</a:t>
                      </a:r>
                      <a:r>
                        <a:rPr lang="en-CA" sz="2800" b="0" i="0" baseline="0" dirty="0" smtClean="0">
                          <a:solidFill>
                            <a:schemeClr val="tx1"/>
                          </a:solidFill>
                        </a:rPr>
                        <a:t> </a:t>
                      </a:r>
                      <a:r>
                        <a:rPr lang="en-CA" sz="2800" b="0" i="0" dirty="0" smtClean="0">
                          <a:solidFill>
                            <a:schemeClr val="tx1"/>
                          </a:solidFill>
                        </a:rPr>
                        <a:t>is portrayed as essential</a:t>
                      </a:r>
                    </a:p>
                    <a:p>
                      <a:pPr marL="0" indent="0">
                        <a:buFont typeface="Arial" pitchFamily="34" charset="0"/>
                        <a:buNone/>
                      </a:pPr>
                      <a:r>
                        <a:rPr kumimoji="0" lang="en-CA" sz="2800" b="0" i="0" kern="1200" dirty="0" smtClean="0">
                          <a:solidFill>
                            <a:schemeClr val="tx1"/>
                          </a:solidFill>
                          <a:effectLst/>
                        </a:rPr>
                        <a:t>“With financial help from the rich countries” (5)</a:t>
                      </a:r>
                      <a:endParaRPr lang="en-CA" sz="4400" b="0" i="0" dirty="0" smtClean="0">
                        <a:solidFill>
                          <a:schemeClr val="tx1"/>
                        </a:solidFill>
                      </a:endParaRPr>
                    </a:p>
                  </a:txBody>
                  <a:tcPr/>
                </a:tc>
              </a:tr>
              <a:tr h="13431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bg1"/>
                          </a:solidFill>
                        </a:rPr>
                        <a:t>The ability to enhance</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bg1"/>
                          </a:solidFill>
                        </a:rPr>
                        <a:t>The ability to enhance is discussed as necessary; there are three areas which need improvement: 1) Environment 2) Communication 3) Human Wellbeing</a:t>
                      </a:r>
                      <a:endParaRPr lang="en-CA" sz="2800" b="0" i="0" dirty="0">
                        <a:solidFill>
                          <a:schemeClr val="bg1"/>
                        </a:solidFill>
                      </a:endParaRPr>
                    </a:p>
                  </a:txBody>
                  <a:tcPr/>
                </a:tc>
              </a:tr>
              <a:tr h="17610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tx1"/>
                          </a:solidFill>
                        </a:rPr>
                        <a:t>The ability to learn and be educated</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tx1"/>
                          </a:solidFill>
                        </a:rPr>
                        <a:t>Sharing lessons learned, learning new skills, education on sustainable development</a:t>
                      </a:r>
                    </a:p>
                    <a:p>
                      <a:pPr marL="0" indent="0">
                        <a:buFont typeface="Arial" pitchFamily="34" charset="0"/>
                        <a:buNone/>
                      </a:pPr>
                      <a:r>
                        <a:rPr lang="en-CA" sz="2800" b="0" i="0" dirty="0" smtClean="0">
                          <a:solidFill>
                            <a:schemeClr val="tx1"/>
                          </a:solidFill>
                        </a:rPr>
                        <a:t>Education</a:t>
                      </a:r>
                      <a:r>
                        <a:rPr lang="en-CA" sz="2800" b="0" i="0" baseline="0" dirty="0" smtClean="0">
                          <a:solidFill>
                            <a:schemeClr val="tx1"/>
                          </a:solidFill>
                        </a:rPr>
                        <a:t> </a:t>
                      </a:r>
                      <a:r>
                        <a:rPr lang="en-CA" sz="2800" b="0" i="0" dirty="0" smtClean="0">
                          <a:solidFill>
                            <a:schemeClr val="tx1"/>
                          </a:solidFill>
                        </a:rPr>
                        <a:t>is</a:t>
                      </a:r>
                      <a:r>
                        <a:rPr lang="en-CA" sz="2800" b="0" i="0" baseline="0" dirty="0" smtClean="0">
                          <a:solidFill>
                            <a:schemeClr val="tx1"/>
                          </a:solidFill>
                        </a:rPr>
                        <a:t> discussed on par with health: “</a:t>
                      </a:r>
                      <a:r>
                        <a:rPr kumimoji="0" lang="en-CA" sz="2800" b="0" i="0" kern="1200" dirty="0" smtClean="0">
                          <a:solidFill>
                            <a:schemeClr val="tx1"/>
                          </a:solidFill>
                          <a:effectLst/>
                        </a:rPr>
                        <a:t>improving access to education and reducing child mortality.” (6)</a:t>
                      </a:r>
                      <a:endParaRPr lang="en-CA" sz="4400" b="0" i="0" dirty="0" smtClean="0">
                        <a:solidFill>
                          <a:schemeClr val="tx1"/>
                        </a:solidFill>
                      </a:endParaRPr>
                    </a:p>
                  </a:txBody>
                  <a:tcPr/>
                </a:tc>
              </a:tr>
              <a:tr h="12485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bg1"/>
                          </a:solidFill>
                        </a:rPr>
                        <a:t>The ability to work/be employed</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bg1"/>
                          </a:solidFill>
                        </a:rPr>
                        <a:t>Labour is discussed on par with food security and health</a:t>
                      </a:r>
                    </a:p>
                    <a:p>
                      <a:pPr marL="0" indent="0">
                        <a:buFont typeface="Arial" pitchFamily="34" charset="0"/>
                        <a:buNone/>
                      </a:pPr>
                      <a:r>
                        <a:rPr lang="en-CA" sz="2800" b="0" i="0" dirty="0" smtClean="0">
                          <a:solidFill>
                            <a:schemeClr val="bg1"/>
                          </a:solidFill>
                        </a:rPr>
                        <a:t>“Secretary-General  Ban  Ki -moon today stressed the need to find  ways to stimulate the global  economy and create jobs”</a:t>
                      </a:r>
                      <a:r>
                        <a:rPr lang="en-CA" sz="2800" b="0" i="0" baseline="0" dirty="0" smtClean="0">
                          <a:solidFill>
                            <a:schemeClr val="bg1"/>
                          </a:solidFill>
                        </a:rPr>
                        <a:t> (7)</a:t>
                      </a:r>
                      <a:endParaRPr lang="en-CA" sz="2800" b="0" i="0" dirty="0" smtClean="0">
                        <a:solidFill>
                          <a:schemeClr val="bg1"/>
                        </a:solidFill>
                      </a:endParaRP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bg1"/>
                          </a:solidFill>
                        </a:rPr>
                        <a:t>The ability to quantify progress</a:t>
                      </a:r>
                    </a:p>
                    <a:p>
                      <a:endParaRPr lang="en-CA" sz="3200" b="0" i="0" dirty="0">
                        <a:solidFill>
                          <a:schemeClr val="tx1"/>
                        </a:solidFill>
                      </a:endParaRPr>
                    </a:p>
                  </a:txBody>
                  <a:tcPr/>
                </a:tc>
                <a:tc>
                  <a:txBody>
                    <a:bodyPr/>
                    <a:lstStyle/>
                    <a:p>
                      <a:pPr marL="0" indent="0">
                        <a:buFont typeface="Arial" pitchFamily="34" charset="0"/>
                        <a:buNone/>
                      </a:pPr>
                      <a:r>
                        <a:rPr lang="en-CA" sz="2800" b="0" i="0" dirty="0" smtClean="0">
                          <a:solidFill>
                            <a:schemeClr val="bg1"/>
                          </a:solidFill>
                        </a:rPr>
                        <a:t>Measuring and assessing progress</a:t>
                      </a:r>
                    </a:p>
                    <a:p>
                      <a:pPr marL="0" indent="0">
                        <a:buFont typeface="Arial" pitchFamily="34" charset="0"/>
                        <a:buNone/>
                      </a:pPr>
                      <a:r>
                        <a:rPr lang="en-CA" sz="2800" b="0" i="0" dirty="0" smtClean="0">
                          <a:solidFill>
                            <a:schemeClr val="bg1"/>
                          </a:solidFill>
                        </a:rPr>
                        <a:t>A new measurement to replace GDP as measurement of wellbeing</a:t>
                      </a:r>
                    </a:p>
                  </a:txBody>
                  <a:tcPr/>
                </a:tc>
              </a:tr>
              <a:tr h="92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bg1"/>
                          </a:solidFill>
                        </a:rPr>
                        <a:t>The ability to engage/participate</a:t>
                      </a:r>
                    </a:p>
                  </a:txBody>
                  <a:tcPr/>
                </a:tc>
                <a:tc>
                  <a:txBody>
                    <a:bodyPr/>
                    <a:lstStyle/>
                    <a:p>
                      <a:pPr marL="0" indent="0">
                        <a:buFont typeface="Arial" pitchFamily="34" charset="0"/>
                        <a:buNone/>
                      </a:pPr>
                      <a:r>
                        <a:rPr lang="en-CA" sz="2800" b="0" i="0" dirty="0" smtClean="0">
                          <a:solidFill>
                            <a:schemeClr val="bg1"/>
                          </a:solidFill>
                        </a:rPr>
                        <a:t>Universal participation,</a:t>
                      </a:r>
                      <a:r>
                        <a:rPr lang="en-CA" sz="2800" b="0" i="0" baseline="0" dirty="0" smtClean="0">
                          <a:solidFill>
                            <a:schemeClr val="bg1"/>
                          </a:solidFill>
                        </a:rPr>
                        <a:t> including w</a:t>
                      </a:r>
                      <a:r>
                        <a:rPr lang="en-CA" sz="2800" b="0" i="0" dirty="0" smtClean="0">
                          <a:solidFill>
                            <a:schemeClr val="bg1"/>
                          </a:solidFill>
                        </a:rPr>
                        <a:t>omen, civil society, private firms,  and youth</a:t>
                      </a:r>
                    </a:p>
                  </a:txBody>
                  <a:tcPr/>
                </a:tc>
              </a:tr>
              <a:tr h="941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3200" b="0" i="0" u="sng" dirty="0" smtClean="0">
                          <a:solidFill>
                            <a:schemeClr val="bg1"/>
                          </a:solidFill>
                        </a:rPr>
                        <a:t>The ability to be well</a:t>
                      </a:r>
                    </a:p>
                  </a:txBody>
                  <a:tcPr/>
                </a:tc>
                <a:tc>
                  <a:txBody>
                    <a:bodyPr/>
                    <a:lstStyle/>
                    <a:p>
                      <a:pPr marL="0" indent="0">
                        <a:buFont typeface="Arial" pitchFamily="34" charset="0"/>
                        <a:buNone/>
                      </a:pPr>
                      <a:r>
                        <a:rPr lang="en-CA" sz="2800" b="0" i="0" dirty="0" smtClean="0">
                          <a:solidFill>
                            <a:schemeClr val="bg1"/>
                          </a:solidFill>
                        </a:rPr>
                        <a:t>Integrate</a:t>
                      </a:r>
                      <a:r>
                        <a:rPr lang="en-CA" sz="2800" b="0" i="0" baseline="0" dirty="0" smtClean="0">
                          <a:solidFill>
                            <a:schemeClr val="bg1"/>
                          </a:solidFill>
                        </a:rPr>
                        <a:t> wellbeing as a goal of the green economy</a:t>
                      </a:r>
                    </a:p>
                    <a:p>
                      <a:pPr marL="0" indent="0">
                        <a:buFont typeface="Arial" pitchFamily="34" charset="0"/>
                        <a:buNone/>
                      </a:pPr>
                      <a:r>
                        <a:rPr lang="en-CA" sz="2800" b="0" i="0" baseline="0" dirty="0" smtClean="0">
                          <a:solidFill>
                            <a:schemeClr val="bg1"/>
                          </a:solidFill>
                        </a:rPr>
                        <a:t>Sustain environmental health for human wellbeing</a:t>
                      </a:r>
                      <a:endParaRPr lang="en-CA" sz="2800" b="0" i="0" dirty="0" smtClean="0">
                        <a:solidFill>
                          <a:schemeClr val="bg1"/>
                        </a:solidFill>
                      </a:endParaRPr>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45310855"/>
              </p:ext>
            </p:extLst>
          </p:nvPr>
        </p:nvGraphicFramePr>
        <p:xfrm>
          <a:off x="27146894" y="5095095"/>
          <a:ext cx="14761519" cy="27958288"/>
        </p:xfrm>
        <a:graphic>
          <a:graphicData uri="http://schemas.openxmlformats.org/drawingml/2006/table">
            <a:tbl>
              <a:tblPr firstRow="1" firstCol="1" bandRow="1">
                <a:tableStyleId>{D113A9D2-9D6B-4929-AA2D-F23B5EE8CBE7}</a:tableStyleId>
              </a:tblPr>
              <a:tblGrid>
                <a:gridCol w="2539431"/>
                <a:gridCol w="2071565"/>
                <a:gridCol w="2071565"/>
                <a:gridCol w="1960717"/>
                <a:gridCol w="2078762"/>
                <a:gridCol w="2078762"/>
                <a:gridCol w="1960717"/>
              </a:tblGrid>
              <a:tr h="246000">
                <a:tc gridSpan="7">
                  <a:txBody>
                    <a:bodyPr/>
                    <a:lstStyle/>
                    <a:p>
                      <a:pPr>
                        <a:lnSpc>
                          <a:spcPct val="115000"/>
                        </a:lnSpc>
                        <a:spcAft>
                          <a:spcPts val="0"/>
                        </a:spcAft>
                      </a:pPr>
                      <a:r>
                        <a:rPr lang="en-CA" sz="3200" dirty="0">
                          <a:effectLst/>
                        </a:rPr>
                        <a:t>Table 1. Hit Count of </a:t>
                      </a:r>
                      <a:r>
                        <a:rPr lang="en-CA" sz="3200" dirty="0" smtClean="0">
                          <a:effectLst/>
                        </a:rPr>
                        <a:t>Codes</a:t>
                      </a:r>
                      <a:r>
                        <a:rPr lang="en-CA" sz="2000" dirty="0">
                          <a:effectLst/>
                        </a:rPr>
                        <a:t> </a:t>
                      </a:r>
                      <a:endParaRPr lang="en-CA" sz="3200" dirty="0">
                        <a:effectLst/>
                        <a:latin typeface="Times New Roman"/>
                        <a:ea typeface="Calibri"/>
                      </a:endParaRPr>
                    </a:p>
                  </a:txBody>
                  <a:tcPr marL="68580" marR="68580" marT="0" marB="0"/>
                </a:tc>
                <a:tc hMerge="1">
                  <a:txBody>
                    <a:bodyPr/>
                    <a:lstStyle/>
                    <a:p>
                      <a:endParaRPr lang="en-CA"/>
                    </a:p>
                  </a:txBody>
                  <a:tcPr/>
                </a:tc>
                <a:tc hMerge="1">
                  <a:txBody>
                    <a:bodyPr/>
                    <a:lstStyle/>
                    <a:p>
                      <a:pPr>
                        <a:lnSpc>
                          <a:spcPct val="115000"/>
                        </a:lnSpc>
                        <a:spcAft>
                          <a:spcPts val="0"/>
                        </a:spcAft>
                      </a:pPr>
                      <a:endParaRPr lang="en-CA" sz="3200" dirty="0">
                        <a:effectLst/>
                        <a:latin typeface="Times New Roman"/>
                        <a:ea typeface="Calibri"/>
                      </a:endParaRPr>
                    </a:p>
                  </a:txBody>
                  <a:tcPr marL="68580" marR="68580" marT="0" marB="0"/>
                </a:tc>
                <a:tc hMerge="1">
                  <a:txBody>
                    <a:bodyPr/>
                    <a:lstStyle/>
                    <a:p>
                      <a:pPr>
                        <a:lnSpc>
                          <a:spcPct val="115000"/>
                        </a:lnSpc>
                        <a:spcAft>
                          <a:spcPts val="0"/>
                        </a:spcAft>
                      </a:pPr>
                      <a:endParaRPr lang="en-CA" sz="3200">
                        <a:effectLst/>
                        <a:latin typeface="Times New Roman"/>
                        <a:ea typeface="Calibri"/>
                      </a:endParaRPr>
                    </a:p>
                  </a:txBody>
                  <a:tcPr marL="68580" marR="68580" marT="0" marB="0"/>
                </a:tc>
                <a:tc hMerge="1">
                  <a:txBody>
                    <a:bodyPr/>
                    <a:lstStyle/>
                    <a:p>
                      <a:pPr>
                        <a:lnSpc>
                          <a:spcPct val="115000"/>
                        </a:lnSpc>
                        <a:spcAft>
                          <a:spcPts val="0"/>
                        </a:spcAft>
                      </a:pPr>
                      <a:endParaRPr lang="en-CA" sz="3200">
                        <a:effectLst/>
                        <a:latin typeface="Times New Roman"/>
                        <a:ea typeface="Calibri"/>
                      </a:endParaRPr>
                    </a:p>
                  </a:txBody>
                  <a:tcPr marL="68580" marR="68580" marT="0" marB="0"/>
                </a:tc>
                <a:tc hMerge="1">
                  <a:txBody>
                    <a:bodyPr/>
                    <a:lstStyle/>
                    <a:p>
                      <a:pPr>
                        <a:lnSpc>
                          <a:spcPct val="115000"/>
                        </a:lnSpc>
                        <a:spcAft>
                          <a:spcPts val="0"/>
                        </a:spcAft>
                      </a:pPr>
                      <a:endParaRPr lang="en-CA" sz="3200">
                        <a:effectLst/>
                        <a:latin typeface="Times New Roman"/>
                        <a:ea typeface="Calibri"/>
                      </a:endParaRPr>
                    </a:p>
                  </a:txBody>
                  <a:tcPr marL="68580" marR="68580" marT="0" marB="0"/>
                </a:tc>
                <a:tc hMerge="1">
                  <a:txBody>
                    <a:bodyPr/>
                    <a:lstStyle/>
                    <a:p>
                      <a:pPr>
                        <a:lnSpc>
                          <a:spcPct val="115000"/>
                        </a:lnSpc>
                        <a:spcAft>
                          <a:spcPts val="0"/>
                        </a:spcAft>
                      </a:pPr>
                      <a:endParaRPr lang="en-CA" sz="3200" dirty="0">
                        <a:effectLst/>
                        <a:latin typeface="Times New Roman"/>
                        <a:ea typeface="Calibri"/>
                      </a:endParaRPr>
                    </a:p>
                  </a:txBody>
                  <a:tcPr marL="68580" marR="68580" marT="0" marB="0"/>
                </a:tc>
              </a:tr>
              <a:tr h="1062209">
                <a:tc gridSpan="2">
                  <a:txBody>
                    <a:bodyPr/>
                    <a:lstStyle/>
                    <a:p>
                      <a:pPr>
                        <a:lnSpc>
                          <a:spcPct val="115000"/>
                        </a:lnSpc>
                        <a:spcAft>
                          <a:spcPts val="0"/>
                        </a:spcAft>
                      </a:pPr>
                      <a:r>
                        <a:rPr lang="en-CA" sz="2000" dirty="0">
                          <a:effectLst/>
                        </a:rPr>
                        <a:t> </a:t>
                      </a:r>
                      <a:endParaRPr lang="en-CA" sz="3200" dirty="0">
                        <a:effectLst/>
                        <a:latin typeface="Times New Roman"/>
                        <a:ea typeface="Calibri"/>
                      </a:endParaRPr>
                    </a:p>
                  </a:txBody>
                  <a:tcPr marL="68580" marR="68580" marT="0" marB="0"/>
                </a:tc>
                <a:tc hMerge="1">
                  <a:txBody>
                    <a:bodyPr/>
                    <a:lstStyle/>
                    <a:p>
                      <a:endParaRPr lang="en-CA"/>
                    </a:p>
                  </a:txBody>
                  <a:tcPr/>
                </a:tc>
                <a:tc>
                  <a:txBody>
                    <a:bodyPr/>
                    <a:lstStyle/>
                    <a:p>
                      <a:pPr>
                        <a:lnSpc>
                          <a:spcPct val="115000"/>
                        </a:lnSpc>
                        <a:spcAft>
                          <a:spcPts val="0"/>
                        </a:spcAft>
                      </a:pPr>
                      <a:r>
                        <a:rPr lang="en-CA" sz="2000" b="1" dirty="0">
                          <a:effectLst/>
                        </a:rPr>
                        <a:t>Academic</a:t>
                      </a:r>
                      <a:endParaRPr lang="en-CA" sz="3200" b="1" dirty="0">
                        <a:effectLst/>
                      </a:endParaRPr>
                    </a:p>
                    <a:p>
                      <a:pPr>
                        <a:lnSpc>
                          <a:spcPct val="115000"/>
                        </a:lnSpc>
                        <a:spcAft>
                          <a:spcPts val="0"/>
                        </a:spcAft>
                      </a:pPr>
                      <a:r>
                        <a:rPr lang="en-CA" sz="2000" b="1" dirty="0">
                          <a:effectLst/>
                        </a:rPr>
                        <a:t>(Source: Knowledge Share, 101 docs)</a:t>
                      </a:r>
                      <a:endParaRPr lang="en-CA" sz="3200" b="1" dirty="0">
                        <a:effectLst/>
                        <a:latin typeface="Times New Roman"/>
                        <a:ea typeface="Calibri"/>
                      </a:endParaRPr>
                    </a:p>
                  </a:txBody>
                  <a:tcPr marL="68580" marR="68580" marT="0" marB="0"/>
                </a:tc>
                <a:tc>
                  <a:txBody>
                    <a:bodyPr/>
                    <a:lstStyle/>
                    <a:p>
                      <a:pPr>
                        <a:lnSpc>
                          <a:spcPct val="115000"/>
                        </a:lnSpc>
                        <a:spcAft>
                          <a:spcPts val="0"/>
                        </a:spcAft>
                      </a:pPr>
                      <a:r>
                        <a:rPr lang="en-CA" sz="2000" b="1" dirty="0">
                          <a:effectLst/>
                        </a:rPr>
                        <a:t>Academic:</a:t>
                      </a:r>
                      <a:endParaRPr lang="en-CA" sz="3200" b="1" dirty="0">
                        <a:effectLst/>
                      </a:endParaRPr>
                    </a:p>
                    <a:p>
                      <a:pPr>
                        <a:lnSpc>
                          <a:spcPct val="115000"/>
                        </a:lnSpc>
                        <a:spcAft>
                          <a:spcPts val="0"/>
                        </a:spcAft>
                      </a:pPr>
                      <a:r>
                        <a:rPr lang="en-CA" sz="2000" b="1" dirty="0">
                          <a:effectLst/>
                        </a:rPr>
                        <a:t>(Source: Google Scholar, 72 docs)</a:t>
                      </a:r>
                      <a:endParaRPr lang="en-CA" sz="3200" b="1" dirty="0">
                        <a:effectLst/>
                        <a:latin typeface="Times New Roman"/>
                        <a:ea typeface="Calibri"/>
                      </a:endParaRPr>
                    </a:p>
                  </a:txBody>
                  <a:tcPr marL="68580" marR="68580" marT="0" marB="0"/>
                </a:tc>
                <a:tc>
                  <a:txBody>
                    <a:bodyPr/>
                    <a:lstStyle/>
                    <a:p>
                      <a:pPr>
                        <a:lnSpc>
                          <a:spcPct val="115000"/>
                        </a:lnSpc>
                        <a:spcAft>
                          <a:spcPts val="0"/>
                        </a:spcAft>
                      </a:pPr>
                      <a:r>
                        <a:rPr lang="en-CA" sz="2000" b="1" dirty="0">
                          <a:effectLst/>
                        </a:rPr>
                        <a:t>Non-Academic (Source: Google, 41 docs)</a:t>
                      </a:r>
                      <a:endParaRPr lang="en-CA" sz="3200" b="1" dirty="0">
                        <a:effectLst/>
                        <a:latin typeface="Times New Roman"/>
                        <a:ea typeface="Calibri"/>
                      </a:endParaRPr>
                    </a:p>
                  </a:txBody>
                  <a:tcPr marL="68580" marR="68580" marT="0" marB="0"/>
                </a:tc>
                <a:tc>
                  <a:txBody>
                    <a:bodyPr/>
                    <a:lstStyle/>
                    <a:p>
                      <a:pPr>
                        <a:lnSpc>
                          <a:spcPct val="115000"/>
                        </a:lnSpc>
                        <a:spcAft>
                          <a:spcPts val="0"/>
                        </a:spcAft>
                      </a:pPr>
                      <a:r>
                        <a:rPr lang="en-CA" sz="2000" b="1" dirty="0">
                          <a:effectLst/>
                        </a:rPr>
                        <a:t>Non-Academic (Source: Canadian Newsstand, 44 docs)</a:t>
                      </a:r>
                      <a:endParaRPr lang="en-CA" sz="3200" b="1" dirty="0">
                        <a:effectLst/>
                        <a:latin typeface="Times New Roman"/>
                        <a:ea typeface="Calibri"/>
                      </a:endParaRPr>
                    </a:p>
                  </a:txBody>
                  <a:tcPr marL="68580" marR="68580" marT="0" marB="0"/>
                </a:tc>
                <a:tc>
                  <a:txBody>
                    <a:bodyPr/>
                    <a:lstStyle/>
                    <a:p>
                      <a:pPr>
                        <a:lnSpc>
                          <a:spcPct val="115000"/>
                        </a:lnSpc>
                        <a:spcAft>
                          <a:spcPts val="0"/>
                        </a:spcAft>
                      </a:pPr>
                      <a:r>
                        <a:rPr lang="en-CA" sz="2000" b="1" dirty="0">
                          <a:effectLst/>
                        </a:rPr>
                        <a:t>Non-Academic (Source: New York Times, 16 docs)</a:t>
                      </a:r>
                      <a:endParaRPr lang="en-CA" sz="3200" b="1" dirty="0">
                        <a:effectLst/>
                        <a:latin typeface="Times New Roman"/>
                        <a:ea typeface="Calibri"/>
                      </a:endParaRPr>
                    </a:p>
                  </a:txBody>
                  <a:tcPr marL="68580" marR="68580" marT="0" marB="0"/>
                </a:tc>
              </a:tr>
              <a:tr h="350200">
                <a:tc>
                  <a:txBody>
                    <a:bodyPr/>
                    <a:lstStyle/>
                    <a:p>
                      <a:pPr>
                        <a:lnSpc>
                          <a:spcPct val="115000"/>
                        </a:lnSpc>
                        <a:spcAft>
                          <a:spcPts val="1000"/>
                        </a:spcAft>
                      </a:pPr>
                      <a:r>
                        <a:rPr lang="en-CA" sz="2400">
                          <a:effectLst/>
                        </a:rPr>
                        <a:t>Account</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Account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46 docs, 146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36 docs, 233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15 docs, 72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41 docs, 44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15 docs, 51 hits</a:t>
                      </a:r>
                      <a:endParaRPr lang="en-CA" sz="3200">
                        <a:effectLst/>
                        <a:latin typeface="Times New Roman"/>
                        <a:ea typeface="Calibri"/>
                      </a:endParaRPr>
                    </a:p>
                  </a:txBody>
                  <a:tcPr marL="68580" marR="68580" marT="0" marB="0"/>
                </a:tc>
              </a:tr>
              <a:tr h="350200">
                <a:tc>
                  <a:txBody>
                    <a:bodyPr/>
                    <a:lstStyle/>
                    <a:p>
                      <a:pPr>
                        <a:lnSpc>
                          <a:spcPct val="115000"/>
                        </a:lnSpc>
                        <a:spcAft>
                          <a:spcPts val="1000"/>
                        </a:spcAft>
                      </a:pPr>
                      <a:r>
                        <a:rPr lang="en-CA" sz="2400">
                          <a:effectLst/>
                        </a:rPr>
                        <a:t>Access</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Access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50 docs, 291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40 docs, 274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17 docs, 70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docs, 7 hits</a:t>
                      </a:r>
                      <a:endParaRPr lang="en-CA" sz="3200">
                        <a:effectLst/>
                        <a:latin typeface="Times New Roman"/>
                        <a:ea typeface="Calibri"/>
                      </a:endParaRPr>
                    </a:p>
                  </a:txBody>
                  <a:tcPr marL="68580" marR="68580" marT="0" marB="0"/>
                </a:tc>
              </a:tr>
              <a:tr h="357939">
                <a:tc rowSpan="3">
                  <a:txBody>
                    <a:bodyPr/>
                    <a:lstStyle/>
                    <a:p>
                      <a:pPr>
                        <a:lnSpc>
                          <a:spcPct val="115000"/>
                        </a:lnSpc>
                        <a:spcAft>
                          <a:spcPts val="1000"/>
                        </a:spcAft>
                      </a:pPr>
                      <a:r>
                        <a:rPr lang="en-CA" sz="2400">
                          <a:effectLst/>
                        </a:rPr>
                        <a:t>“Create and Innovate”</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Create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46 docs, 183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39 docs, 209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43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6 docs, 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docs, 11 hits</a:t>
                      </a:r>
                      <a:endParaRPr lang="en-CA" sz="3200">
                        <a:effectLst/>
                        <a:latin typeface="Times New Roman"/>
                        <a:ea typeface="Calibri"/>
                      </a:endParaRPr>
                    </a:p>
                  </a:txBody>
                  <a:tcPr marL="68580" marR="68580" marT="0" marB="0"/>
                </a:tc>
              </a:tr>
              <a:tr h="357939">
                <a:tc vMerge="1">
                  <a:txBody>
                    <a:bodyPr/>
                    <a:lstStyle/>
                    <a:p>
                      <a:endParaRPr lang="en-CA"/>
                    </a:p>
                  </a:txBody>
                  <a:tcPr/>
                </a:tc>
                <a:tc>
                  <a:txBody>
                    <a:bodyPr/>
                    <a:lstStyle/>
                    <a:p>
                      <a:pPr>
                        <a:lnSpc>
                          <a:spcPct val="115000"/>
                        </a:lnSpc>
                        <a:spcAft>
                          <a:spcPts val="0"/>
                        </a:spcAft>
                      </a:pPr>
                      <a:r>
                        <a:rPr lang="en-CA" sz="2000" dirty="0" smtClean="0">
                          <a:effectLst/>
                        </a:rPr>
                        <a:t>Innovate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0</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 docs, 11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7939">
                <a:tc vMerge="1">
                  <a:txBody>
                    <a:bodyPr/>
                    <a:lstStyle/>
                    <a:p>
                      <a:endParaRPr lang="en-CA"/>
                    </a:p>
                  </a:txBody>
                  <a:tcPr/>
                </a:tc>
                <a:tc>
                  <a:txBody>
                    <a:bodyPr/>
                    <a:lstStyle/>
                    <a:p>
                      <a:pPr>
                        <a:lnSpc>
                          <a:spcPct val="115000"/>
                        </a:lnSpc>
                        <a:spcAft>
                          <a:spcPts val="0"/>
                        </a:spcAft>
                      </a:pPr>
                      <a:r>
                        <a:rPr lang="en-CA" sz="2000" dirty="0">
                          <a:effectLst/>
                        </a:rPr>
                        <a:t>Invent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22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18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0200">
                <a:tc rowSpan="2">
                  <a:txBody>
                    <a:bodyPr/>
                    <a:lstStyle/>
                    <a:p>
                      <a:pPr>
                        <a:lnSpc>
                          <a:spcPct val="115000"/>
                        </a:lnSpc>
                        <a:spcAft>
                          <a:spcPts val="1000"/>
                        </a:spcAft>
                      </a:pPr>
                      <a:r>
                        <a:rPr lang="en-CA" sz="2400">
                          <a:effectLst/>
                        </a:rPr>
                        <a:t>“Consumerism”</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err="1">
                          <a:effectLst/>
                        </a:rPr>
                        <a:t>Consum</a:t>
                      </a:r>
                      <a:r>
                        <a:rPr lang="en-CA" sz="2000" dirty="0" smtClean="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40 docs, 320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27 docs, 393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13 docs, 100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 18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4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err="1">
                          <a:effectLst/>
                        </a:rPr>
                        <a:t>Produc</a:t>
                      </a:r>
                      <a:r>
                        <a:rPr lang="en-CA" sz="2000" dirty="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28 docs, 333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56 docs, 866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18 docs, 116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16 docs, 25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33 hits</a:t>
                      </a:r>
                      <a:endParaRPr lang="en-CA" sz="3200">
                        <a:effectLst/>
                        <a:latin typeface="Times New Roman"/>
                        <a:ea typeface="Calibri"/>
                      </a:endParaRPr>
                    </a:p>
                  </a:txBody>
                  <a:tcPr marL="68580" marR="68580" marT="0" marB="0"/>
                </a:tc>
              </a:tr>
              <a:tr h="350200">
                <a:tc rowSpan="4">
                  <a:txBody>
                    <a:bodyPr/>
                    <a:lstStyle/>
                    <a:p>
                      <a:pPr>
                        <a:lnSpc>
                          <a:spcPct val="115000"/>
                        </a:lnSpc>
                        <a:spcAft>
                          <a:spcPts val="1000"/>
                        </a:spcAft>
                      </a:pPr>
                      <a:r>
                        <a:rPr lang="en-CA" sz="2400" dirty="0">
                          <a:effectLst/>
                        </a:rPr>
                        <a:t> “Work Together”</a:t>
                      </a:r>
                      <a:endParaRPr lang="en-CA" sz="3600" dirty="0">
                        <a:effectLst/>
                      </a:endParaRPr>
                    </a:p>
                    <a:p>
                      <a:pPr>
                        <a:lnSpc>
                          <a:spcPct val="115000"/>
                        </a:lnSpc>
                        <a:spcAft>
                          <a:spcPts val="0"/>
                        </a:spcAft>
                      </a:pPr>
                      <a:r>
                        <a:rPr lang="en-CA" sz="2400" dirty="0">
                          <a:effectLst/>
                        </a:rPr>
                        <a:t> </a:t>
                      </a:r>
                      <a:endParaRPr lang="en-CA" sz="3600" dirty="0">
                        <a:effectLst/>
                        <a:latin typeface="Times New Roman"/>
                        <a:ea typeface="Calibri"/>
                      </a:endParaRPr>
                    </a:p>
                  </a:txBody>
                  <a:tcPr marL="68580" marR="68580" marT="0" marB="0"/>
                </a:tc>
                <a:tc>
                  <a:txBody>
                    <a:bodyPr/>
                    <a:lstStyle/>
                    <a:p>
                      <a:pPr>
                        <a:lnSpc>
                          <a:spcPct val="115000"/>
                        </a:lnSpc>
                        <a:spcAft>
                          <a:spcPts val="0"/>
                        </a:spcAft>
                      </a:pPr>
                      <a:r>
                        <a:rPr lang="en-CA" sz="2000" dirty="0" err="1">
                          <a:effectLst/>
                        </a:rPr>
                        <a:t>Collaborat</a:t>
                      </a:r>
                      <a:r>
                        <a:rPr lang="en-CA" sz="2000" dirty="0" smtClean="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29 docs, 77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51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9 doc, 16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err="1">
                          <a:effectLst/>
                        </a:rPr>
                        <a:t>Cooperat</a:t>
                      </a:r>
                      <a:r>
                        <a:rPr lang="en-CA" sz="2000" dirty="0" smtClean="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41 docs, 254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162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13 docs, 53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4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smtClean="0">
                          <a:effectLst/>
                        </a:rPr>
                        <a:t>Dialogue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19 docs, 60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20 docs, 69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27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err="1">
                          <a:effectLst/>
                        </a:rPr>
                        <a:t>Communicat</a:t>
                      </a:r>
                      <a:r>
                        <a:rPr lang="en-CA" sz="2000" dirty="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27 docs, 96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18 docs, 51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6 docs, 15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0200">
                <a:tc rowSpan="3">
                  <a:txBody>
                    <a:bodyPr/>
                    <a:lstStyle/>
                    <a:p>
                      <a:pPr>
                        <a:lnSpc>
                          <a:spcPct val="115000"/>
                        </a:lnSpc>
                        <a:spcAft>
                          <a:spcPts val="1000"/>
                        </a:spcAft>
                      </a:pPr>
                      <a:r>
                        <a:rPr lang="en-CA" sz="2400" dirty="0">
                          <a:effectLst/>
                        </a:rPr>
                        <a:t>“Control”</a:t>
                      </a:r>
                      <a:endParaRPr lang="en-CA" sz="3600" dirty="0">
                        <a:effectLst/>
                      </a:endParaRPr>
                    </a:p>
                    <a:p>
                      <a:pPr>
                        <a:lnSpc>
                          <a:spcPct val="115000"/>
                        </a:lnSpc>
                        <a:spcAft>
                          <a:spcPts val="0"/>
                        </a:spcAft>
                      </a:pPr>
                      <a:r>
                        <a:rPr lang="en-CA" sz="2400" dirty="0">
                          <a:effectLst/>
                        </a:rPr>
                        <a:t> </a:t>
                      </a:r>
                      <a:endParaRPr lang="en-CA" sz="3600" dirty="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Control</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29 docs, 115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23 docs, 136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6 docs, 11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5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smtClean="0">
                          <a:effectLst/>
                        </a:rPr>
                        <a:t>Manage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36 docs, 221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52 docs, 505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28 docs, 108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9 docs, 13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 docs, 15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a:effectLst/>
                        </a:rPr>
                        <a:t>Govern</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32 docs, 987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61 docs, 1673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260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35 docs, 79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11 docs, 44 hits</a:t>
                      </a:r>
                      <a:endParaRPr lang="en-CA" sz="3200" dirty="0">
                        <a:effectLst/>
                        <a:latin typeface="Times New Roman"/>
                        <a:ea typeface="Calibri"/>
                      </a:endParaRPr>
                    </a:p>
                  </a:txBody>
                  <a:tcPr marL="68580" marR="68580" marT="0" marB="0"/>
                </a:tc>
              </a:tr>
              <a:tr h="474028">
                <a:tc rowSpan="2">
                  <a:txBody>
                    <a:bodyPr/>
                    <a:lstStyle/>
                    <a:p>
                      <a:pPr>
                        <a:lnSpc>
                          <a:spcPct val="115000"/>
                        </a:lnSpc>
                        <a:spcAft>
                          <a:spcPts val="1000"/>
                        </a:spcAft>
                      </a:pPr>
                      <a:r>
                        <a:rPr lang="en-CA" sz="2400">
                          <a:effectLst/>
                        </a:rPr>
                        <a:t>“Monetary Support”</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Fund</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41 docs, 254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40 docs, 466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57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6 hits</a:t>
                      </a:r>
                      <a:endParaRPr lang="en-CA" sz="3200">
                        <a:effectLst/>
                        <a:latin typeface="Times New Roman"/>
                        <a:ea typeface="Calibri"/>
                      </a:endParaRPr>
                    </a:p>
                  </a:txBody>
                  <a:tcPr marL="68580" marR="68580" marT="0" marB="0"/>
                </a:tc>
              </a:tr>
              <a:tr h="474028">
                <a:tc vMerge="1">
                  <a:txBody>
                    <a:bodyPr/>
                    <a:lstStyle/>
                    <a:p>
                      <a:endParaRPr lang="en-CA"/>
                    </a:p>
                  </a:txBody>
                  <a:tcPr/>
                </a:tc>
                <a:tc>
                  <a:txBody>
                    <a:bodyPr/>
                    <a:lstStyle/>
                    <a:p>
                      <a:pPr>
                        <a:lnSpc>
                          <a:spcPct val="115000"/>
                        </a:lnSpc>
                        <a:spcAft>
                          <a:spcPts val="0"/>
                        </a:spcAft>
                      </a:pPr>
                      <a:r>
                        <a:rPr lang="en-CA" sz="2000" dirty="0">
                          <a:effectLst/>
                        </a:rPr>
                        <a:t>Finance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46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22 docs, 245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13 docs, 37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3 hits</a:t>
                      </a:r>
                      <a:endParaRPr lang="en-CA" sz="3200">
                        <a:effectLst/>
                        <a:latin typeface="Times New Roman"/>
                        <a:ea typeface="Calibri"/>
                      </a:endParaRPr>
                    </a:p>
                  </a:txBody>
                  <a:tcPr marL="68580" marR="68580" marT="0" marB="0"/>
                </a:tc>
              </a:tr>
              <a:tr h="685222">
                <a:tc>
                  <a:txBody>
                    <a:bodyPr/>
                    <a:lstStyle/>
                    <a:p>
                      <a:pPr>
                        <a:lnSpc>
                          <a:spcPct val="115000"/>
                        </a:lnSpc>
                        <a:spcAft>
                          <a:spcPts val="1000"/>
                        </a:spcAft>
                      </a:pPr>
                      <a:r>
                        <a:rPr lang="en-CA" sz="2400">
                          <a:effectLst/>
                        </a:rPr>
                        <a:t>“Leadership”</a:t>
                      </a:r>
                      <a:endParaRPr lang="en-CA" sz="3600">
                        <a:effectLst/>
                      </a:endParaRPr>
                    </a:p>
                    <a:p>
                      <a:pPr>
                        <a:lnSpc>
                          <a:spcPct val="115000"/>
                        </a:lnSpc>
                        <a:spcAft>
                          <a:spcPts val="100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Leader*</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44 docs, 146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34 docs, 137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25 docs, 46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24 docs, 58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9 docs, 30 hits</a:t>
                      </a:r>
                      <a:endParaRPr lang="en-CA" sz="3200" dirty="0">
                        <a:effectLst/>
                        <a:latin typeface="Times New Roman"/>
                        <a:ea typeface="Calibri"/>
                      </a:endParaRPr>
                    </a:p>
                  </a:txBody>
                  <a:tcPr marL="68580" marR="68580" marT="0" marB="0"/>
                </a:tc>
              </a:tr>
              <a:tr h="357939">
                <a:tc rowSpan="3">
                  <a:txBody>
                    <a:bodyPr/>
                    <a:lstStyle/>
                    <a:p>
                      <a:pPr>
                        <a:lnSpc>
                          <a:spcPct val="115000"/>
                        </a:lnSpc>
                        <a:spcAft>
                          <a:spcPts val="1000"/>
                        </a:spcAft>
                      </a:pPr>
                      <a:r>
                        <a:rPr lang="en-CA" sz="2400" dirty="0">
                          <a:effectLst/>
                        </a:rPr>
                        <a:t>“Enhancement”</a:t>
                      </a:r>
                      <a:endParaRPr lang="en-CA" sz="3600" dirty="0">
                        <a:effectLst/>
                      </a:endParaRPr>
                    </a:p>
                    <a:p>
                      <a:pPr>
                        <a:lnSpc>
                          <a:spcPct val="115000"/>
                        </a:lnSpc>
                        <a:spcAft>
                          <a:spcPts val="1000"/>
                        </a:spcAft>
                      </a:pPr>
                      <a:r>
                        <a:rPr lang="en-CA" sz="2400" dirty="0">
                          <a:effectLst/>
                        </a:rPr>
                        <a:t> </a:t>
                      </a:r>
                      <a:endParaRPr lang="en-CA" sz="3600" dirty="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Enhance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37 docs, 94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29 docs, 87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6 docs, 28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7939">
                <a:tc vMerge="1">
                  <a:txBody>
                    <a:bodyPr/>
                    <a:lstStyle/>
                    <a:p>
                      <a:endParaRPr lang="en-CA"/>
                    </a:p>
                  </a:txBody>
                  <a:tcPr/>
                </a:tc>
                <a:tc>
                  <a:txBody>
                    <a:bodyPr/>
                    <a:lstStyle/>
                    <a:p>
                      <a:pPr>
                        <a:lnSpc>
                          <a:spcPct val="115000"/>
                        </a:lnSpc>
                        <a:spcAft>
                          <a:spcPts val="0"/>
                        </a:spcAft>
                      </a:pPr>
                      <a:r>
                        <a:rPr lang="en-CA" sz="2000" dirty="0" smtClean="0">
                          <a:effectLst/>
                        </a:rPr>
                        <a:t>Strengthen</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10 docs, 48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15 docs, 96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9 docs, 11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3 hits</a:t>
                      </a:r>
                      <a:endParaRPr lang="en-CA" sz="3200">
                        <a:effectLst/>
                        <a:latin typeface="Times New Roman"/>
                        <a:ea typeface="Calibri"/>
                      </a:endParaRPr>
                    </a:p>
                  </a:txBody>
                  <a:tcPr marL="68580" marR="68580" marT="0" marB="0"/>
                </a:tc>
              </a:tr>
              <a:tr h="357939">
                <a:tc vMerge="1">
                  <a:txBody>
                    <a:bodyPr/>
                    <a:lstStyle/>
                    <a:p>
                      <a:endParaRPr lang="en-CA"/>
                    </a:p>
                  </a:txBody>
                  <a:tcPr/>
                </a:tc>
                <a:tc>
                  <a:txBody>
                    <a:bodyPr/>
                    <a:lstStyle/>
                    <a:p>
                      <a:pPr>
                        <a:lnSpc>
                          <a:spcPct val="115000"/>
                        </a:lnSpc>
                        <a:spcAft>
                          <a:spcPts val="0"/>
                        </a:spcAft>
                      </a:pPr>
                      <a:r>
                        <a:rPr lang="en-CA" sz="2000" dirty="0">
                          <a:effectLst/>
                        </a:rPr>
                        <a:t>Improve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41 docs, 134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38 docs, 194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docs, 31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r>
              <a:tr h="350200">
                <a:tc>
                  <a:txBody>
                    <a:bodyPr/>
                    <a:lstStyle/>
                    <a:p>
                      <a:pPr>
                        <a:lnSpc>
                          <a:spcPct val="115000"/>
                        </a:lnSpc>
                        <a:spcAft>
                          <a:spcPts val="1000"/>
                        </a:spcAft>
                      </a:pPr>
                      <a:r>
                        <a:rPr lang="en-CA" sz="2400">
                          <a:effectLst/>
                        </a:rPr>
                        <a:t>Capacity building</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Capacity building</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20 docs, 26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19 docs, 66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10 docs, 17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72773">
                <a:tc rowSpan="2">
                  <a:txBody>
                    <a:bodyPr/>
                    <a:lstStyle/>
                    <a:p>
                      <a:pPr>
                        <a:lnSpc>
                          <a:spcPct val="115000"/>
                        </a:lnSpc>
                        <a:spcAft>
                          <a:spcPts val="1000"/>
                        </a:spcAft>
                      </a:pPr>
                      <a:r>
                        <a:rPr lang="en-CA" sz="2400">
                          <a:effectLst/>
                        </a:rPr>
                        <a:t>“Education”</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Educate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 docs, 9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10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72128">
                <a:tc vMerge="1">
                  <a:txBody>
                    <a:bodyPr/>
                    <a:lstStyle/>
                    <a:p>
                      <a:endParaRPr lang="en-CA"/>
                    </a:p>
                  </a:txBody>
                  <a:tcPr/>
                </a:tc>
                <a:tc>
                  <a:txBody>
                    <a:bodyPr/>
                    <a:lstStyle/>
                    <a:p>
                      <a:pPr>
                        <a:lnSpc>
                          <a:spcPct val="115000"/>
                        </a:lnSpc>
                        <a:spcAft>
                          <a:spcPts val="0"/>
                        </a:spcAft>
                      </a:pPr>
                      <a:r>
                        <a:rPr lang="en-CA" sz="2000">
                          <a:effectLst/>
                        </a:rPr>
                        <a:t>Learn</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30 docs, 122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29 docs, 86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22 docs, 46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r>
              <a:tr h="350200">
                <a:tc rowSpan="3">
                  <a:txBody>
                    <a:bodyPr/>
                    <a:lstStyle/>
                    <a:p>
                      <a:pPr>
                        <a:lnSpc>
                          <a:spcPct val="115000"/>
                        </a:lnSpc>
                        <a:spcAft>
                          <a:spcPts val="0"/>
                        </a:spcAft>
                      </a:pPr>
                      <a:r>
                        <a:rPr lang="en-CA" sz="2400">
                          <a:effectLst/>
                        </a:rPr>
                        <a:t>“Employment”</a:t>
                      </a:r>
                      <a:endParaRPr lang="en-CA" sz="3600">
                        <a:effectLst/>
                      </a:endParaRPr>
                    </a:p>
                    <a:p>
                      <a:pPr>
                        <a:lnSpc>
                          <a:spcPct val="115000"/>
                        </a:lnSpc>
                        <a:spcAft>
                          <a:spcPts val="0"/>
                        </a:spcAft>
                      </a:pPr>
                      <a:r>
                        <a:rPr lang="en-CA" sz="2400">
                          <a:effectLst/>
                        </a:rPr>
                        <a:t> </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Employ</a:t>
                      </a:r>
                      <a:r>
                        <a:rPr lang="en-CA" sz="2000" dirty="0" smtClean="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13 docs, 68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187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docs, 13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smtClean="0">
                          <a:effectLst/>
                        </a:rPr>
                        <a:t>Job</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20 docs, 42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16 docs, 156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12 docs, 41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7 docs, 18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a:effectLst/>
                        </a:rPr>
                        <a:t>Labour</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11 docs, 23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14 docs, 105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17 docs, 23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0200">
                <a:tc rowSpan="3">
                  <a:txBody>
                    <a:bodyPr/>
                    <a:lstStyle/>
                    <a:p>
                      <a:pPr>
                        <a:lnSpc>
                          <a:spcPct val="115000"/>
                        </a:lnSpc>
                        <a:spcAft>
                          <a:spcPts val="1000"/>
                        </a:spcAft>
                      </a:pPr>
                      <a:r>
                        <a:rPr lang="en-CA" sz="2400">
                          <a:effectLst/>
                        </a:rPr>
                        <a:t>“Quantify”</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Measure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42 docs, 217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30 docs, 319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8 docs, 45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3 docs, 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3 hits</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smtClean="0">
                          <a:effectLst/>
                        </a:rPr>
                        <a:t>Calculate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 docs, 6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20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a:effectLst/>
                        </a:rPr>
                        <a:t>Assess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41 docs, 211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36 docs, 208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10 docs, 25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 docs, 4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1 doc, 1 hit</a:t>
                      </a:r>
                      <a:endParaRPr lang="en-CA" sz="3200" dirty="0">
                        <a:effectLst/>
                        <a:latin typeface="Times New Roman"/>
                        <a:ea typeface="Calibri"/>
                      </a:endParaRPr>
                    </a:p>
                  </a:txBody>
                  <a:tcPr marL="68580" marR="68580" marT="0" marB="0"/>
                </a:tc>
              </a:tr>
              <a:tr h="372773">
                <a:tc rowSpan="2">
                  <a:txBody>
                    <a:bodyPr/>
                    <a:lstStyle/>
                    <a:p>
                      <a:pPr>
                        <a:lnSpc>
                          <a:spcPct val="115000"/>
                        </a:lnSpc>
                        <a:spcAft>
                          <a:spcPts val="1000"/>
                        </a:spcAft>
                      </a:pPr>
                      <a:r>
                        <a:rPr lang="en-CA" sz="2400">
                          <a:effectLst/>
                        </a:rPr>
                        <a:t>“Involvement”</a:t>
                      </a:r>
                      <a:endParaRPr lang="en-CA" sz="3600">
                        <a:effectLst/>
                      </a:endParaRPr>
                    </a:p>
                    <a:p>
                      <a:pPr>
                        <a:lnSpc>
                          <a:spcPct val="115000"/>
                        </a:lnSpc>
                        <a:spcAft>
                          <a:spcPts val="0"/>
                        </a:spcAft>
                      </a:pPr>
                      <a:r>
                        <a:rPr lang="en-CA" sz="2400">
                          <a:effectLst/>
                        </a:rPr>
                        <a:t> </a:t>
                      </a:r>
                      <a:endParaRPr lang="en-CA" sz="3600">
                        <a:effectLst/>
                        <a:latin typeface="Times New Roman"/>
                        <a:ea typeface="Calibri"/>
                      </a:endParaRPr>
                    </a:p>
                  </a:txBody>
                  <a:tcPr marL="68580" marR="68580" marT="0" marB="0"/>
                </a:tc>
                <a:tc>
                  <a:txBody>
                    <a:bodyPr/>
                    <a:lstStyle/>
                    <a:p>
                      <a:pPr>
                        <a:lnSpc>
                          <a:spcPct val="115000"/>
                        </a:lnSpc>
                        <a:spcAft>
                          <a:spcPts val="0"/>
                        </a:spcAft>
                      </a:pPr>
                      <a:r>
                        <a:rPr lang="en-CA" sz="2000" dirty="0" err="1">
                          <a:effectLst/>
                        </a:rPr>
                        <a:t>Particip</a:t>
                      </a:r>
                      <a:r>
                        <a:rPr lang="en-CA" sz="2000" dirty="0" smtClean="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47 docs, 285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29 docs, 216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82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6 docs, 12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 docs, 2 hits</a:t>
                      </a:r>
                      <a:endParaRPr lang="en-CA" sz="3200" dirty="0">
                        <a:effectLst/>
                        <a:latin typeface="Times New Roman"/>
                        <a:ea typeface="Calibri"/>
                      </a:endParaRPr>
                    </a:p>
                  </a:txBody>
                  <a:tcPr marL="68580" marR="68580" marT="0" marB="0"/>
                </a:tc>
              </a:tr>
              <a:tr h="372128">
                <a:tc vMerge="1">
                  <a:txBody>
                    <a:bodyPr/>
                    <a:lstStyle/>
                    <a:p>
                      <a:endParaRPr lang="en-CA"/>
                    </a:p>
                  </a:txBody>
                  <a:tcPr/>
                </a:tc>
                <a:tc>
                  <a:txBody>
                    <a:bodyPr/>
                    <a:lstStyle/>
                    <a:p>
                      <a:pPr>
                        <a:lnSpc>
                          <a:spcPct val="115000"/>
                        </a:lnSpc>
                        <a:spcAft>
                          <a:spcPts val="0"/>
                        </a:spcAft>
                      </a:pPr>
                      <a:r>
                        <a:rPr lang="en-CA" sz="2000" dirty="0" err="1">
                          <a:effectLst/>
                        </a:rPr>
                        <a:t>Engag</a:t>
                      </a:r>
                      <a:r>
                        <a:rPr lang="en-CA" sz="2000" dirty="0">
                          <a:effectLst/>
                        </a:rPr>
                        <a:t>*</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35 docs, 148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38 docs, 199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21 docs, 50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6004">
                <a:tc rowSpan="5">
                  <a:txBody>
                    <a:bodyPr/>
                    <a:lstStyle/>
                    <a:p>
                      <a:pPr>
                        <a:lnSpc>
                          <a:spcPct val="115000"/>
                        </a:lnSpc>
                        <a:spcAft>
                          <a:spcPts val="0"/>
                        </a:spcAft>
                      </a:pPr>
                      <a:r>
                        <a:rPr lang="en-CA" sz="2400" dirty="0">
                          <a:effectLst/>
                        </a:rPr>
                        <a:t>“Human welfare”</a:t>
                      </a:r>
                      <a:endParaRPr lang="en-CA" sz="3600" dirty="0">
                        <a:effectLst/>
                      </a:endParaRPr>
                    </a:p>
                    <a:p>
                      <a:pPr>
                        <a:lnSpc>
                          <a:spcPct val="115000"/>
                        </a:lnSpc>
                        <a:spcAft>
                          <a:spcPts val="0"/>
                        </a:spcAft>
                      </a:pPr>
                      <a:r>
                        <a:rPr lang="en-CA" sz="2400" dirty="0">
                          <a:effectLst/>
                        </a:rPr>
                        <a:t> </a:t>
                      </a:r>
                      <a:endParaRPr lang="en-CA" sz="3600" dirty="0">
                        <a:effectLst/>
                      </a:endParaRPr>
                    </a:p>
                    <a:p>
                      <a:pPr>
                        <a:lnSpc>
                          <a:spcPct val="115000"/>
                        </a:lnSpc>
                        <a:spcAft>
                          <a:spcPts val="0"/>
                        </a:spcAft>
                      </a:pPr>
                      <a:r>
                        <a:rPr lang="en-CA" sz="2400" dirty="0">
                          <a:effectLst/>
                        </a:rPr>
                        <a:t> </a:t>
                      </a:r>
                      <a:endParaRPr lang="en-CA" sz="3600" dirty="0">
                        <a:effectLst/>
                        <a:latin typeface="Times New Roman"/>
                        <a:ea typeface="Calibri"/>
                      </a:endParaRPr>
                    </a:p>
                  </a:txBody>
                  <a:tcPr marL="68580" marR="68580" marT="0" marB="0"/>
                </a:tc>
                <a:tc>
                  <a:txBody>
                    <a:bodyPr/>
                    <a:lstStyle/>
                    <a:p>
                      <a:pPr>
                        <a:lnSpc>
                          <a:spcPct val="115000"/>
                        </a:lnSpc>
                        <a:spcAft>
                          <a:spcPts val="0"/>
                        </a:spcAft>
                      </a:pPr>
                      <a:r>
                        <a:rPr lang="en-CA" sz="2000" dirty="0" smtClean="0">
                          <a:effectLst/>
                        </a:rPr>
                        <a:t>Welfare</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9 docs, 18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11 docs, 33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4 docs, 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5360">
                <a:tc vMerge="1">
                  <a:txBody>
                    <a:bodyPr/>
                    <a:lstStyle/>
                    <a:p>
                      <a:endParaRPr lang="en-CA"/>
                    </a:p>
                  </a:txBody>
                  <a:tcPr/>
                </a:tc>
                <a:tc>
                  <a:txBody>
                    <a:bodyPr/>
                    <a:lstStyle/>
                    <a:p>
                      <a:pPr>
                        <a:lnSpc>
                          <a:spcPct val="115000"/>
                        </a:lnSpc>
                        <a:spcAft>
                          <a:spcPts val="0"/>
                        </a:spcAft>
                      </a:pPr>
                      <a:r>
                        <a:rPr lang="en-CA" sz="2000" dirty="0" smtClean="0">
                          <a:effectLst/>
                        </a:rPr>
                        <a:t>Wellbeing</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11 docs, 32,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9 docs, 23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3 docs, 10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5360">
                <a:tc vMerge="1">
                  <a:txBody>
                    <a:bodyPr/>
                    <a:lstStyle/>
                    <a:p>
                      <a:endParaRPr lang="en-CA"/>
                    </a:p>
                  </a:txBody>
                  <a:tcPr/>
                </a:tc>
                <a:tc>
                  <a:txBody>
                    <a:bodyPr/>
                    <a:lstStyle/>
                    <a:p>
                      <a:pPr>
                        <a:lnSpc>
                          <a:spcPct val="115000"/>
                        </a:lnSpc>
                        <a:spcAft>
                          <a:spcPts val="0"/>
                        </a:spcAft>
                      </a:pPr>
                      <a:r>
                        <a:rPr lang="en-CA" sz="2000" dirty="0" smtClean="0">
                          <a:effectLst/>
                        </a:rPr>
                        <a:t>Well-being</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16 docs, 47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19 docs, 43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9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a:effectLst/>
                        </a:rPr>
                        <a:t>W</a:t>
                      </a:r>
                      <a:r>
                        <a:rPr lang="en-CA" sz="2000" dirty="0" smtClean="0">
                          <a:effectLst/>
                        </a:rPr>
                        <a:t>ell being</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20 docs, 32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24 docs, 74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5 docs, 10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2 docs, 2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0</a:t>
                      </a:r>
                      <a:endParaRPr lang="en-CA" sz="3200">
                        <a:effectLst/>
                        <a:latin typeface="Times New Roman"/>
                        <a:ea typeface="Calibri"/>
                      </a:endParaRPr>
                    </a:p>
                  </a:txBody>
                  <a:tcPr marL="68580" marR="68580" marT="0" marB="0"/>
                </a:tc>
              </a:tr>
              <a:tr h="350200">
                <a:tc vMerge="1">
                  <a:txBody>
                    <a:bodyPr/>
                    <a:lstStyle/>
                    <a:p>
                      <a:endParaRPr lang="en-CA"/>
                    </a:p>
                  </a:txBody>
                  <a:tcPr/>
                </a:tc>
                <a:tc>
                  <a:txBody>
                    <a:bodyPr/>
                    <a:lstStyle/>
                    <a:p>
                      <a:pPr>
                        <a:lnSpc>
                          <a:spcPct val="115000"/>
                        </a:lnSpc>
                        <a:spcAft>
                          <a:spcPts val="0"/>
                        </a:spcAft>
                      </a:pPr>
                      <a:r>
                        <a:rPr lang="en-CA" sz="2000" dirty="0">
                          <a:effectLst/>
                        </a:rPr>
                        <a:t>L</a:t>
                      </a:r>
                      <a:r>
                        <a:rPr lang="en-CA" sz="2000" dirty="0" smtClean="0">
                          <a:effectLst/>
                        </a:rPr>
                        <a:t>ivelihood</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13 docs, 44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26 docs, 93 hits</a:t>
                      </a:r>
                      <a:endParaRPr lang="en-CA" sz="3200" dirty="0">
                        <a:effectLst/>
                        <a:latin typeface="Times New Roman"/>
                        <a:ea typeface="Calibri"/>
                      </a:endParaRPr>
                    </a:p>
                  </a:txBody>
                  <a:tcPr marL="68580" marR="68580" marT="0" marB="0"/>
                </a:tc>
                <a:tc>
                  <a:txBody>
                    <a:bodyPr/>
                    <a:lstStyle/>
                    <a:p>
                      <a:pPr>
                        <a:lnSpc>
                          <a:spcPct val="115000"/>
                        </a:lnSpc>
                        <a:spcAft>
                          <a:spcPts val="0"/>
                        </a:spcAft>
                      </a:pPr>
                      <a:r>
                        <a:rPr lang="en-CA" sz="2000">
                          <a:effectLst/>
                        </a:rPr>
                        <a:t>4 docs, 17 hits</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a:effectLst/>
                        </a:rPr>
                        <a:t>1 doc, 1 hit</a:t>
                      </a:r>
                      <a:endParaRPr lang="en-CA" sz="3200">
                        <a:effectLst/>
                        <a:latin typeface="Times New Roman"/>
                        <a:ea typeface="Calibri"/>
                      </a:endParaRPr>
                    </a:p>
                  </a:txBody>
                  <a:tcPr marL="68580" marR="68580" marT="0" marB="0"/>
                </a:tc>
                <a:tc>
                  <a:txBody>
                    <a:bodyPr/>
                    <a:lstStyle/>
                    <a:p>
                      <a:pPr>
                        <a:lnSpc>
                          <a:spcPct val="115000"/>
                        </a:lnSpc>
                        <a:spcAft>
                          <a:spcPts val="0"/>
                        </a:spcAft>
                      </a:pPr>
                      <a:r>
                        <a:rPr lang="en-CA" sz="2000" dirty="0">
                          <a:effectLst/>
                        </a:rPr>
                        <a:t>0</a:t>
                      </a:r>
                      <a:endParaRPr lang="en-CA" sz="3200" dirty="0">
                        <a:effectLst/>
                        <a:latin typeface="Times New Roman"/>
                        <a:ea typeface="Calibri"/>
                      </a:endParaRPr>
                    </a:p>
                  </a:txBody>
                  <a:tcPr marL="68580" marR="68580" marT="0" marB="0"/>
                </a:tc>
              </a:tr>
            </a:tbl>
          </a:graphicData>
        </a:graphic>
      </p:graphicFrame>
      <p:pic>
        <p:nvPicPr>
          <p:cNvPr id="15" name="Picture 11" descr="C:\Users\Owner\Pictures\moz-screenshot-2.png"/>
          <p:cNvPicPr>
            <a:picLocks noChangeAspect="1" noChangeArrowheads="1"/>
          </p:cNvPicPr>
          <p:nvPr>
            <p:custDataLst>
              <p:tags r:id="rId1"/>
            </p:custDataLst>
          </p:nvPr>
        </p:nvPicPr>
        <p:blipFill>
          <a:blip r:embed="rId5" cstate="print"/>
          <a:srcRect/>
          <a:stretch>
            <a:fillRect/>
          </a:stretch>
        </p:blipFill>
        <p:spPr bwMode="auto">
          <a:xfrm>
            <a:off x="40378218" y="1134242"/>
            <a:ext cx="1429654" cy="2077073"/>
          </a:xfrm>
          <a:prstGeom prst="rect">
            <a:avLst/>
          </a:prstGeom>
          <a:noFill/>
        </p:spPr>
      </p:pic>
      <p:pic>
        <p:nvPicPr>
          <p:cNvPr id="16" name="Picture 2"/>
          <p:cNvPicPr>
            <a:picLocks noChangeAspect="1" noChangeArrowheads="1"/>
          </p:cNvPicPr>
          <p:nvPr>
            <p:custDataLst>
              <p:tags r:id="rId2"/>
            </p:custDataLst>
          </p:nvPr>
        </p:nvPicPr>
        <p:blipFill>
          <a:blip r:embed="rId6" cstate="print"/>
          <a:srcRect/>
          <a:stretch>
            <a:fillRect/>
          </a:stretch>
        </p:blipFill>
        <p:spPr bwMode="auto">
          <a:xfrm>
            <a:off x="38668175" y="1126451"/>
            <a:ext cx="1710044" cy="1220768"/>
          </a:xfrm>
          <a:prstGeom prst="rect">
            <a:avLst/>
          </a:prstGeom>
          <a:noFill/>
          <a:ln w="9525">
            <a:noFill/>
            <a:miter lim="800000"/>
            <a:headEnd/>
            <a:tailEnd/>
          </a:ln>
        </p:spPr>
      </p:pic>
      <p:pic>
        <p:nvPicPr>
          <p:cNvPr id="17" name="Picture 12" descr="C:\Users\Jacqueline\Downloads\bhsclogo.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590913" y="0"/>
            <a:ext cx="3317500" cy="124267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Jacqueline\Desktop\Work\Wolb-pack Docs\The Wolb Pack.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62487" y="2491235"/>
            <a:ext cx="2977275" cy="2671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122169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uDHNqzFlaauBFBtVAlLvHe"/>
</p:tagLst>
</file>

<file path=ppt/tags/tag2.xml><?xml version="1.0" encoding="utf-8"?>
<p:tagLst xmlns:a="http://schemas.openxmlformats.org/drawingml/2006/main" xmlns:r="http://schemas.openxmlformats.org/officeDocument/2006/relationships" xmlns:p="http://schemas.openxmlformats.org/presentationml/2006/main">
  <p:tag name="DVSHAPEID" val="HMxDbYbOZ1fkNBJf4h8d1P"/>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1513</TotalTime>
  <Words>1990</Words>
  <Application>Microsoft Office PowerPoint</Application>
  <PresentationFormat>Custom</PresentationFormat>
  <Paragraphs>321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Concourse</vt:lpstr>
      <vt:lpstr>An Analysis of the Rio +20 Discourse Using an Ability Expectation Lens: the global impact on the health of marginalized groups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Analysis of the Rio +20 Discourse Using an Ability Expectation Lens: the global impact on the health of marginalized groups</dc:title>
  <dc:creator>Jacqueline</dc:creator>
  <cp:lastModifiedBy>Reviewer</cp:lastModifiedBy>
  <cp:revision>149</cp:revision>
  <dcterms:created xsi:type="dcterms:W3CDTF">2012-09-04T15:11:28Z</dcterms:created>
  <dcterms:modified xsi:type="dcterms:W3CDTF">2012-09-24T01:43:44Z</dcterms:modified>
</cp:coreProperties>
</file>