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4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phya%20Yumakulov\Documents\Social%20Robotics\Meetings%20and%20notes\Socrob%20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6"/>
          <c:order val="0"/>
          <c:tx>
            <c:strRef>
              <c:f>Sheet1!$H$1</c:f>
              <c:strCache>
                <c:ptCount val="1"/>
                <c:pt idx="0">
                  <c:v>Canada</c:v>
                </c:pt>
              </c:strCache>
            </c:strRef>
          </c:tx>
          <c:invertIfNegative val="0"/>
          <c:val>
            <c:numRef>
              <c:f>Sheet1!$H$2:$H$13</c:f>
              <c:numCache>
                <c:formatCode>General</c:formatCode>
                <c:ptCount val="12"/>
                <c:pt idx="7">
                  <c:v>2</c:v>
                </c:pt>
                <c:pt idx="8">
                  <c:v>4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</c:numCache>
            </c:numRef>
          </c:val>
        </c:ser>
        <c:ser>
          <c:idx val="5"/>
          <c:order val="1"/>
          <c:tx>
            <c:strRef>
              <c:f>Sheet1!$Y$1</c:f>
              <c:strCache>
                <c:ptCount val="1"/>
                <c:pt idx="0">
                  <c:v>Singapore</c:v>
                </c:pt>
              </c:strCache>
            </c:strRef>
          </c:tx>
          <c:invertIfNegative val="0"/>
          <c:val>
            <c:numRef>
              <c:f>Sheet1!$Y$2:$Y$13</c:f>
              <c:numCache>
                <c:formatCode>General</c:formatCode>
                <c:ptCount val="12"/>
                <c:pt idx="7">
                  <c:v>1</c:v>
                </c:pt>
                <c:pt idx="8">
                  <c:v>2</c:v>
                </c:pt>
                <c:pt idx="9">
                  <c:v>7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</c:ser>
        <c:ser>
          <c:idx val="0"/>
          <c:order val="2"/>
          <c:tx>
            <c:strRef>
              <c:f>Sheet1!$S$1</c:f>
              <c:strCache>
                <c:ptCount val="1"/>
                <c:pt idx="0">
                  <c:v>Japan</c:v>
                </c:pt>
              </c:strCache>
            </c:strRef>
          </c:tx>
          <c:invertIfNegative val="0"/>
          <c:val>
            <c:numRef>
              <c:f>Sheet1!$S$2:$S$13</c:f>
              <c:numCache>
                <c:formatCode>General</c:formatCode>
                <c:ptCount val="12"/>
                <c:pt idx="0">
                  <c:v>1</c:v>
                </c:pt>
                <c:pt idx="6">
                  <c:v>1</c:v>
                </c:pt>
                <c:pt idx="8">
                  <c:v>6</c:v>
                </c:pt>
                <c:pt idx="9">
                  <c:v>5</c:v>
                </c:pt>
                <c:pt idx="10">
                  <c:v>8</c:v>
                </c:pt>
                <c:pt idx="11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England</c:v>
                </c:pt>
              </c:strCache>
            </c:strRef>
          </c:tx>
          <c:invertIfNegative val="0"/>
          <c:cat>
            <c:numRef>
              <c:f>Sheet1!$D$2:$D$13</c:f>
              <c:numCache>
                <c:formatCode>General</c:formatCode>
                <c:ptCount val="12"/>
                <c:pt idx="0">
                  <c:v>1999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</c:ser>
        <c:ser>
          <c:idx val="1"/>
          <c:order val="4"/>
          <c:tx>
            <c:strRef>
              <c:f>Sheet1!$U$1</c:f>
              <c:strCache>
                <c:ptCount val="1"/>
                <c:pt idx="0">
                  <c:v>Netherlands</c:v>
                </c:pt>
              </c:strCache>
            </c:strRef>
          </c:tx>
          <c:invertIfNegative val="0"/>
          <c:val>
            <c:numRef>
              <c:f>Sheet1!$U$2:$U$13</c:f>
              <c:numCache>
                <c:formatCode>General</c:formatCode>
                <c:ptCount val="12"/>
                <c:pt idx="4">
                  <c:v>1</c:v>
                </c:pt>
                <c:pt idx="8">
                  <c:v>5</c:v>
                </c:pt>
                <c:pt idx="9">
                  <c:v>7</c:v>
                </c:pt>
                <c:pt idx="10">
                  <c:v>12</c:v>
                </c:pt>
                <c:pt idx="11">
                  <c:v>2</c:v>
                </c:pt>
              </c:numCache>
            </c:numRef>
          </c:val>
        </c:ser>
        <c:ser>
          <c:idx val="2"/>
          <c:order val="5"/>
          <c:tx>
            <c:strRef>
              <c:f>Sheet1!$AC$1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numRef>
              <c:f>Sheet1!$D$2:$D$13</c:f>
              <c:numCache>
                <c:formatCode>General</c:formatCode>
                <c:ptCount val="12"/>
                <c:pt idx="0">
                  <c:v>1999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Sheet1!$AC$2:$AC$13</c:f>
              <c:numCache>
                <c:formatCode>General</c:formatCode>
                <c:ptCount val="12"/>
                <c:pt idx="2">
                  <c:v>1</c:v>
                </c:pt>
                <c:pt idx="3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8</c:v>
                </c:pt>
                <c:pt idx="9">
                  <c:v>10</c:v>
                </c:pt>
                <c:pt idx="1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274368"/>
        <c:axId val="273283328"/>
        <c:axId val="156808512"/>
      </c:bar3DChart>
      <c:catAx>
        <c:axId val="27327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3283328"/>
        <c:crosses val="autoZero"/>
        <c:auto val="1"/>
        <c:lblAlgn val="ctr"/>
        <c:lblOffset val="100"/>
        <c:noMultiLvlLbl val="0"/>
      </c:catAx>
      <c:valAx>
        <c:axId val="273283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CA" sz="1400"/>
                  <a:t>Number of articles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3274368"/>
        <c:crosses val="autoZero"/>
        <c:crossBetween val="between"/>
      </c:valAx>
      <c:serAx>
        <c:axId val="156808512"/>
        <c:scaling>
          <c:orientation val="minMax"/>
        </c:scaling>
        <c:delete val="1"/>
        <c:axPos val="b"/>
        <c:majorTickMark val="out"/>
        <c:minorTickMark val="none"/>
        <c:tickLblPos val="none"/>
        <c:crossAx val="273283328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FF1AB-7185-48E4-BD9A-32426E037A2F}" type="datetimeFigureOut">
              <a:rPr lang="en-CA" smtClean="0"/>
              <a:pPr/>
              <a:t>25/10/2012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5F2E6-3606-4814-8550-C6B816481BB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36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The purpose of our project was to look at how people with disabilities were portrayed in social robotics research and what implications that could have.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This project was a literature review of social robotics research</a:t>
            </a:r>
          </a:p>
          <a:p>
            <a:r>
              <a:rPr lang="en-CA" dirty="0" smtClean="0"/>
              <a:t>Used these databases from the University</a:t>
            </a:r>
            <a:r>
              <a:rPr lang="en-CA" baseline="0" dirty="0" smtClean="0"/>
              <a:t> of Calgary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F2E6-3606-4814-8550-C6B816481BB3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Social robotics is the science of creating complex machines, or robots, that can interact with people</a:t>
            </a:r>
            <a:r>
              <a:rPr lang="en-CA" baseline="0" dirty="0" smtClean="0"/>
              <a:t> and with each other autonomously</a:t>
            </a:r>
          </a:p>
          <a:p>
            <a:r>
              <a:rPr lang="en-CA" baseline="0" dirty="0" smtClean="0"/>
              <a:t>Developments of social robots span all industries and sectors, and nearly all aspects of life. </a:t>
            </a:r>
          </a:p>
          <a:p>
            <a:r>
              <a:rPr lang="en-CA" baseline="0" dirty="0" smtClean="0"/>
              <a:t>Main areas of social robotics development include military, household, industrial, companionship, and healthcare – I will focus on healthcare applications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F2E6-3606-4814-8550-C6B816481BB3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Robotics research has increased exponentially over the years. These are the top publishing countries, as you</a:t>
            </a:r>
            <a:r>
              <a:rPr lang="en-CA" baseline="0" dirty="0" smtClean="0"/>
              <a:t> can see, Canada is well on its way to being a good contributor to the research. One of our own researchers of the u of c, Dr. Tanya </a:t>
            </a:r>
            <a:r>
              <a:rPr lang="en-CA" baseline="0" dirty="0" err="1" smtClean="0"/>
              <a:t>Beran</a:t>
            </a:r>
            <a:r>
              <a:rPr lang="en-CA" baseline="0" dirty="0" smtClean="0"/>
              <a:t>, is doing work on child interactions with robots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F2E6-3606-4814-8550-C6B816481BB3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baseline="0" dirty="0" smtClean="0"/>
              <a:t>There are a number of healthcare applications being developed and tested. They include receptionists, blood pressure-taking robots, patient moving, patient bathing, eldercare, people with disabilities. </a:t>
            </a:r>
          </a:p>
          <a:p>
            <a:r>
              <a:rPr lang="en-CA" baseline="0" dirty="0" smtClean="0"/>
              <a:t>The other focus is on people with disabilities </a:t>
            </a:r>
          </a:p>
          <a:p>
            <a:r>
              <a:rPr lang="en-CA" baseline="0" dirty="0" smtClean="0"/>
              <a:t>- Autism and other intellectual disabilities, stroke rehab, elderly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F2E6-3606-4814-8550-C6B816481BB3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Most articles</a:t>
            </a:r>
            <a:r>
              <a:rPr lang="en-CA" baseline="0" dirty="0" smtClean="0"/>
              <a:t> about applications for people with ability differences used a medical perspective </a:t>
            </a:r>
          </a:p>
          <a:p>
            <a:r>
              <a:rPr lang="en-CA" baseline="0" dirty="0" smtClean="0"/>
              <a:t>– medical definitions and ability charged terms – emphasizing the ability deficiencies of people with disabilities. </a:t>
            </a:r>
          </a:p>
          <a:p>
            <a:r>
              <a:rPr lang="en-CA" baseline="0" dirty="0" smtClean="0"/>
              <a:t> - Taking autism as an example, researchers focus on what autistic children can’t do (make eye contact, social interaction, understanding/recognizing emotion) – and then propose that a ROBOT can help to fix these things</a:t>
            </a:r>
          </a:p>
          <a:p>
            <a:r>
              <a:rPr lang="en-CA" baseline="0" dirty="0" smtClean="0"/>
              <a:t>- treatments, diagnosis, therapy</a:t>
            </a:r>
          </a:p>
          <a:p>
            <a:r>
              <a:rPr lang="en-CA" baseline="0" dirty="0" smtClean="0"/>
              <a:t>- Ability charged terms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F2E6-3606-4814-8550-C6B816481BB3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This dominant medical narrative is not the</a:t>
            </a:r>
            <a:r>
              <a:rPr lang="en-CA" baseline="0" dirty="0" smtClean="0"/>
              <a:t> only way to see things – </a:t>
            </a:r>
            <a:r>
              <a:rPr lang="en-CA" baseline="0" dirty="0" err="1" smtClean="0"/>
              <a:t>neurodiversity</a:t>
            </a:r>
            <a:r>
              <a:rPr lang="en-CA" baseline="0" dirty="0" smtClean="0"/>
              <a:t> – accept people as they are and not try to change them</a:t>
            </a:r>
          </a:p>
          <a:p>
            <a:r>
              <a:rPr lang="en-CA" baseline="0" dirty="0" smtClean="0"/>
              <a:t>	but this perspective is not included in social robotics research so far, </a:t>
            </a:r>
          </a:p>
          <a:p>
            <a:r>
              <a:rPr lang="en-CA" baseline="0" dirty="0" smtClean="0"/>
              <a:t>- and there is a distortion of the views of what the problems are that people with </a:t>
            </a:r>
            <a:r>
              <a:rPr lang="en-CA" baseline="0" dirty="0" err="1" smtClean="0"/>
              <a:t>disabilties</a:t>
            </a:r>
            <a:r>
              <a:rPr lang="en-CA" baseline="0" dirty="0" smtClean="0"/>
              <a:t> are facing, and therefore what solutions social robotics can offer</a:t>
            </a:r>
            <a:endParaRPr lang="en-CA" dirty="0" smtClean="0"/>
          </a:p>
          <a:p>
            <a:r>
              <a:rPr lang="en-CA" dirty="0" smtClean="0"/>
              <a:t>The views and perspectives active in this research now will dictate where it will go! Right</a:t>
            </a:r>
            <a:r>
              <a:rPr lang="en-CA" baseline="0" dirty="0" smtClean="0"/>
              <a:t> now the focus is on medical aspects of disability, the fixing framework, and as far as we can see, there is limited involvement of people with disabilities for these applications. </a:t>
            </a:r>
          </a:p>
          <a:p>
            <a:r>
              <a:rPr lang="en-CA" baseline="0" dirty="0" smtClean="0"/>
              <a:t>Inclusion of people with disabilities in this work is lacking, and this research is happening on a global scale, and in the long run, the question will become – where is the funding going? For what solutions, and what problems, and really, who is deciding? </a:t>
            </a:r>
          </a:p>
          <a:p>
            <a:r>
              <a:rPr lang="en-CA" baseline="0" dirty="0" smtClean="0"/>
              <a:t>The health and well-being of people with disabilities seems to be the priority of this research, but the very people who could potentially benefit from robotics applications, (and who have a diversity of views on what social robots can do for them), seem to not be included, judging by the very one-sided aims and perspectives that this research has taken so far</a:t>
            </a:r>
          </a:p>
          <a:p>
            <a:r>
              <a:rPr lang="en-CA" baseline="0" dirty="0" smtClean="0"/>
              <a:t>This is something that is lacking, but because this is a new area, still growing, and developing, there is certainly room for change, room for inclusion.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F2E6-3606-4814-8550-C6B816481BB3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2475-67EB-462F-B231-889B6394C080}" type="datetimeFigureOut">
              <a:rPr lang="en-CA" smtClean="0"/>
              <a:pPr/>
              <a:t>25/10/2012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6FCD-ECA2-45D9-9553-8EE1CE725B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2475-67EB-462F-B231-889B6394C080}" type="datetimeFigureOut">
              <a:rPr lang="en-CA" smtClean="0"/>
              <a:pPr/>
              <a:t>25/10/2012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6FCD-ECA2-45D9-9553-8EE1CE725B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2475-67EB-462F-B231-889B6394C080}" type="datetimeFigureOut">
              <a:rPr lang="en-CA" smtClean="0"/>
              <a:pPr/>
              <a:t>25/10/2012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6FCD-ECA2-45D9-9553-8EE1CE725B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2475-67EB-462F-B231-889B6394C080}" type="datetimeFigureOut">
              <a:rPr lang="en-CA" smtClean="0"/>
              <a:pPr/>
              <a:t>25/10/2012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6FCD-ECA2-45D9-9553-8EE1CE725B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2475-67EB-462F-B231-889B6394C080}" type="datetimeFigureOut">
              <a:rPr lang="en-CA" smtClean="0"/>
              <a:pPr/>
              <a:t>25/10/2012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6FCD-ECA2-45D9-9553-8EE1CE725B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2475-67EB-462F-B231-889B6394C080}" type="datetimeFigureOut">
              <a:rPr lang="en-CA" smtClean="0"/>
              <a:pPr/>
              <a:t>25/10/2012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6FCD-ECA2-45D9-9553-8EE1CE725B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2475-67EB-462F-B231-889B6394C080}" type="datetimeFigureOut">
              <a:rPr lang="en-CA" smtClean="0"/>
              <a:pPr/>
              <a:t>25/10/2012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6FCD-ECA2-45D9-9553-8EE1CE725B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2475-67EB-462F-B231-889B6394C080}" type="datetimeFigureOut">
              <a:rPr lang="en-CA" smtClean="0"/>
              <a:pPr/>
              <a:t>25/10/2012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916FCD-ECA2-45D9-9553-8EE1CE725B6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2475-67EB-462F-B231-889B6394C080}" type="datetimeFigureOut">
              <a:rPr lang="en-CA" smtClean="0"/>
              <a:pPr/>
              <a:t>25/10/2012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6FCD-ECA2-45D9-9553-8EE1CE725B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2475-67EB-462F-B231-889B6394C080}" type="datetimeFigureOut">
              <a:rPr lang="en-CA" smtClean="0"/>
              <a:pPr/>
              <a:t>25/10/2012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4916FCD-ECA2-45D9-9553-8EE1CE725B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B9C2475-67EB-462F-B231-889B6394C080}" type="datetimeFigureOut">
              <a:rPr lang="en-CA" smtClean="0"/>
              <a:pPr/>
              <a:t>25/10/2012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6FCD-ECA2-45D9-9553-8EE1CE725B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B9C2475-67EB-462F-B231-889B6394C080}" type="datetimeFigureOut">
              <a:rPr lang="en-CA" smtClean="0"/>
              <a:pPr/>
              <a:t>25/10/2012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916FCD-ECA2-45D9-9553-8EE1CE725B6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wolbin@ucalgary.ca" TargetMode="External"/><Relationship Id="rId4" Type="http://schemas.openxmlformats.org/officeDocument/2006/relationships/hyperlink" Target="mailto:syumakul@ucalgary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angryrobotbooks.com/wp-content/uploads/2009/03/robotworld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uofcmedcommun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0727" y="4725145"/>
            <a:ext cx="1437777" cy="2132855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67544" y="1844824"/>
            <a:ext cx="8352928" cy="11387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CA" sz="3400" b="1" dirty="0" smtClean="0">
                <a:ln w="50800"/>
                <a:solidFill>
                  <a:srgbClr val="002060"/>
                </a:solidFill>
                <a:latin typeface="Georgia" pitchFamily="18" charset="0"/>
              </a:rPr>
              <a:t>Imagery </a:t>
            </a:r>
            <a:r>
              <a:rPr lang="en-CA" sz="3400" b="1" dirty="0">
                <a:ln w="50800"/>
                <a:solidFill>
                  <a:srgbClr val="002060"/>
                </a:solidFill>
                <a:latin typeface="Georgia" pitchFamily="18" charset="0"/>
              </a:rPr>
              <a:t>of Disabled People within Social Robotics 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5733256"/>
            <a:ext cx="68407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C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Sophya Yumakulov, </a:t>
            </a:r>
            <a:r>
              <a:rPr lang="en-CA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BHSc</a:t>
            </a:r>
            <a:r>
              <a:rPr lang="en-C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, </a:t>
            </a:r>
            <a:r>
              <a:rPr lang="en-C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  <a:hlinkClick r:id="rId4"/>
              </a:rPr>
              <a:t>syumakul@ucalgary.ca</a:t>
            </a:r>
            <a:r>
              <a:rPr lang="en-C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en-C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Gregor Wolbring, PhD, </a:t>
            </a:r>
            <a:r>
              <a:rPr lang="en-C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  <a:hlinkClick r:id="rId5"/>
              </a:rPr>
              <a:t>gwolbin@ucalgary.ca</a:t>
            </a:r>
            <a:r>
              <a:rPr lang="en-C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advClick="0" advTm="1207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Overview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7467600" cy="452596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CA" sz="2400" b="1" u="sng" dirty="0" smtClean="0"/>
              <a:t>Purpose: </a:t>
            </a:r>
            <a:r>
              <a:rPr lang="en-CA" sz="2400" dirty="0" smtClean="0"/>
              <a:t>to explore the p</a:t>
            </a:r>
            <a:r>
              <a:rPr kumimoji="0" lang="en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ortrayal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people with disabilities within social robotics literature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CA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Method:</a:t>
            </a:r>
            <a:r>
              <a:rPr kumimoji="0" lang="en-CA" sz="2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Literature review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CA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Databases: </a:t>
            </a:r>
            <a:r>
              <a:rPr kumimoji="0" lang="en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ScienceDirect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Compendex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IEEE, Communication Abstracts, Scopus, OVID, EBSCO, Academic One File, Web of Science, and JSTOR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CA" sz="2400" b="1" u="sng" dirty="0" smtClean="0"/>
              <a:t>Number of articles reviewed: 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171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127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www.sony.net/SonyInfo/News/Press_Archive/199905/99-046/aibo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"/>
            <a:ext cx="2051720" cy="177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Overview of social robotics research</a:t>
            </a:r>
            <a:endParaRPr lang="en-CA" sz="3600" dirty="0"/>
          </a:p>
        </p:txBody>
      </p:sp>
      <p:pic>
        <p:nvPicPr>
          <p:cNvPr id="10" name="Picture 9" descr="http://2.bp.blogspot.com/_N2ADgNEpWEM/TGjUbybD_yI/AAAAAAAABR0/ZE56rF8aan0/s1600/aime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0"/>
            <a:ext cx="4762500" cy="457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65557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Sophya Yumakulov\Documents\Social Robotics\Conferences\Global Health\Images\iRobot-XM1216-SUGV-reconnaissance.ashx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48880"/>
            <a:ext cx="356388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081046"/>
            <a:ext cx="3590826" cy="27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Sophya Yumakulov\Documents\Social Robotics\Posters\Images\fong_paro_north_50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96590" y="2936875"/>
            <a:ext cx="594741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3095" y="1340768"/>
            <a:ext cx="3430905" cy="258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28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 publishing countries:</a:t>
            </a:r>
            <a:endParaRPr lang="en-CA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023936"/>
          <a:ext cx="9143999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99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Social robotics and healthcare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03648" y="1916832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Keyword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Number of articles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Health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Healthcare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Patient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Elderly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Disability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Autism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Stroke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Rehabilitation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21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87624" y="3717032"/>
            <a:ext cx="6408712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</p:cSld>
  <p:clrMapOvr>
    <a:masterClrMapping/>
  </p:clrMapOvr>
  <p:transition advClick="0" advTm="10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Imagery of disabled 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Medical perspective and ability-deficit orientation</a:t>
            </a:r>
          </a:p>
          <a:p>
            <a:r>
              <a:rPr lang="en-CA" dirty="0" smtClean="0"/>
              <a:t>Ability-charged definitions and terms:</a:t>
            </a:r>
          </a:p>
          <a:p>
            <a:pPr lvl="1"/>
            <a:r>
              <a:rPr lang="en-CA" dirty="0" smtClean="0"/>
              <a:t>Ex. children with autism have “deficits in theory of mind”, or “functional limitations”</a:t>
            </a:r>
          </a:p>
          <a:p>
            <a:r>
              <a:rPr lang="en-CA" dirty="0" smtClean="0"/>
              <a:t>Results in “fixing” framework for robotics applications</a:t>
            </a:r>
            <a:endParaRPr lang="en-CA" dirty="0"/>
          </a:p>
        </p:txBody>
      </p:sp>
    </p:spTree>
  </p:cSld>
  <p:clrMapOvr>
    <a:masterClrMapping/>
  </p:clrMapOvr>
  <p:transition advClick="0" advTm="2989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about the alternative view?</a:t>
            </a:r>
          </a:p>
          <a:p>
            <a:pPr lvl="1"/>
            <a:r>
              <a:rPr lang="en-CA" dirty="0" err="1" smtClean="0"/>
              <a:t>Neurodiversity</a:t>
            </a:r>
            <a:r>
              <a:rPr lang="en-CA" dirty="0" smtClean="0"/>
              <a:t> </a:t>
            </a:r>
          </a:p>
          <a:p>
            <a:r>
              <a:rPr lang="en-CA" dirty="0" smtClean="0"/>
              <a:t>Need for inclusion of alternative views of disability and the solutions that social robotics can offer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46719"/>
            <a:ext cx="3243486" cy="261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58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angryrobotbooks.com/wp-content/uploads/2009/03/robotworld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uofcmedcommun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6223" y="0"/>
            <a:ext cx="1437777" cy="2132855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51520" y="2060848"/>
            <a:ext cx="8352928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CA" sz="3400" b="1" dirty="0" smtClean="0">
                <a:ln w="50800"/>
                <a:solidFill>
                  <a:schemeClr val="bg1"/>
                </a:solidFill>
              </a:rPr>
              <a:t>Acknowledgements</a:t>
            </a:r>
          </a:p>
          <a:p>
            <a:pPr algn="ctr">
              <a:buFont typeface="Arial" pitchFamily="34" charset="0"/>
              <a:buChar char="•"/>
            </a:pPr>
            <a:r>
              <a:rPr lang="en-CA" sz="3400" dirty="0" smtClean="0">
                <a:ln w="50800"/>
                <a:solidFill>
                  <a:schemeClr val="bg1"/>
                </a:solidFill>
              </a:rPr>
              <a:t> Dr. Gregor Wolbring</a:t>
            </a:r>
          </a:p>
          <a:p>
            <a:pPr algn="ctr">
              <a:buFont typeface="Arial" pitchFamily="34" charset="0"/>
              <a:buChar char="•"/>
            </a:pPr>
            <a:r>
              <a:rPr lang="en-CA" sz="3400" dirty="0" smtClean="0">
                <a:ln w="50800"/>
                <a:solidFill>
                  <a:schemeClr val="bg1"/>
                </a:solidFill>
              </a:rPr>
              <a:t> SSHRC</a:t>
            </a:r>
          </a:p>
          <a:p>
            <a:pPr algn="ctr">
              <a:buFont typeface="Arial" pitchFamily="34" charset="0"/>
              <a:buChar char="•"/>
            </a:pPr>
            <a:r>
              <a:rPr lang="en-CA" sz="3400" dirty="0" smtClean="0">
                <a:ln w="50800"/>
                <a:solidFill>
                  <a:schemeClr val="bg1"/>
                </a:solidFill>
              </a:rPr>
              <a:t> University of Calgary</a:t>
            </a:r>
            <a:endParaRPr lang="en-CA" sz="3400" dirty="0">
              <a:ln w="50800"/>
              <a:solidFill>
                <a:schemeClr val="bg1"/>
              </a:solidFill>
            </a:endParaRPr>
          </a:p>
        </p:txBody>
      </p:sp>
      <p:pic>
        <p:nvPicPr>
          <p:cNvPr id="8" name="Picture 7" descr="UofC-Faculty-of-Medic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3060855" cy="17325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4657916"/>
            <a:ext cx="2124743" cy="2200084"/>
            <a:chOff x="27723699" y="35248501"/>
            <a:chExt cx="3749818" cy="3633829"/>
          </a:xfrm>
        </p:grpSpPr>
        <p:pic>
          <p:nvPicPr>
            <p:cNvPr id="10" name="Picture 9" descr="wolbpackvfin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04342" y="35248501"/>
              <a:ext cx="2199680" cy="2199680"/>
            </a:xfrm>
            <a:prstGeom prst="rect">
              <a:avLst/>
            </a:prstGeom>
          </p:spPr>
        </p:pic>
        <p:sp>
          <p:nvSpPr>
            <p:cNvPr id="11" name="TextBox 67"/>
            <p:cNvSpPr txBox="1"/>
            <p:nvPr/>
          </p:nvSpPr>
          <p:spPr>
            <a:xfrm>
              <a:off x="27723699" y="37509791"/>
              <a:ext cx="3749818" cy="1372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711446" rtl="0" eaLnBrk="1" latinLnBrk="0" hangingPunct="1"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55723" algn="l" defTabSz="4711446" rtl="0" eaLnBrk="1" latinLnBrk="0" hangingPunct="1"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711446" algn="l" defTabSz="4711446" rtl="0" eaLnBrk="1" latinLnBrk="0" hangingPunct="1"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067169" algn="l" defTabSz="4711446" rtl="0" eaLnBrk="1" latinLnBrk="0" hangingPunct="1"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422892" algn="l" defTabSz="4711446" rtl="0" eaLnBrk="1" latinLnBrk="0" hangingPunct="1"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778615" algn="l" defTabSz="4711446" rtl="0" eaLnBrk="1" latinLnBrk="0" hangingPunct="1"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134338" algn="l" defTabSz="4711446" rtl="0" eaLnBrk="1" latinLnBrk="0" hangingPunct="1"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90061" algn="l" defTabSz="4711446" rtl="0" eaLnBrk="1" latinLnBrk="0" hangingPunct="1"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845784" algn="l" defTabSz="4711446" rtl="0" eaLnBrk="1" latinLnBrk="0" hangingPunct="1"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1600" b="1" dirty="0" smtClean="0">
                  <a:solidFill>
                    <a:srgbClr val="002060"/>
                  </a:solidFill>
                </a:rPr>
                <a:t>We acknowledge the support of the </a:t>
              </a:r>
              <a:r>
                <a:rPr lang="en-CA" sz="1600" b="1" dirty="0" err="1" smtClean="0">
                  <a:solidFill>
                    <a:srgbClr val="002060"/>
                  </a:solidFill>
                </a:rPr>
                <a:t>Wolb</a:t>
              </a:r>
              <a:r>
                <a:rPr lang="en-CA" sz="1600" b="1" dirty="0">
                  <a:solidFill>
                    <a:srgbClr val="002060"/>
                  </a:solidFill>
                </a:rPr>
                <a:t>-</a:t>
              </a:r>
              <a:r>
                <a:rPr lang="en-CA" sz="1600" b="1" dirty="0" smtClean="0">
                  <a:solidFill>
                    <a:srgbClr val="002060"/>
                  </a:solidFill>
                </a:rPr>
                <a:t>Pack</a:t>
              </a:r>
              <a:endParaRPr lang="en-CA" sz="16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Picture 11" descr="sshrc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7874" y="6275015"/>
            <a:ext cx="4246126" cy="582985"/>
          </a:xfrm>
          <a:prstGeom prst="rect">
            <a:avLst/>
          </a:prstGeom>
        </p:spPr>
      </p:pic>
    </p:spTree>
  </p:cSld>
  <p:clrMapOvr>
    <a:masterClrMapping/>
  </p:clrMapOvr>
  <p:transition advTm="868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8|0.7|0.7|0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23.1"/>
</p:tagLst>
</file>

<file path=ppt/theme/theme1.xml><?xml version="1.0" encoding="utf-8"?>
<a:theme xmlns:a="http://schemas.openxmlformats.org/drawingml/2006/main" name="Technic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315</TotalTime>
  <Words>526</Words>
  <Application>Microsoft Office PowerPoint</Application>
  <PresentationFormat>On-screen Show (4:3)</PresentationFormat>
  <Paragraphs>75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PowerPoint Presentation</vt:lpstr>
      <vt:lpstr>Project Overview</vt:lpstr>
      <vt:lpstr>Overview of social robotics research</vt:lpstr>
      <vt:lpstr>Top publishing countries:</vt:lpstr>
      <vt:lpstr>Social robotics and healthcare</vt:lpstr>
      <vt:lpstr>Imagery of disabled people</vt:lpstr>
      <vt:lpstr>Implications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Sophya Yumakulov</dc:creator>
  <cp:lastModifiedBy>Reviewer</cp:lastModifiedBy>
  <cp:revision>21</cp:revision>
  <dcterms:created xsi:type="dcterms:W3CDTF">2012-10-18T16:22:22Z</dcterms:created>
  <dcterms:modified xsi:type="dcterms:W3CDTF">2012-10-26T02:53:15Z</dcterms:modified>
</cp:coreProperties>
</file>