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sldIdLst>
    <p:sldId id="256" r:id="rId2"/>
    <p:sldId id="257" r:id="rId3"/>
    <p:sldId id="258" r:id="rId4"/>
    <p:sldId id="267" r:id="rId5"/>
    <p:sldId id="261" r:id="rId6"/>
    <p:sldId id="262" r:id="rId7"/>
    <p:sldId id="260" r:id="rId8"/>
    <p:sldId id="266" r:id="rId9"/>
    <p:sldId id="263" r:id="rId10"/>
    <p:sldId id="264" r:id="rId11"/>
    <p:sldId id="268"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681" autoAdjust="0"/>
  </p:normalViewPr>
  <p:slideViewPr>
    <p:cSldViewPr>
      <p:cViewPr>
        <p:scale>
          <a:sx n="57" d="100"/>
          <a:sy n="57" d="100"/>
        </p:scale>
        <p:origin x="-17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D38592-DC00-40F9-A9C1-D1E46DDC907C}" type="datetimeFigureOut">
              <a:rPr lang="en-US" smtClean="0"/>
              <a:pPr/>
              <a:t>11/20/2012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6F0BB7-A0BC-45FC-8DDA-42C07258FDE2}" type="slidenum">
              <a:rPr lang="en-US" smtClean="0"/>
              <a:pPr/>
              <a:t>‹#›</a:t>
            </a:fld>
            <a:endParaRPr lang="en-US"/>
          </a:p>
        </p:txBody>
      </p:sp>
    </p:spTree>
    <p:extLst>
      <p:ext uri="{BB962C8B-B14F-4D97-AF65-F5344CB8AC3E}">
        <p14:creationId xmlns:p14="http://schemas.microsoft.com/office/powerpoint/2010/main" val="551663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6F0BB7-A0BC-45FC-8DDA-42C07258FDE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mn-lt"/>
                <a:ea typeface="+mn-ea"/>
                <a:cs typeface="+mn-cs"/>
              </a:rPr>
              <a:t>We need to continue the discussion of </a:t>
            </a:r>
            <a:r>
              <a:rPr lang="en-US" sz="1200" kern="1200" dirty="0" err="1" smtClean="0">
                <a:solidFill>
                  <a:schemeClr val="tx1"/>
                </a:solidFill>
                <a:latin typeface="+mn-lt"/>
                <a:ea typeface="+mn-ea"/>
                <a:cs typeface="+mn-cs"/>
              </a:rPr>
              <a:t>neuroenhancements</a:t>
            </a:r>
            <a:r>
              <a:rPr lang="en-US" sz="1200" kern="1200" dirty="0" smtClean="0">
                <a:solidFill>
                  <a:schemeClr val="tx1"/>
                </a:solidFill>
                <a:latin typeface="+mn-lt"/>
                <a:ea typeface="+mn-ea"/>
                <a:cs typeface="+mn-cs"/>
              </a:rPr>
              <a:t>, particularly as new technologies are being developed, and facilitate both discussions that are realistic based on the current products and discussion that grapples with potential future problems.</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More data on </a:t>
            </a:r>
            <a:r>
              <a:rPr lang="en-US" sz="1200" kern="1200" dirty="0" err="1" smtClean="0">
                <a:solidFill>
                  <a:schemeClr val="tx1"/>
                </a:solidFill>
                <a:latin typeface="+mn-lt"/>
                <a:ea typeface="+mn-ea"/>
                <a:cs typeface="+mn-cs"/>
              </a:rPr>
              <a:t>neuroenhancements</a:t>
            </a:r>
            <a:r>
              <a:rPr lang="en-US" sz="1200" kern="1200" dirty="0" smtClean="0">
                <a:solidFill>
                  <a:schemeClr val="tx1"/>
                </a:solidFill>
                <a:latin typeface="+mn-lt"/>
                <a:ea typeface="+mn-ea"/>
                <a:cs typeface="+mn-cs"/>
              </a:rPr>
              <a:t> are needed with respect to public opinions, people’s moral stance on enhancements, and rigorous estimates of use.</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Finally, I would argue that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should become a topic for consideration within disability studies.</a:t>
            </a:r>
            <a:endParaRPr lang="en-US" sz="1100" kern="1200" dirty="0" smtClean="0">
              <a:solidFill>
                <a:schemeClr val="tx1"/>
              </a:solidFill>
              <a:latin typeface="+mn-lt"/>
              <a:ea typeface="+mn-ea"/>
              <a:cs typeface="+mn-cs"/>
            </a:endParaRPr>
          </a:p>
          <a:p>
            <a:pPr lvl="1"/>
            <a:r>
              <a:rPr lang="en-US" sz="1200" kern="1200" dirty="0" err="1" smtClean="0">
                <a:solidFill>
                  <a:schemeClr val="tx1"/>
                </a:solidFill>
                <a:latin typeface="+mn-lt"/>
                <a:ea typeface="+mn-ea"/>
                <a:cs typeface="+mn-cs"/>
              </a:rPr>
              <a:t>Neuroenhancements</a:t>
            </a:r>
            <a:r>
              <a:rPr lang="en-US" sz="1200" kern="1200" dirty="0" smtClean="0">
                <a:solidFill>
                  <a:schemeClr val="tx1"/>
                </a:solidFill>
                <a:latin typeface="+mn-lt"/>
                <a:ea typeface="+mn-ea"/>
                <a:cs typeface="+mn-cs"/>
              </a:rPr>
              <a:t> bring with them the potential to further disable people with impairments, and it should be explored how disabled people and their caregivers view enhancements.</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Next year, I’m hoping to complete my undergraduate </a:t>
            </a:r>
            <a:r>
              <a:rPr lang="en-US" sz="1200" kern="1200" dirty="0" err="1" smtClean="0">
                <a:solidFill>
                  <a:schemeClr val="tx1"/>
                </a:solidFill>
                <a:latin typeface="+mn-lt"/>
                <a:ea typeface="+mn-ea"/>
                <a:cs typeface="+mn-cs"/>
              </a:rPr>
              <a:t>honours</a:t>
            </a:r>
            <a:r>
              <a:rPr lang="en-US" sz="1200" kern="1200" dirty="0" smtClean="0">
                <a:solidFill>
                  <a:schemeClr val="tx1"/>
                </a:solidFill>
                <a:latin typeface="+mn-lt"/>
                <a:ea typeface="+mn-ea"/>
                <a:cs typeface="+mn-cs"/>
              </a:rPr>
              <a:t> thesis interviewing parents of disabled and non-disabled children to see what their thoughts and views are on enhancing their children. I’m hoping to see if there are any qualitative interviews between parents of disabled children and parents of non-disabled children. </a:t>
            </a:r>
            <a:endParaRPr lang="en-US" sz="11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B6F0BB7-A0BC-45FC-8DDA-42C07258FDE2}"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mn-lt"/>
                <a:ea typeface="+mn-ea"/>
                <a:cs typeface="+mn-cs"/>
              </a:rPr>
              <a:t>Just to ensure everyone’s on the same page, I want to provide a definition of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This term is used in different contexts throughout the literature, but the definition of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that I employ for this project is that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is the use of techniques to bring the consumer </a:t>
            </a:r>
            <a:r>
              <a:rPr lang="en-US" sz="1200" i="1" kern="1200" dirty="0" smtClean="0">
                <a:solidFill>
                  <a:schemeClr val="tx1"/>
                </a:solidFill>
                <a:latin typeface="+mn-lt"/>
                <a:ea typeface="+mn-ea"/>
                <a:cs typeface="+mn-cs"/>
              </a:rPr>
              <a:t>above </a:t>
            </a:r>
            <a:r>
              <a:rPr lang="en-US" sz="1200" kern="1200" dirty="0" smtClean="0">
                <a:solidFill>
                  <a:schemeClr val="tx1"/>
                </a:solidFill>
                <a:latin typeface="+mn-lt"/>
                <a:ea typeface="+mn-ea"/>
                <a:cs typeface="+mn-cs"/>
              </a:rPr>
              <a:t>what is considered to be ‘normal’ in terms of cognitive capabilities. Therefore,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doesn’t fall within the realm of treatment or rehabilitation—often,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may be used by people without any existing cognitive deficit whatsoever.</a:t>
            </a:r>
          </a:p>
          <a:p>
            <a:pPr lvl="0"/>
            <a:r>
              <a:rPr lang="en-US" sz="1200" kern="1200" dirty="0" smtClean="0">
                <a:solidFill>
                  <a:schemeClr val="tx1"/>
                </a:solidFill>
                <a:latin typeface="+mn-lt"/>
                <a:ea typeface="+mn-ea"/>
                <a:cs typeface="+mn-cs"/>
              </a:rPr>
              <a:t>What we’re seeing currently is university students using Ritalin to improve their academic performance, despite not having ADHD. </a:t>
            </a:r>
          </a:p>
          <a:p>
            <a:pPr lvl="0"/>
            <a:r>
              <a:rPr lang="en-US" sz="1200" kern="1200" dirty="0" smtClean="0">
                <a:solidFill>
                  <a:schemeClr val="tx1"/>
                </a:solidFill>
                <a:latin typeface="+mn-lt"/>
                <a:ea typeface="+mn-ea"/>
                <a:cs typeface="+mn-cs"/>
              </a:rPr>
              <a:t>In the future, this may mean genetic manipulation to improve intelligence, brain implants that improve memory, and so forth.</a:t>
            </a:r>
          </a:p>
          <a:p>
            <a:pPr lvl="0"/>
            <a:r>
              <a:rPr lang="en-US" sz="1200" kern="1200" dirty="0" smtClean="0">
                <a:solidFill>
                  <a:schemeClr val="tx1"/>
                </a:solidFill>
                <a:latin typeface="+mn-lt"/>
                <a:ea typeface="+mn-ea"/>
                <a:cs typeface="+mn-cs"/>
              </a:rPr>
              <a:t>The picture that I have here is a prototype of an artificial hippocampus, with two little nodules attached to the base. Though this technology is still in development, the idea here would be to implant this into your skull and use the electrical signals that occur within your brain to interpret stimuli and act as a repository and storage for memories. </a:t>
            </a:r>
          </a:p>
          <a:p>
            <a:endParaRPr lang="en-US" dirty="0"/>
          </a:p>
        </p:txBody>
      </p:sp>
      <p:sp>
        <p:nvSpPr>
          <p:cNvPr id="4" name="Slide Number Placeholder 3"/>
          <p:cNvSpPr>
            <a:spLocks noGrp="1"/>
          </p:cNvSpPr>
          <p:nvPr>
            <p:ph type="sldNum" sz="quarter" idx="10"/>
          </p:nvPr>
        </p:nvSpPr>
        <p:spPr/>
        <p:txBody>
          <a:bodyPr/>
          <a:lstStyle/>
          <a:p>
            <a:fld id="{2B6F0BB7-A0BC-45FC-8DDA-42C07258FDE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mn-lt"/>
                <a:ea typeface="+mn-ea"/>
                <a:cs typeface="+mn-cs"/>
              </a:rPr>
              <a:t>Where are </a:t>
            </a:r>
            <a:r>
              <a:rPr lang="en-US" sz="1200" kern="1200" dirty="0" err="1" smtClean="0">
                <a:solidFill>
                  <a:schemeClr val="tx1"/>
                </a:solidFill>
                <a:latin typeface="+mn-lt"/>
                <a:ea typeface="+mn-ea"/>
                <a:cs typeface="+mn-cs"/>
              </a:rPr>
              <a:t>neuroenhancements</a:t>
            </a:r>
            <a:r>
              <a:rPr lang="en-US" sz="1200" kern="1200" dirty="0" smtClean="0">
                <a:solidFill>
                  <a:schemeClr val="tx1"/>
                </a:solidFill>
                <a:latin typeface="+mn-lt"/>
                <a:ea typeface="+mn-ea"/>
                <a:cs typeface="+mn-cs"/>
              </a:rPr>
              <a:t> at now? As I’ve already noted, the use of prescription drugs by healthy individuals is being reported within universities.</a:t>
            </a:r>
          </a:p>
          <a:p>
            <a:pPr lvl="0"/>
            <a:r>
              <a:rPr lang="en-US" sz="1200" kern="1200" dirty="0" smtClean="0">
                <a:solidFill>
                  <a:schemeClr val="tx1"/>
                </a:solidFill>
                <a:latin typeface="+mn-lt"/>
                <a:ea typeface="+mn-ea"/>
                <a:cs typeface="+mn-cs"/>
              </a:rPr>
              <a:t>With the constantly burgeoning pharmaceutical industry, the potential is there that more and more drugs that are being developed for Alzheimer’s, schizophrenia and the like will be used for the purposes of enhancement.</a:t>
            </a:r>
          </a:p>
          <a:p>
            <a:pPr lvl="0"/>
            <a:r>
              <a:rPr lang="en-US" sz="1200" kern="1200" dirty="0" smtClean="0">
                <a:solidFill>
                  <a:schemeClr val="tx1"/>
                </a:solidFill>
                <a:latin typeface="+mn-lt"/>
                <a:ea typeface="+mn-ea"/>
                <a:cs typeface="+mn-cs"/>
              </a:rPr>
              <a:t>The purpose of this project was to examine the extent to which </a:t>
            </a:r>
            <a:r>
              <a:rPr lang="en-US" sz="1200" kern="1200" dirty="0" err="1" smtClean="0">
                <a:solidFill>
                  <a:schemeClr val="tx1"/>
                </a:solidFill>
                <a:latin typeface="+mn-lt"/>
                <a:ea typeface="+mn-ea"/>
                <a:cs typeface="+mn-cs"/>
              </a:rPr>
              <a:t>neuroenhancements</a:t>
            </a:r>
            <a:r>
              <a:rPr lang="en-US" sz="1200" kern="1200" dirty="0" smtClean="0">
                <a:solidFill>
                  <a:schemeClr val="tx1"/>
                </a:solidFill>
                <a:latin typeface="+mn-lt"/>
                <a:ea typeface="+mn-ea"/>
                <a:cs typeface="+mn-cs"/>
              </a:rPr>
              <a:t> are visible within various sources. </a:t>
            </a:r>
          </a:p>
          <a:p>
            <a:endParaRPr lang="en-US" dirty="0"/>
          </a:p>
        </p:txBody>
      </p:sp>
      <p:sp>
        <p:nvSpPr>
          <p:cNvPr id="4" name="Slide Number Placeholder 3"/>
          <p:cNvSpPr>
            <a:spLocks noGrp="1"/>
          </p:cNvSpPr>
          <p:nvPr>
            <p:ph type="sldNum" sz="quarter" idx="10"/>
          </p:nvPr>
        </p:nvSpPr>
        <p:spPr/>
        <p:txBody>
          <a:bodyPr/>
          <a:lstStyle/>
          <a:p>
            <a:fld id="{2B6F0BB7-A0BC-45FC-8DDA-42C07258FDE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mn-lt"/>
                <a:ea typeface="+mn-ea"/>
                <a:cs typeface="+mn-cs"/>
              </a:rPr>
              <a:t>Moving onto the results, this is some of what we found when looking through newspapers. We looked through the New York Times, the Globe and Mail, and the Canadian Newsstand (which is a compilation of multiple Canadian daily and weekly newspapers), all from 1995 to 2011. </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I have a table up here, but just so everyone can grasp it I’ll read out the highlights.</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The phrase “cognitive enhancement” appeared 7 times in the NYT, 0 times in GM, and 34 times in the Canadian Newsstand. However, it’s important to remember that cognitive enhancement is a type of therapy.</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The term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didn’t show up in any of the three sources.</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‘Smart drugs’ was the most common </a:t>
            </a:r>
            <a:r>
              <a:rPr lang="en-US" sz="1200" kern="1200" dirty="0" err="1" smtClean="0">
                <a:solidFill>
                  <a:schemeClr val="tx1"/>
                </a:solidFill>
                <a:latin typeface="+mn-lt"/>
                <a:ea typeface="+mn-ea"/>
                <a:cs typeface="+mn-cs"/>
              </a:rPr>
              <a:t>neuroenhancing</a:t>
            </a:r>
            <a:r>
              <a:rPr lang="en-US" sz="1200" kern="1200" dirty="0" smtClean="0">
                <a:solidFill>
                  <a:schemeClr val="tx1"/>
                </a:solidFill>
                <a:latin typeface="+mn-lt"/>
                <a:ea typeface="+mn-ea"/>
                <a:cs typeface="+mn-cs"/>
              </a:rPr>
              <a:t> term that we found in the three sources—15 times in the New York Times, 3 times in the Globe and Mail, and 237 times within Canadian newsstand. </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This table is just a snapshot of what we looked for in the newspapers. The actual academic terms—cognitive enhancement,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—are not used often in newspapers. This may mean that these topics aren’t deemed as newsworthy, or it may be that different terms are being utilized. For example, the phrase “smart drugs” fared a little better; however, even this appeared only three times in a sixteen year period in the Globe and Mail.</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When we are looking at actual drugs, there was high visibility with Ritalin, Dexedrine, </a:t>
            </a:r>
            <a:r>
              <a:rPr lang="en-US" sz="1200" kern="1200" dirty="0" err="1" smtClean="0">
                <a:solidFill>
                  <a:schemeClr val="tx1"/>
                </a:solidFill>
                <a:latin typeface="+mn-lt"/>
                <a:ea typeface="+mn-ea"/>
                <a:cs typeface="+mn-cs"/>
              </a:rPr>
              <a:t>Adderall</a:t>
            </a:r>
            <a:r>
              <a:rPr lang="en-US" sz="1200" kern="1200" dirty="0" smtClean="0">
                <a:solidFill>
                  <a:schemeClr val="tx1"/>
                </a:solidFill>
                <a:latin typeface="+mn-lt"/>
                <a:ea typeface="+mn-ea"/>
                <a:cs typeface="+mn-cs"/>
              </a:rPr>
              <a:t>, amphetamines, caffeine, and nicotine. This may indicate that there is a greater discussion of the use of specific drugs for </a:t>
            </a:r>
            <a:r>
              <a:rPr lang="en-US" sz="1200" kern="1200" dirty="0" err="1" smtClean="0">
                <a:solidFill>
                  <a:schemeClr val="tx1"/>
                </a:solidFill>
                <a:latin typeface="+mn-lt"/>
                <a:ea typeface="+mn-ea"/>
                <a:cs typeface="+mn-cs"/>
              </a:rPr>
              <a:t>neuroenhancement—Patridge</a:t>
            </a:r>
            <a:r>
              <a:rPr lang="en-US" sz="1200" kern="1200" dirty="0" smtClean="0">
                <a:solidFill>
                  <a:schemeClr val="tx1"/>
                </a:solidFill>
                <a:latin typeface="+mn-lt"/>
                <a:ea typeface="+mn-ea"/>
                <a:cs typeface="+mn-cs"/>
              </a:rPr>
              <a:t> et al. found that, indeed, the effects of so-called ‘smart drugs’ have been exaggerated within the news. Overwhelmingly, these articles mentioned the benefits of such drugs, and it appears that there has been little discussion of the overall practice and ethics of </a:t>
            </a:r>
            <a:r>
              <a:rPr lang="en-US" sz="1200" kern="1200" dirty="0" err="1" smtClean="0">
                <a:solidFill>
                  <a:schemeClr val="tx1"/>
                </a:solidFill>
                <a:latin typeface="+mn-lt"/>
                <a:ea typeface="+mn-ea"/>
                <a:cs typeface="+mn-cs"/>
              </a:rPr>
              <a:t>neuroenhancements</a:t>
            </a:r>
            <a:r>
              <a:rPr lang="en-US" sz="1200" kern="1200" dirty="0" smtClean="0">
                <a:solidFill>
                  <a:schemeClr val="tx1"/>
                </a:solidFill>
                <a:latin typeface="+mn-lt"/>
                <a:ea typeface="+mn-ea"/>
                <a:cs typeface="+mn-cs"/>
              </a:rPr>
              <a:t>—only side effects and cognitive benefits of specific drugs. </a:t>
            </a:r>
            <a:endParaRPr lang="en-US" sz="11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B6F0BB7-A0BC-45FC-8DDA-42C07258FDE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mn-lt"/>
                <a:ea typeface="+mn-ea"/>
                <a:cs typeface="+mn-cs"/>
              </a:rPr>
              <a:t>After obtaining two lists of over 1800 organizations within Canada and the United States, we found that only six (all American) discussed </a:t>
            </a:r>
            <a:r>
              <a:rPr lang="en-US" sz="1200" kern="1200" dirty="0" err="1" smtClean="0">
                <a:solidFill>
                  <a:schemeClr val="tx1"/>
                </a:solidFill>
                <a:latin typeface="+mn-lt"/>
                <a:ea typeface="+mn-ea"/>
                <a:cs typeface="+mn-cs"/>
              </a:rPr>
              <a:t>neuro</a:t>
            </a:r>
            <a:r>
              <a:rPr lang="en-US" sz="1200" kern="1200" dirty="0" smtClean="0">
                <a:solidFill>
                  <a:schemeClr val="tx1"/>
                </a:solidFill>
                <a:latin typeface="+mn-lt"/>
                <a:ea typeface="+mn-ea"/>
                <a:cs typeface="+mn-cs"/>
              </a:rPr>
              <a:t> or cognitive enhancements in a non-therapeutic sense. </a:t>
            </a:r>
          </a:p>
          <a:p>
            <a:pPr lvl="0"/>
            <a:r>
              <a:rPr lang="en-US" sz="1200" kern="1200" dirty="0" smtClean="0">
                <a:solidFill>
                  <a:schemeClr val="tx1"/>
                </a:solidFill>
                <a:latin typeface="+mn-lt"/>
                <a:ea typeface="+mn-ea"/>
                <a:cs typeface="+mn-cs"/>
              </a:rPr>
              <a:t>The only organization that actually provided any guidance with respect to enhancements was the American Academy of Neurology.</a:t>
            </a:r>
          </a:p>
          <a:p>
            <a:pPr lvl="0"/>
            <a:r>
              <a:rPr lang="en-US" sz="1200" kern="1200" dirty="0" smtClean="0">
                <a:solidFill>
                  <a:schemeClr val="tx1"/>
                </a:solidFill>
                <a:latin typeface="+mn-lt"/>
                <a:ea typeface="+mn-ea"/>
                <a:cs typeface="+mn-cs"/>
              </a:rPr>
              <a:t>This illustrates that currently,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is not seen as a salient issue within most professional organizations in North America.</a:t>
            </a:r>
          </a:p>
          <a:p>
            <a:endParaRPr lang="en-US" dirty="0"/>
          </a:p>
        </p:txBody>
      </p:sp>
      <p:sp>
        <p:nvSpPr>
          <p:cNvPr id="4" name="Slide Number Placeholder 3"/>
          <p:cNvSpPr>
            <a:spLocks noGrp="1"/>
          </p:cNvSpPr>
          <p:nvPr>
            <p:ph type="sldNum" sz="quarter" idx="10"/>
          </p:nvPr>
        </p:nvSpPr>
        <p:spPr/>
        <p:txBody>
          <a:bodyPr/>
          <a:lstStyle/>
          <a:p>
            <a:fld id="{2B6F0BB7-A0BC-45FC-8DDA-42C07258FDE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mn-lt"/>
                <a:ea typeface="+mn-ea"/>
                <a:cs typeface="+mn-cs"/>
              </a:rPr>
              <a:t>With respect to government websites, the Canadian government has nothing linked on their website discussing cognitive enhancement or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a:t>
            </a:r>
          </a:p>
          <a:p>
            <a:pPr lvl="0"/>
            <a:r>
              <a:rPr lang="en-US" sz="1200" kern="1200" dirty="0" smtClean="0">
                <a:solidFill>
                  <a:schemeClr val="tx1"/>
                </a:solidFill>
                <a:latin typeface="+mn-lt"/>
                <a:ea typeface="+mn-ea"/>
                <a:cs typeface="+mn-cs"/>
              </a:rPr>
              <a:t>Cognitive enhancement was a major key phrase, but looking through some of the results, it’s clear that for the most part, these hits are referring to cognitive enhancement therapy, which is rehabilitative.</a:t>
            </a:r>
          </a:p>
          <a:p>
            <a:pPr lvl="0"/>
            <a:r>
              <a:rPr lang="en-US" sz="1200" kern="1200" dirty="0" smtClean="0">
                <a:solidFill>
                  <a:schemeClr val="tx1"/>
                </a:solidFill>
                <a:latin typeface="+mn-lt"/>
                <a:ea typeface="+mn-ea"/>
                <a:cs typeface="+mn-cs"/>
              </a:rPr>
              <a:t>The United States government website links to a number of academic papers on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in the non-rehabilitative sense, as well as clinical trials for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in a restorative or rehabilitative sense.</a:t>
            </a:r>
          </a:p>
          <a:p>
            <a:endParaRPr lang="en-US" dirty="0"/>
          </a:p>
        </p:txBody>
      </p:sp>
      <p:sp>
        <p:nvSpPr>
          <p:cNvPr id="4" name="Slide Number Placeholder 3"/>
          <p:cNvSpPr>
            <a:spLocks noGrp="1"/>
          </p:cNvSpPr>
          <p:nvPr>
            <p:ph type="sldNum" sz="quarter" idx="10"/>
          </p:nvPr>
        </p:nvSpPr>
        <p:spPr/>
        <p:txBody>
          <a:bodyPr/>
          <a:lstStyle/>
          <a:p>
            <a:fld id="{2B6F0BB7-A0BC-45FC-8DDA-42C07258FDE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Recent and current clinical trials are using the term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however, it’s being used in the restorative and rehabilitative sense, meaning that they are using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as a treatment or a way of mitigating illness or differing abilities. </a:t>
            </a:r>
          </a:p>
          <a:p>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terms of grants, projects on enhancement have been awarded funding. There have been recent projects addressing the concept of identity when enhancements are introduced, stakeholder and public perspectives on methylphenidate (Ritalin), and a few different projects exploring the philosophy and ethics of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2B6F0BB7-A0BC-45FC-8DDA-42C07258FDE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mn-lt"/>
                <a:ea typeface="+mn-ea"/>
                <a:cs typeface="+mn-cs"/>
              </a:rPr>
              <a:t>Here I have a breakdown of cognitive and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discourse from 2011 based on the origin of the primary author, to see where the literature on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is coming from. </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We recognized when we completed this part of the project that these numbers certainly may be skewed because they are English terms. However, a great deal of abstracts from non-English speaking countries will publish an abstract in English. Because Google Scholar picks up abstracts, this can serve as a preliminary idea of which countries are producing what in terms of the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debate. </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The most mention of cognitive enhancement was overwhelmingly from the United States with 299 articles originating from the United States. Next was the UK with 70, then Canada with 33 and Germany with 30.</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When using the term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which we found to be more likely to capture a non-therapeutic form cognitive improvement than the phrase ‘cognitive enhancement’, Germany produced the most articles with 40, followed by the United States with 26, United Kingdom with 10, and Canada with 8. </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These are just the top countries in terms of output related to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and cognitive enhancement; what we found was that there were a few countries (the United States, Germany and the UK) putting out the bulk of the academic literature. Many countries had only published one or two articles on the topic of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or none at all—we found this was especially true in less industrialized countries. </a:t>
            </a:r>
            <a:endParaRPr lang="en-US" sz="11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B6F0BB7-A0BC-45FC-8DDA-42C07258FDE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lvl="0"/>
            <a:r>
              <a:rPr lang="en-US" sz="1200" kern="1200" dirty="0" smtClean="0">
                <a:solidFill>
                  <a:schemeClr val="tx1"/>
                </a:solidFill>
                <a:latin typeface="+mn-lt"/>
                <a:ea typeface="+mn-ea"/>
                <a:cs typeface="+mn-cs"/>
              </a:rPr>
              <a:t>Ultimately, we found that the overall visibility of </a:t>
            </a:r>
            <a:r>
              <a:rPr lang="en-US" sz="1200" kern="1200" dirty="0" err="1" smtClean="0">
                <a:solidFill>
                  <a:schemeClr val="tx1"/>
                </a:solidFill>
                <a:latin typeface="+mn-lt"/>
                <a:ea typeface="+mn-ea"/>
                <a:cs typeface="+mn-cs"/>
              </a:rPr>
              <a:t>neuroenhancement</a:t>
            </a:r>
            <a:r>
              <a:rPr lang="en-US" sz="1200" kern="1200" dirty="0" smtClean="0">
                <a:solidFill>
                  <a:schemeClr val="tx1"/>
                </a:solidFill>
                <a:latin typeface="+mn-lt"/>
                <a:ea typeface="+mn-ea"/>
                <a:cs typeface="+mn-cs"/>
              </a:rPr>
              <a:t> was low, particularly when comparing Canada and the United States</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According to </a:t>
            </a:r>
            <a:r>
              <a:rPr lang="en-US" sz="1200" kern="1200" dirty="0" err="1" smtClean="0">
                <a:solidFill>
                  <a:schemeClr val="tx1"/>
                </a:solidFill>
                <a:latin typeface="+mn-lt"/>
                <a:ea typeface="+mn-ea"/>
                <a:cs typeface="+mn-cs"/>
              </a:rPr>
              <a:t>Forlini</a:t>
            </a:r>
            <a:r>
              <a:rPr lang="en-US" sz="1200" kern="1200" dirty="0" smtClean="0">
                <a:solidFill>
                  <a:schemeClr val="tx1"/>
                </a:solidFill>
                <a:latin typeface="+mn-lt"/>
                <a:ea typeface="+mn-ea"/>
                <a:cs typeface="+mn-cs"/>
              </a:rPr>
              <a:t> and Racine, despite few clinical trials on </a:t>
            </a:r>
            <a:r>
              <a:rPr lang="en-US" sz="1200" kern="1200" dirty="0" err="1" smtClean="0">
                <a:solidFill>
                  <a:schemeClr val="tx1"/>
                </a:solidFill>
                <a:latin typeface="+mn-lt"/>
                <a:ea typeface="+mn-ea"/>
                <a:cs typeface="+mn-cs"/>
              </a:rPr>
              <a:t>neuroenhancing</a:t>
            </a:r>
            <a:r>
              <a:rPr lang="en-US" sz="1200" kern="1200" dirty="0" smtClean="0">
                <a:solidFill>
                  <a:schemeClr val="tx1"/>
                </a:solidFill>
                <a:latin typeface="+mn-lt"/>
                <a:ea typeface="+mn-ea"/>
                <a:cs typeface="+mn-cs"/>
              </a:rPr>
              <a:t> drugs and the results of those trials showing that such drugs have little effect on healthy individuals, many discussions about </a:t>
            </a:r>
            <a:r>
              <a:rPr lang="en-US" sz="1200" kern="1200" dirty="0" err="1" smtClean="0">
                <a:solidFill>
                  <a:schemeClr val="tx1"/>
                </a:solidFill>
                <a:latin typeface="+mn-lt"/>
                <a:ea typeface="+mn-ea"/>
                <a:cs typeface="+mn-cs"/>
              </a:rPr>
              <a:t>neuroenhancements</a:t>
            </a:r>
            <a:r>
              <a:rPr lang="en-US" sz="1200" kern="1200" dirty="0" smtClean="0">
                <a:solidFill>
                  <a:schemeClr val="tx1"/>
                </a:solidFill>
                <a:latin typeface="+mn-lt"/>
                <a:ea typeface="+mn-ea"/>
                <a:cs typeface="+mn-cs"/>
              </a:rPr>
              <a:t> are in </a:t>
            </a:r>
            <a:r>
              <a:rPr lang="en-US" sz="1200" kern="1200" dirty="0" err="1" smtClean="0">
                <a:solidFill>
                  <a:schemeClr val="tx1"/>
                </a:solidFill>
                <a:latin typeface="+mn-lt"/>
                <a:ea typeface="+mn-ea"/>
                <a:cs typeface="+mn-cs"/>
              </a:rPr>
              <a:t>favour</a:t>
            </a:r>
            <a:r>
              <a:rPr lang="en-US" sz="1200" kern="1200" dirty="0" smtClean="0">
                <a:solidFill>
                  <a:schemeClr val="tx1"/>
                </a:solidFill>
                <a:latin typeface="+mn-lt"/>
                <a:ea typeface="+mn-ea"/>
                <a:cs typeface="+mn-cs"/>
              </a:rPr>
              <a:t> of such drugs or devices, with the media often exaggerating the effects of these so-called ‘smart drugs.’ </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If the academic world and the media are leaning towards the use of </a:t>
            </a:r>
            <a:r>
              <a:rPr lang="en-US" sz="1200" kern="1200" dirty="0" err="1" smtClean="0">
                <a:solidFill>
                  <a:schemeClr val="tx1"/>
                </a:solidFill>
                <a:latin typeface="+mn-lt"/>
                <a:ea typeface="+mn-ea"/>
                <a:cs typeface="+mn-cs"/>
              </a:rPr>
              <a:t>neuroenhancements</a:t>
            </a:r>
            <a:r>
              <a:rPr lang="en-US" sz="1200" kern="1200" dirty="0" smtClean="0">
                <a:solidFill>
                  <a:schemeClr val="tx1"/>
                </a:solidFill>
                <a:latin typeface="+mn-lt"/>
                <a:ea typeface="+mn-ea"/>
                <a:cs typeface="+mn-cs"/>
              </a:rPr>
              <a:t>, why aren’t the government and professional organizations engaging in the debate? There are no reports from the Canadian government on the topic, and very few from the United States.</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As such, there is very little guidance to the general public with respect to how </a:t>
            </a:r>
            <a:r>
              <a:rPr lang="en-US" sz="1200" kern="1200" dirty="0" err="1" smtClean="0">
                <a:solidFill>
                  <a:schemeClr val="tx1"/>
                </a:solidFill>
                <a:latin typeface="+mn-lt"/>
                <a:ea typeface="+mn-ea"/>
                <a:cs typeface="+mn-cs"/>
              </a:rPr>
              <a:t>neuroenhancements</a:t>
            </a:r>
            <a:r>
              <a:rPr lang="en-US" sz="1200" kern="1200" dirty="0" smtClean="0">
                <a:solidFill>
                  <a:schemeClr val="tx1"/>
                </a:solidFill>
                <a:latin typeface="+mn-lt"/>
                <a:ea typeface="+mn-ea"/>
                <a:cs typeface="+mn-cs"/>
              </a:rPr>
              <a:t> should be approached. </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Finally, of course, I want to discuss the possible implications for people with disabilities.</a:t>
            </a:r>
            <a:endParaRPr lang="en-US" sz="1100" kern="1200" dirty="0" smtClean="0">
              <a:solidFill>
                <a:schemeClr val="tx1"/>
              </a:solidFill>
              <a:latin typeface="+mn-lt"/>
              <a:ea typeface="+mn-ea"/>
              <a:cs typeface="+mn-cs"/>
            </a:endParaRPr>
          </a:p>
          <a:p>
            <a:pPr lvl="0"/>
            <a:r>
              <a:rPr lang="en-US" sz="1200" kern="1200" dirty="0" err="1" smtClean="0">
                <a:solidFill>
                  <a:schemeClr val="tx1"/>
                </a:solidFill>
                <a:latin typeface="+mn-lt"/>
                <a:ea typeface="+mn-ea"/>
                <a:cs typeface="+mn-cs"/>
              </a:rPr>
              <a:t>Neuroenhancements</a:t>
            </a:r>
            <a:r>
              <a:rPr lang="en-US" sz="1200" kern="1200" dirty="0" smtClean="0">
                <a:solidFill>
                  <a:schemeClr val="tx1"/>
                </a:solidFill>
                <a:latin typeface="+mn-lt"/>
                <a:ea typeface="+mn-ea"/>
                <a:cs typeface="+mn-cs"/>
              </a:rPr>
              <a:t> (and human enhancements more generally) may be only available to those who can afford them, meaning that many people with disabilities will be unable to procure them—if they even want to enhance themselves at all, though there may be increasing pressure to do so.</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This is especially salient within developing countries and countries with more pronounced income inequality, and these were the countries that were not found to be involved in the discussion of </a:t>
            </a:r>
            <a:r>
              <a:rPr lang="en-US" sz="1200" kern="1200" dirty="0" err="1" smtClean="0">
                <a:solidFill>
                  <a:schemeClr val="tx1"/>
                </a:solidFill>
                <a:latin typeface="+mn-lt"/>
                <a:ea typeface="+mn-ea"/>
                <a:cs typeface="+mn-cs"/>
              </a:rPr>
              <a:t>neuroenhancements</a:t>
            </a:r>
            <a:r>
              <a:rPr lang="en-US" sz="1200" kern="1200" dirty="0" smtClean="0">
                <a:solidFill>
                  <a:schemeClr val="tx1"/>
                </a:solidFill>
                <a:latin typeface="+mn-lt"/>
                <a:ea typeface="+mn-ea"/>
                <a:cs typeface="+mn-cs"/>
              </a:rPr>
              <a:t>. </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Despite that </a:t>
            </a:r>
            <a:r>
              <a:rPr lang="en-US" sz="1200" kern="1200" dirty="0" err="1" smtClean="0">
                <a:solidFill>
                  <a:schemeClr val="tx1"/>
                </a:solidFill>
                <a:latin typeface="+mn-lt"/>
                <a:ea typeface="+mn-ea"/>
                <a:cs typeface="+mn-cs"/>
              </a:rPr>
              <a:t>neuroenhancements</a:t>
            </a:r>
            <a:r>
              <a:rPr lang="en-US" sz="1200" kern="1200" dirty="0" smtClean="0">
                <a:solidFill>
                  <a:schemeClr val="tx1"/>
                </a:solidFill>
                <a:latin typeface="+mn-lt"/>
                <a:ea typeface="+mn-ea"/>
                <a:cs typeface="+mn-cs"/>
              </a:rPr>
              <a:t> are currently in the development stage, such technologies have the potential to shift what is considered to be ‘normal’ or ‘expected’ of people. </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In turn, there is the danger that people with disabilities could be ‘doubly disabled,’ whereby they would face further marginalization than they already do. There are the non-disabled and the disabled, but with the increasing advent of human enhancements, there may be another group added to the top of the hierarchy—the enhanced. </a:t>
            </a:r>
            <a:endParaRPr lang="en-US" sz="11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B6F0BB7-A0BC-45FC-8DDA-42C07258FDE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01CA763-77D4-4AC5-811B-ECAB8930ED10}" type="datetimeFigureOut">
              <a:rPr lang="en-US" smtClean="0"/>
              <a:pPr/>
              <a:t>11/20/2012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41B943A-2073-45AC-BA59-3AAD77C1ADDF}"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1CA763-77D4-4AC5-811B-ECAB8930ED10}" type="datetimeFigureOut">
              <a:rPr lang="en-US" smtClean="0"/>
              <a:pPr/>
              <a:t>11/20/2012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B943A-2073-45AC-BA59-3AAD77C1AD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1CA763-77D4-4AC5-811B-ECAB8930ED10}" type="datetimeFigureOut">
              <a:rPr lang="en-US" smtClean="0"/>
              <a:pPr/>
              <a:t>11/20/2012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B943A-2073-45AC-BA59-3AAD77C1AD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01CA763-77D4-4AC5-811B-ECAB8930ED10}" type="datetimeFigureOut">
              <a:rPr lang="en-US" smtClean="0"/>
              <a:pPr/>
              <a:t>11/20/2012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B943A-2073-45AC-BA59-3AAD77C1ADDF}"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01CA763-77D4-4AC5-811B-ECAB8930ED10}" type="datetimeFigureOut">
              <a:rPr lang="en-US" smtClean="0"/>
              <a:pPr/>
              <a:t>11/20/2012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41B943A-2073-45AC-BA59-3AAD77C1ADD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01CA763-77D4-4AC5-811B-ECAB8930ED10}" type="datetimeFigureOut">
              <a:rPr lang="en-US" smtClean="0"/>
              <a:pPr/>
              <a:t>11/20/2012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1B943A-2073-45AC-BA59-3AAD77C1ADDF}"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01CA763-77D4-4AC5-811B-ECAB8930ED10}" type="datetimeFigureOut">
              <a:rPr lang="en-US" smtClean="0"/>
              <a:pPr/>
              <a:t>11/20/2012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1B943A-2073-45AC-BA59-3AAD77C1ADDF}"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01CA763-77D4-4AC5-811B-ECAB8930ED10}" type="datetimeFigureOut">
              <a:rPr lang="en-US" smtClean="0"/>
              <a:pPr/>
              <a:t>11/20/2012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1B943A-2073-45AC-BA59-3AAD77C1AD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CA763-77D4-4AC5-811B-ECAB8930ED10}" type="datetimeFigureOut">
              <a:rPr lang="en-US" smtClean="0"/>
              <a:pPr/>
              <a:t>11/20/2012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1B943A-2073-45AC-BA59-3AAD77C1AD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1CA763-77D4-4AC5-811B-ECAB8930ED10}" type="datetimeFigureOut">
              <a:rPr lang="en-US" smtClean="0"/>
              <a:pPr/>
              <a:t>11/20/2012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1B943A-2073-45AC-BA59-3AAD77C1ADDF}"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1CA763-77D4-4AC5-811B-ECAB8930ED10}" type="datetimeFigureOut">
              <a:rPr lang="en-US" smtClean="0"/>
              <a:pPr/>
              <a:t>11/20/2012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441B943A-2073-45AC-BA59-3AAD77C1ADDF}"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01CA763-77D4-4AC5-811B-ECAB8930ED10}" type="datetimeFigureOut">
              <a:rPr lang="en-US" smtClean="0"/>
              <a:pPr/>
              <a:t>11/20/2012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41B943A-2073-45AC-BA59-3AAD77C1ADD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bmj.com/content/2/4163/535.3.full.pdf?sid=cecff254-3e3b-4001-adbb-839c7322a47b" TargetMode="External"/><Relationship Id="rId2" Type="http://schemas.openxmlformats.org/officeDocument/2006/relationships/hyperlink" Target="http://www.jstor.org/stable/186939"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10000"/>
          </a:bodyPr>
          <a:lstStyle/>
          <a:p>
            <a:r>
              <a:rPr lang="en-US" dirty="0" smtClean="0"/>
              <a:t>Natalie </a:t>
            </a:r>
            <a:r>
              <a:rPr lang="en-US" dirty="0" smtClean="0"/>
              <a:t>Ball; Gregor Wolbring</a:t>
            </a:r>
            <a:endParaRPr lang="en-US" dirty="0" smtClean="0"/>
          </a:p>
          <a:p>
            <a:r>
              <a:rPr lang="en-US" dirty="0" smtClean="0"/>
              <a:t>Department of Health Sciences, Faculty of Medicine, University of Calgary</a:t>
            </a:r>
          </a:p>
          <a:p>
            <a:r>
              <a:rPr lang="en-US" dirty="0" smtClean="0"/>
              <a:t>neball@ucalgary.ca</a:t>
            </a:r>
            <a:endParaRPr lang="en-US" dirty="0"/>
          </a:p>
        </p:txBody>
      </p:sp>
      <p:sp>
        <p:nvSpPr>
          <p:cNvPr id="2" name="Title 1"/>
          <p:cNvSpPr>
            <a:spLocks noGrp="1"/>
          </p:cNvSpPr>
          <p:nvPr>
            <p:ph type="ctrTitle"/>
          </p:nvPr>
        </p:nvSpPr>
        <p:spPr/>
        <p:txBody>
          <a:bodyPr>
            <a:normAutofit/>
          </a:bodyPr>
          <a:lstStyle/>
          <a:p>
            <a:r>
              <a:rPr lang="en-US" dirty="0" err="1" smtClean="0"/>
              <a:t>Neuroenhancement</a:t>
            </a:r>
            <a:r>
              <a:rPr lang="en-US" dirty="0" smtClean="0"/>
              <a:t> Beyond the Normal: A Topic for Disability Studies</a:t>
            </a:r>
            <a:endParaRPr lang="en-US" dirty="0"/>
          </a:p>
        </p:txBody>
      </p:sp>
      <p:pic>
        <p:nvPicPr>
          <p:cNvPr id="10242" name="Picture 2" descr="http://www.gehirn-und-geist.de/fm/912/thumbnails/Pillenhirn2.jpg.646204.jpg"/>
          <p:cNvPicPr>
            <a:picLocks noChangeAspect="1" noChangeArrowheads="1"/>
          </p:cNvPicPr>
          <p:nvPr/>
        </p:nvPicPr>
        <p:blipFill>
          <a:blip r:embed="rId3" cstate="print"/>
          <a:srcRect/>
          <a:stretch>
            <a:fillRect/>
          </a:stretch>
        </p:blipFill>
        <p:spPr bwMode="auto">
          <a:xfrm>
            <a:off x="6172200" y="4038600"/>
            <a:ext cx="2590800" cy="2590800"/>
          </a:xfrm>
          <a:prstGeom prst="rect">
            <a:avLst/>
          </a:prstGeom>
          <a:noFill/>
        </p:spPr>
      </p:pic>
      <p:sp>
        <p:nvSpPr>
          <p:cNvPr id="5" name="TextBox 4"/>
          <p:cNvSpPr txBox="1"/>
          <p:nvPr/>
        </p:nvSpPr>
        <p:spPr>
          <a:xfrm>
            <a:off x="304800" y="6019800"/>
            <a:ext cx="6400800" cy="646331"/>
          </a:xfrm>
          <a:prstGeom prst="rect">
            <a:avLst/>
          </a:prstGeom>
          <a:noFill/>
        </p:spPr>
        <p:txBody>
          <a:bodyPr wrap="square" rtlCol="0">
            <a:spAutoFit/>
          </a:bodyPr>
          <a:lstStyle/>
          <a:p>
            <a:r>
              <a:rPr lang="en-US" dirty="0" smtClean="0"/>
              <a:t>Image: http://www.gehirn-und-geist.de/alias/dachzeile/gehirn-geist-das-memorandum/1008082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Greater public engagement, discussion of </a:t>
            </a:r>
            <a:r>
              <a:rPr lang="en-US" dirty="0" err="1" smtClean="0"/>
              <a:t>neuroenhancement</a:t>
            </a:r>
            <a:endParaRPr lang="en-US" dirty="0" smtClean="0"/>
          </a:p>
          <a:p>
            <a:endParaRPr lang="en-US" dirty="0" smtClean="0"/>
          </a:p>
          <a:p>
            <a:pPr>
              <a:buNone/>
            </a:pPr>
            <a:endParaRPr lang="en-US" dirty="0" smtClean="0"/>
          </a:p>
          <a:p>
            <a:r>
              <a:rPr lang="en-US" dirty="0" smtClean="0"/>
              <a:t>More realistic discussions of </a:t>
            </a:r>
            <a:r>
              <a:rPr lang="en-US" dirty="0" err="1" smtClean="0"/>
              <a:t>neuroenhancements</a:t>
            </a:r>
            <a:endParaRPr lang="en-US" dirty="0" smtClean="0"/>
          </a:p>
          <a:p>
            <a:endParaRPr lang="en-US" dirty="0" smtClean="0"/>
          </a:p>
          <a:p>
            <a:pPr>
              <a:buNone/>
            </a:pPr>
            <a:endParaRPr lang="en-US" dirty="0" smtClean="0"/>
          </a:p>
          <a:p>
            <a:r>
              <a:rPr lang="en-US" dirty="0" smtClean="0"/>
              <a:t>Consideration of </a:t>
            </a:r>
            <a:r>
              <a:rPr lang="en-US" dirty="0" err="1" smtClean="0"/>
              <a:t>neuroenhancement</a:t>
            </a:r>
            <a:r>
              <a:rPr lang="en-US" dirty="0" smtClean="0"/>
              <a:t> within disability studies</a:t>
            </a:r>
          </a:p>
          <a:p>
            <a:pPr lvl="1"/>
            <a:r>
              <a:rPr lang="en-US" dirty="0" smtClean="0"/>
              <a:t>Greater exploration of possible impacts, current thoughts on </a:t>
            </a:r>
            <a:r>
              <a:rPr lang="en-US" dirty="0" err="1" smtClean="0"/>
              <a:t>neuroenhancement</a:t>
            </a:r>
            <a:r>
              <a:rPr lang="en-US" dirty="0" smtClean="0"/>
              <a:t> within the disabled community</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THANK YOU!</a:t>
            </a:r>
            <a:endParaRPr lang="en-US" dirty="0"/>
          </a:p>
        </p:txBody>
      </p:sp>
      <p:sp>
        <p:nvSpPr>
          <p:cNvPr id="3" name="Content Placeholder 2"/>
          <p:cNvSpPr>
            <a:spLocks noGrp="1"/>
          </p:cNvSpPr>
          <p:nvPr>
            <p:ph sz="quarter" idx="1"/>
          </p:nvPr>
        </p:nvSpPr>
        <p:spPr/>
        <p:txBody>
          <a:bodyPr/>
          <a:lstStyle/>
          <a:p>
            <a:pPr algn="ctr">
              <a:buNone/>
            </a:pPr>
            <a:endParaRPr lang="en-US" dirty="0" smtClean="0"/>
          </a:p>
          <a:p>
            <a:pPr algn="ctr">
              <a:buNone/>
            </a:pPr>
            <a:endParaRPr lang="en-US" dirty="0" smtClean="0"/>
          </a:p>
          <a:p>
            <a:pPr algn="ctr">
              <a:buNone/>
            </a:pPr>
            <a:endParaRPr lang="en-US" dirty="0" smtClean="0"/>
          </a:p>
          <a:p>
            <a:pPr algn="ctr">
              <a:buNone/>
            </a:pPr>
            <a:r>
              <a:rPr lang="en-US" smtClean="0"/>
              <a:t>Thanks </a:t>
            </a:r>
            <a:r>
              <a:rPr lang="en-US" smtClean="0"/>
              <a:t>to </a:t>
            </a:r>
            <a:r>
              <a:rPr lang="en-US" dirty="0" smtClean="0"/>
              <a:t>my peer group (the </a:t>
            </a:r>
            <a:r>
              <a:rPr lang="en-US" dirty="0" err="1" smtClean="0"/>
              <a:t>Wolb</a:t>
            </a:r>
            <a:r>
              <a:rPr lang="en-US" dirty="0" smtClean="0"/>
              <a:t>-pack), SSHRC and all of you for listening!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fontScale="70000" lnSpcReduction="20000"/>
          </a:bodyPr>
          <a:lstStyle/>
          <a:p>
            <a:pPr>
              <a:buNone/>
            </a:pPr>
            <a:r>
              <a:rPr lang="en-US" dirty="0" smtClean="0"/>
              <a:t>[1]</a:t>
            </a:r>
            <a:r>
              <a:rPr lang="en-CA" dirty="0" smtClean="0"/>
              <a:t> </a:t>
            </a:r>
            <a:r>
              <a:rPr lang="en-CA" dirty="0" err="1" smtClean="0"/>
              <a:t>Boorse</a:t>
            </a:r>
            <a:r>
              <a:rPr lang="en-CA" dirty="0" smtClean="0"/>
              <a:t> C. Health as a Theoretical Concept. Philosophy of Science 1977. </a:t>
            </a:r>
            <a:r>
              <a:rPr lang="en-CA" b="1" dirty="0" smtClean="0"/>
              <a:t>44</a:t>
            </a:r>
            <a:r>
              <a:rPr lang="en-CA" dirty="0" smtClean="0"/>
              <a:t>(4):542-73.  Available from: URL: </a:t>
            </a:r>
            <a:r>
              <a:rPr lang="en-CA" u="sng" dirty="0" smtClean="0">
                <a:hlinkClick r:id="rId2"/>
              </a:rPr>
              <a:t>http://www.jstor.org/stable/186939</a:t>
            </a:r>
            <a:endParaRPr lang="en-US" dirty="0" smtClean="0"/>
          </a:p>
          <a:p>
            <a:pPr>
              <a:buNone/>
            </a:pPr>
            <a:r>
              <a:rPr lang="en-US" dirty="0" smtClean="0"/>
              <a:t>[2]</a:t>
            </a:r>
            <a:r>
              <a:rPr lang="en-CA" dirty="0" smtClean="0"/>
              <a:t> Griffiths EH. Rehabilitation. Br Med J 1940. </a:t>
            </a:r>
            <a:r>
              <a:rPr lang="en-CA" b="1" dirty="0" smtClean="0"/>
              <a:t>2</a:t>
            </a:r>
            <a:r>
              <a:rPr lang="en-CA" dirty="0" smtClean="0"/>
              <a:t>(4163):536-7.  Available from: URL: </a:t>
            </a:r>
            <a:r>
              <a:rPr lang="en-CA" u="sng" dirty="0" smtClean="0">
                <a:hlinkClick r:id="rId3"/>
              </a:rPr>
              <a:t>http://www.bmj.com/content/2/4163/535.3.full.pdf?sid=cecff254-3e3b-4001-adbb-839c7322a47b</a:t>
            </a:r>
            <a:endParaRPr lang="en-CA" u="sng" dirty="0" smtClean="0"/>
          </a:p>
          <a:p>
            <a:pPr>
              <a:buNone/>
            </a:pPr>
            <a:r>
              <a:rPr lang="en-CA" u="sng" dirty="0" smtClean="0"/>
              <a:t>[3]</a:t>
            </a:r>
            <a:r>
              <a:rPr lang="en-CA" dirty="0" smtClean="0"/>
              <a:t> </a:t>
            </a:r>
            <a:r>
              <a:rPr lang="en-CA" dirty="0" err="1" smtClean="0"/>
              <a:t>Stucki</a:t>
            </a:r>
            <a:r>
              <a:rPr lang="en-CA" dirty="0" smtClean="0"/>
              <a:t> G, </a:t>
            </a:r>
            <a:r>
              <a:rPr lang="en-CA" dirty="0" err="1" smtClean="0"/>
              <a:t>Cieza</a:t>
            </a:r>
            <a:r>
              <a:rPr lang="en-CA" dirty="0" smtClean="0"/>
              <a:t> A, Melvin J. The international classification of functioning, disability and health: A unifying model for the conceptual description of the rehabilitation strategy. Journal of Rehabilitation Medicine 2007. </a:t>
            </a:r>
            <a:r>
              <a:rPr lang="en-CA" b="1" dirty="0" smtClean="0"/>
              <a:t>39</a:t>
            </a:r>
            <a:r>
              <a:rPr lang="en-CA" dirty="0" smtClean="0"/>
              <a:t>(4):279-85.  </a:t>
            </a:r>
            <a:endParaRPr lang="en-US" dirty="0" smtClean="0"/>
          </a:p>
          <a:p>
            <a:pPr>
              <a:buNone/>
            </a:pPr>
            <a:r>
              <a:rPr lang="en-US" dirty="0" smtClean="0"/>
              <a:t>[4] Maher, B., Poll results: look who's doping. Nature, 2008. </a:t>
            </a:r>
            <a:r>
              <a:rPr lang="en-US" b="1" dirty="0" smtClean="0"/>
              <a:t>452</a:t>
            </a:r>
            <a:r>
              <a:rPr lang="en-US" dirty="0" smtClean="0"/>
              <a:t>: p. 674-675.</a:t>
            </a:r>
          </a:p>
          <a:p>
            <a:pPr>
              <a:buNone/>
            </a:pPr>
            <a:r>
              <a:rPr lang="en-US" dirty="0" smtClean="0"/>
              <a:t>[5] McCabe, S.E., et al. Non medical use of prescription stimulants among US college students: prevalence and correlates from a national survey. Addiction, 2005. </a:t>
            </a:r>
            <a:r>
              <a:rPr lang="en-US" b="1" dirty="0" smtClean="0"/>
              <a:t>100</a:t>
            </a:r>
            <a:r>
              <a:rPr lang="en-US" dirty="0" smtClean="0"/>
              <a:t>(1): p. 96-106.</a:t>
            </a:r>
          </a:p>
          <a:p>
            <a:pPr>
              <a:buNone/>
            </a:pPr>
            <a:r>
              <a:rPr lang="en-US" dirty="0" smtClean="0"/>
              <a:t>[6]  </a:t>
            </a:r>
            <a:r>
              <a:rPr lang="en-US" dirty="0" err="1" smtClean="0"/>
              <a:t>Keim</a:t>
            </a:r>
            <a:r>
              <a:rPr lang="en-US" dirty="0" smtClean="0"/>
              <a:t> B. A case for pills to boost your brain. The New York Times. 2008 Dec. 14: WK3.</a:t>
            </a:r>
          </a:p>
          <a:p>
            <a:pPr>
              <a:buNone/>
            </a:pPr>
            <a:r>
              <a:rPr lang="en-US" dirty="0" smtClean="0"/>
              <a:t>[7] </a:t>
            </a:r>
            <a:r>
              <a:rPr lang="en-US" dirty="0" err="1" smtClean="0"/>
              <a:t>Patridge</a:t>
            </a:r>
            <a:r>
              <a:rPr lang="en-US" dirty="0" smtClean="0"/>
              <a:t> B.J., Bell S.K., </a:t>
            </a:r>
            <a:r>
              <a:rPr lang="en-US" dirty="0" err="1" smtClean="0"/>
              <a:t>Lucke</a:t>
            </a:r>
            <a:r>
              <a:rPr lang="en-US" dirty="0" smtClean="0"/>
              <a:t> J.C,. </a:t>
            </a:r>
            <a:r>
              <a:rPr lang="en-US" dirty="0" err="1" smtClean="0"/>
              <a:t>Yeates</a:t>
            </a:r>
            <a:r>
              <a:rPr lang="en-US" dirty="0" smtClean="0"/>
              <a:t> S., Hall W.D.  Smart drugs “as common as coffee”: Media hype about </a:t>
            </a:r>
            <a:r>
              <a:rPr lang="en-US" dirty="0" err="1" smtClean="0"/>
              <a:t>neuroenhancement</a:t>
            </a:r>
            <a:r>
              <a:rPr lang="en-US" dirty="0" smtClean="0"/>
              <a:t>. </a:t>
            </a:r>
            <a:r>
              <a:rPr lang="en-US" dirty="0" err="1" smtClean="0"/>
              <a:t>PloS</a:t>
            </a:r>
            <a:r>
              <a:rPr lang="en-US" dirty="0" smtClean="0"/>
              <a:t> One 2011;. </a:t>
            </a:r>
            <a:r>
              <a:rPr lang="en-US" b="1" dirty="0" smtClean="0"/>
              <a:t>6</a:t>
            </a:r>
            <a:r>
              <a:rPr lang="en-US" dirty="0" smtClean="0"/>
              <a:t>(11): e28416. </a:t>
            </a:r>
          </a:p>
          <a:p>
            <a:pPr>
              <a:buNone/>
            </a:pPr>
            <a:r>
              <a:rPr lang="en-US" dirty="0" smtClean="0"/>
              <a:t>[8]</a:t>
            </a:r>
            <a:r>
              <a:rPr lang="en-CA" dirty="0" smtClean="0"/>
              <a:t> Racine E, </a:t>
            </a:r>
            <a:r>
              <a:rPr lang="en-CA" dirty="0" err="1" smtClean="0"/>
              <a:t>Forlini</a:t>
            </a:r>
            <a:r>
              <a:rPr lang="en-CA" dirty="0" smtClean="0"/>
              <a:t> C. Expectations regarding cognitive enhancement create substantial challenges. Journal of Medical Ethics 2009.</a:t>
            </a:r>
            <a:r>
              <a:rPr lang="en-CA" b="1" dirty="0" smtClean="0"/>
              <a:t>35</a:t>
            </a:r>
            <a:r>
              <a:rPr lang="en-CA" dirty="0" smtClean="0"/>
              <a:t>(8):469-70.</a:t>
            </a:r>
            <a:endParaRPr 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Neuroenhancement</a:t>
            </a:r>
            <a:endParaRPr lang="en-US" dirty="0"/>
          </a:p>
        </p:txBody>
      </p:sp>
      <p:sp>
        <p:nvSpPr>
          <p:cNvPr id="3" name="Content Placeholder 2"/>
          <p:cNvSpPr>
            <a:spLocks noGrp="1"/>
          </p:cNvSpPr>
          <p:nvPr>
            <p:ph sz="quarter" idx="1"/>
          </p:nvPr>
        </p:nvSpPr>
        <p:spPr/>
        <p:txBody>
          <a:bodyPr/>
          <a:lstStyle/>
          <a:p>
            <a:r>
              <a:rPr lang="en-US" b="1" dirty="0" smtClean="0"/>
              <a:t>Rehabilitation</a:t>
            </a:r>
            <a:r>
              <a:rPr lang="en-US" dirty="0" smtClean="0"/>
              <a:t> and </a:t>
            </a:r>
            <a:r>
              <a:rPr lang="en-US" b="1" dirty="0" smtClean="0"/>
              <a:t>restoration</a:t>
            </a:r>
            <a:r>
              <a:rPr lang="en-US" dirty="0" smtClean="0"/>
              <a:t> intended for those who perform </a:t>
            </a:r>
            <a:r>
              <a:rPr lang="en-US" i="1" dirty="0" smtClean="0"/>
              <a:t>below </a:t>
            </a:r>
            <a:r>
              <a:rPr lang="en-US" dirty="0" smtClean="0"/>
              <a:t>what is seen as typical for humans to bring them to a ‘normal’ level  [1-3]</a:t>
            </a:r>
          </a:p>
          <a:p>
            <a:r>
              <a:rPr lang="en-US" b="1" dirty="0" smtClean="0"/>
              <a:t>Enhancement </a:t>
            </a:r>
            <a:r>
              <a:rPr lang="en-US" dirty="0" smtClean="0"/>
              <a:t>is intended to bring users </a:t>
            </a:r>
            <a:r>
              <a:rPr lang="en-US" i="1" dirty="0" smtClean="0"/>
              <a:t>above </a:t>
            </a:r>
            <a:r>
              <a:rPr lang="en-US" dirty="0" smtClean="0"/>
              <a:t>‘normal’ </a:t>
            </a:r>
          </a:p>
          <a:p>
            <a:r>
              <a:rPr lang="en-US" dirty="0" smtClean="0"/>
              <a:t>Example: healthy users consuming pharmaceuticals intended for those with cognitive deficits</a:t>
            </a:r>
          </a:p>
          <a:p>
            <a:pPr lvl="1"/>
            <a:r>
              <a:rPr lang="en-US" dirty="0" smtClean="0"/>
              <a:t>In the future: artificial hippocampus, genetic modifications, synthetic biology</a:t>
            </a:r>
          </a:p>
        </p:txBody>
      </p:sp>
      <p:pic>
        <p:nvPicPr>
          <p:cNvPr id="9219" name="Picture 3" descr="Artificial Hippocampus"/>
          <p:cNvPicPr>
            <a:picLocks noChangeAspect="1" noChangeArrowheads="1"/>
          </p:cNvPicPr>
          <p:nvPr/>
        </p:nvPicPr>
        <p:blipFill>
          <a:blip r:embed="rId3" cstate="print"/>
          <a:srcRect/>
          <a:stretch>
            <a:fillRect/>
          </a:stretch>
        </p:blipFill>
        <p:spPr bwMode="auto">
          <a:xfrm>
            <a:off x="3505200" y="4871085"/>
            <a:ext cx="1905000" cy="1501140"/>
          </a:xfrm>
          <a:prstGeom prst="rect">
            <a:avLst/>
          </a:prstGeom>
          <a:noFill/>
        </p:spPr>
      </p:pic>
      <p:sp>
        <p:nvSpPr>
          <p:cNvPr id="6" name="TextBox 5"/>
          <p:cNvSpPr txBox="1"/>
          <p:nvPr/>
        </p:nvSpPr>
        <p:spPr>
          <a:xfrm>
            <a:off x="5562600" y="4953000"/>
            <a:ext cx="2590800" cy="1200329"/>
          </a:xfrm>
          <a:prstGeom prst="rect">
            <a:avLst/>
          </a:prstGeom>
          <a:noFill/>
        </p:spPr>
        <p:txBody>
          <a:bodyPr wrap="square" rtlCol="0">
            <a:spAutoFit/>
          </a:bodyPr>
          <a:lstStyle/>
          <a:p>
            <a:r>
              <a:rPr lang="en-US" sz="2400" dirty="0" smtClean="0"/>
              <a:t>Prototype of an artificial hippocampus.</a:t>
            </a:r>
            <a:endParaRPr lang="en-US" sz="2400" dirty="0"/>
          </a:p>
        </p:txBody>
      </p:sp>
      <p:sp>
        <p:nvSpPr>
          <p:cNvPr id="7" name="TextBox 6"/>
          <p:cNvSpPr txBox="1"/>
          <p:nvPr/>
        </p:nvSpPr>
        <p:spPr>
          <a:xfrm>
            <a:off x="304800" y="6336268"/>
            <a:ext cx="8534400" cy="369332"/>
          </a:xfrm>
          <a:prstGeom prst="rect">
            <a:avLst/>
          </a:prstGeom>
          <a:noFill/>
        </p:spPr>
        <p:txBody>
          <a:bodyPr wrap="square" rtlCol="0">
            <a:spAutoFit/>
          </a:bodyPr>
          <a:lstStyle/>
          <a:p>
            <a:pPr algn="r"/>
            <a:r>
              <a:rPr lang="en-US" dirty="0" smtClean="0"/>
              <a:t>Image from: http://hplusmagazine.com/2009/03/18/artificial-hippocampus/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5800" y="1600200"/>
            <a:ext cx="7772400" cy="4572000"/>
          </a:xfrm>
        </p:spPr>
        <p:txBody>
          <a:bodyPr/>
          <a:lstStyle/>
          <a:p>
            <a:pPr algn="ctr"/>
            <a:r>
              <a:rPr lang="en-US" dirty="0" err="1" smtClean="0"/>
              <a:t>Neuroenhancement</a:t>
            </a:r>
            <a:r>
              <a:rPr lang="en-US" dirty="0" smtClean="0"/>
              <a:t> a recognized issue—many feel we should be allowed to take </a:t>
            </a:r>
            <a:r>
              <a:rPr lang="en-US" dirty="0" err="1" smtClean="0"/>
              <a:t>neuroenhancers</a:t>
            </a:r>
            <a:r>
              <a:rPr lang="en-US" dirty="0" smtClean="0"/>
              <a:t>, and 6.9% of college students in the United States already report doing so [3-5]</a:t>
            </a:r>
          </a:p>
          <a:p>
            <a:pPr algn="ctr"/>
            <a:endParaRPr lang="en-US" dirty="0" smtClean="0"/>
          </a:p>
          <a:p>
            <a:pPr algn="ctr"/>
            <a:endParaRPr lang="en-US" dirty="0" smtClean="0"/>
          </a:p>
          <a:p>
            <a:pPr algn="ctr"/>
            <a:r>
              <a:rPr lang="en-US" dirty="0" smtClean="0"/>
              <a:t>Changing ability expectations!</a:t>
            </a:r>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Visibility—Newspapers </a:t>
            </a:r>
            <a:endParaRPr lang="en-US" dirty="0"/>
          </a:p>
        </p:txBody>
      </p:sp>
      <p:graphicFrame>
        <p:nvGraphicFramePr>
          <p:cNvPr id="4" name="Content Placeholder 3"/>
          <p:cNvGraphicFramePr>
            <a:graphicFrameLocks noGrp="1"/>
          </p:cNvGraphicFramePr>
          <p:nvPr>
            <p:ph sz="quarter" idx="1"/>
          </p:nvPr>
        </p:nvGraphicFramePr>
        <p:xfrm>
          <a:off x="228600" y="1752600"/>
          <a:ext cx="5715000" cy="3997705"/>
        </p:xfrm>
        <a:graphic>
          <a:graphicData uri="http://schemas.openxmlformats.org/drawingml/2006/table">
            <a:tbl>
              <a:tblPr firstRow="1" bandRow="1">
                <a:tableStyleId>{5C22544A-7EE6-4342-B048-85BDC9FD1C3A}</a:tableStyleId>
              </a:tblPr>
              <a:tblGrid>
                <a:gridCol w="1428750"/>
                <a:gridCol w="1428750"/>
                <a:gridCol w="1428750"/>
                <a:gridCol w="1428750"/>
              </a:tblGrid>
              <a:tr h="935073">
                <a:tc>
                  <a:txBody>
                    <a:bodyPr/>
                    <a:lstStyle/>
                    <a:p>
                      <a:endParaRPr lang="en-US" dirty="0"/>
                    </a:p>
                  </a:txBody>
                  <a:tcPr/>
                </a:tc>
                <a:tc>
                  <a:txBody>
                    <a:bodyPr/>
                    <a:lstStyle/>
                    <a:p>
                      <a:r>
                        <a:rPr lang="en-US" dirty="0" smtClean="0"/>
                        <a:t>New York Times (1995-2011)</a:t>
                      </a:r>
                      <a:endParaRPr lang="en-US" dirty="0"/>
                    </a:p>
                  </a:txBody>
                  <a:tcPr/>
                </a:tc>
                <a:tc>
                  <a:txBody>
                    <a:bodyPr/>
                    <a:lstStyle/>
                    <a:p>
                      <a:r>
                        <a:rPr lang="en-US" dirty="0" smtClean="0"/>
                        <a:t>Globe and Mail (1995-2011)</a:t>
                      </a:r>
                      <a:endParaRPr lang="en-US" dirty="0"/>
                    </a:p>
                  </a:txBody>
                  <a:tcPr/>
                </a:tc>
                <a:tc>
                  <a:txBody>
                    <a:bodyPr/>
                    <a:lstStyle/>
                    <a:p>
                      <a:r>
                        <a:rPr lang="en-US" dirty="0" smtClean="0"/>
                        <a:t>Canadian Newsstand (1995-2011)</a:t>
                      </a:r>
                      <a:endParaRPr lang="en-US" dirty="0"/>
                    </a:p>
                  </a:txBody>
                  <a:tcPr/>
                </a:tc>
              </a:tr>
              <a:tr h="502312">
                <a:tc>
                  <a:txBody>
                    <a:bodyPr/>
                    <a:lstStyle/>
                    <a:p>
                      <a:r>
                        <a:rPr lang="en-US" dirty="0" smtClean="0"/>
                        <a:t>Cognitive enhancement</a:t>
                      </a:r>
                      <a:endParaRPr lang="en-US" dirty="0"/>
                    </a:p>
                  </a:txBody>
                  <a:tcPr/>
                </a:tc>
                <a:tc>
                  <a:txBody>
                    <a:bodyPr/>
                    <a:lstStyle/>
                    <a:p>
                      <a:r>
                        <a:rPr lang="en-US" dirty="0" smtClean="0"/>
                        <a:t>7</a:t>
                      </a:r>
                      <a:endParaRPr lang="en-US" dirty="0"/>
                    </a:p>
                  </a:txBody>
                  <a:tcPr/>
                </a:tc>
                <a:tc>
                  <a:txBody>
                    <a:bodyPr/>
                    <a:lstStyle/>
                    <a:p>
                      <a:r>
                        <a:rPr lang="en-US" dirty="0" smtClean="0"/>
                        <a:t>0</a:t>
                      </a:r>
                      <a:endParaRPr lang="en-US" dirty="0"/>
                    </a:p>
                  </a:txBody>
                  <a:tcPr/>
                </a:tc>
                <a:tc>
                  <a:txBody>
                    <a:bodyPr/>
                    <a:lstStyle/>
                    <a:p>
                      <a:r>
                        <a:rPr lang="en-US" dirty="0" smtClean="0"/>
                        <a:t>34</a:t>
                      </a:r>
                      <a:endParaRPr lang="en-US" dirty="0"/>
                    </a:p>
                  </a:txBody>
                  <a:tcPr/>
                </a:tc>
              </a:tr>
              <a:tr h="502312">
                <a:tc>
                  <a:txBody>
                    <a:bodyPr/>
                    <a:lstStyle/>
                    <a:p>
                      <a:r>
                        <a:rPr lang="en-US" dirty="0" smtClean="0"/>
                        <a:t>Cognitive enhancers</a:t>
                      </a:r>
                      <a:endParaRPr lang="en-US" dirty="0"/>
                    </a:p>
                  </a:txBody>
                  <a:tcPr/>
                </a:tc>
                <a:tc>
                  <a:txBody>
                    <a:bodyPr/>
                    <a:lstStyle/>
                    <a:p>
                      <a:r>
                        <a:rPr lang="en-US" dirty="0" smtClean="0"/>
                        <a:t>5</a:t>
                      </a:r>
                      <a:endParaRPr lang="en-US" dirty="0"/>
                    </a:p>
                  </a:txBody>
                  <a:tcPr/>
                </a:tc>
                <a:tc>
                  <a:txBody>
                    <a:bodyPr/>
                    <a:lstStyle/>
                    <a:p>
                      <a:r>
                        <a:rPr lang="en-US" dirty="0" smtClean="0"/>
                        <a:t>0</a:t>
                      </a:r>
                      <a:endParaRPr lang="en-US" dirty="0"/>
                    </a:p>
                  </a:txBody>
                  <a:tcPr/>
                </a:tc>
                <a:tc>
                  <a:txBody>
                    <a:bodyPr/>
                    <a:lstStyle/>
                    <a:p>
                      <a:r>
                        <a:rPr lang="en-US" dirty="0" smtClean="0"/>
                        <a:t>50</a:t>
                      </a:r>
                      <a:endParaRPr lang="en-US" dirty="0"/>
                    </a:p>
                  </a:txBody>
                  <a:tcPr/>
                </a:tc>
              </a:tr>
              <a:tr h="502312">
                <a:tc>
                  <a:txBody>
                    <a:bodyPr/>
                    <a:lstStyle/>
                    <a:p>
                      <a:r>
                        <a:rPr lang="en-US" dirty="0" smtClean="0"/>
                        <a:t>Smart Drugs</a:t>
                      </a:r>
                      <a:endParaRPr lang="en-US" dirty="0"/>
                    </a:p>
                  </a:txBody>
                  <a:tcPr/>
                </a:tc>
                <a:tc>
                  <a:txBody>
                    <a:bodyPr/>
                    <a:lstStyle/>
                    <a:p>
                      <a:r>
                        <a:rPr lang="en-US" dirty="0" smtClean="0"/>
                        <a:t>15</a:t>
                      </a:r>
                      <a:endParaRPr lang="en-US" dirty="0"/>
                    </a:p>
                  </a:txBody>
                  <a:tcPr/>
                </a:tc>
                <a:tc>
                  <a:txBody>
                    <a:bodyPr/>
                    <a:lstStyle/>
                    <a:p>
                      <a:r>
                        <a:rPr lang="en-US" dirty="0" smtClean="0"/>
                        <a:t>3</a:t>
                      </a:r>
                      <a:endParaRPr lang="en-US" dirty="0"/>
                    </a:p>
                  </a:txBody>
                  <a:tcPr/>
                </a:tc>
                <a:tc>
                  <a:txBody>
                    <a:bodyPr/>
                    <a:lstStyle/>
                    <a:p>
                      <a:r>
                        <a:rPr lang="en-US" dirty="0" smtClean="0"/>
                        <a:t>237</a:t>
                      </a:r>
                      <a:endParaRPr lang="en-US" dirty="0"/>
                    </a:p>
                  </a:txBody>
                  <a:tcPr/>
                </a:tc>
              </a:tr>
              <a:tr h="5023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Neuroenhancement</a:t>
                      </a:r>
                      <a:endParaRPr lang="en-US" dirty="0" smtClean="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502312">
                <a:tc>
                  <a:txBody>
                    <a:bodyPr/>
                    <a:lstStyle/>
                    <a:p>
                      <a:r>
                        <a:rPr lang="en-US" dirty="0" smtClean="0"/>
                        <a:t>Memory enhancers</a:t>
                      </a:r>
                      <a:endParaRPr lang="en-US" dirty="0"/>
                    </a:p>
                  </a:txBody>
                  <a:tcPr/>
                </a:tc>
                <a:tc>
                  <a:txBody>
                    <a:bodyPr/>
                    <a:lstStyle/>
                    <a:p>
                      <a:r>
                        <a:rPr lang="en-US" dirty="0" smtClean="0"/>
                        <a:t>7</a:t>
                      </a:r>
                      <a:endParaRPr lang="en-US" dirty="0"/>
                    </a:p>
                  </a:txBody>
                  <a:tcPr/>
                </a:tc>
                <a:tc>
                  <a:txBody>
                    <a:bodyPr/>
                    <a:lstStyle/>
                    <a:p>
                      <a:r>
                        <a:rPr lang="en-US" dirty="0" smtClean="0"/>
                        <a:t>0</a:t>
                      </a:r>
                      <a:endParaRPr lang="en-US" dirty="0"/>
                    </a:p>
                  </a:txBody>
                  <a:tcPr/>
                </a:tc>
                <a:tc>
                  <a:txBody>
                    <a:bodyPr/>
                    <a:lstStyle/>
                    <a:p>
                      <a:r>
                        <a:rPr lang="en-US" dirty="0" smtClean="0"/>
                        <a:t>86</a:t>
                      </a:r>
                      <a:endParaRPr lang="en-US" dirty="0"/>
                    </a:p>
                  </a:txBody>
                  <a:tcPr/>
                </a:tc>
              </a:tr>
            </a:tbl>
          </a:graphicData>
        </a:graphic>
      </p:graphicFrame>
      <p:pic>
        <p:nvPicPr>
          <p:cNvPr id="24579" name="Picture 3"/>
          <p:cNvPicPr>
            <a:picLocks noChangeAspect="1" noChangeArrowheads="1"/>
          </p:cNvPicPr>
          <p:nvPr/>
        </p:nvPicPr>
        <p:blipFill>
          <a:blip r:embed="rId3" cstate="print"/>
          <a:srcRect/>
          <a:stretch>
            <a:fillRect/>
          </a:stretch>
        </p:blipFill>
        <p:spPr bwMode="auto">
          <a:xfrm>
            <a:off x="6248400" y="1981200"/>
            <a:ext cx="2693596" cy="2819400"/>
          </a:xfrm>
          <a:prstGeom prst="rect">
            <a:avLst/>
          </a:prstGeom>
          <a:noFill/>
          <a:ln w="9525">
            <a:noFill/>
            <a:miter lim="800000"/>
            <a:headEnd/>
            <a:tailEnd/>
          </a:ln>
        </p:spPr>
      </p:pic>
      <p:sp>
        <p:nvSpPr>
          <p:cNvPr id="7" name="TextBox 6"/>
          <p:cNvSpPr txBox="1"/>
          <p:nvPr/>
        </p:nvSpPr>
        <p:spPr>
          <a:xfrm>
            <a:off x="6858000" y="5105400"/>
            <a:ext cx="1676400" cy="369332"/>
          </a:xfrm>
          <a:prstGeom prst="rect">
            <a:avLst/>
          </a:prstGeom>
          <a:noFill/>
        </p:spPr>
        <p:txBody>
          <a:bodyPr wrap="square" rtlCol="0">
            <a:spAutoFit/>
          </a:bodyPr>
          <a:lstStyle/>
          <a:p>
            <a:pPr algn="ctr"/>
            <a:r>
              <a:rPr lang="en-US" dirty="0" smtClean="0"/>
              <a:t>[6,7]</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Visibility—Organizations </a:t>
            </a:r>
            <a:endParaRPr lang="en-US" dirty="0"/>
          </a:p>
        </p:txBody>
      </p:sp>
      <p:sp>
        <p:nvSpPr>
          <p:cNvPr id="3" name="Content Placeholder 2"/>
          <p:cNvSpPr>
            <a:spLocks noGrp="1"/>
          </p:cNvSpPr>
          <p:nvPr>
            <p:ph sz="quarter" idx="1"/>
          </p:nvPr>
        </p:nvSpPr>
        <p:spPr/>
        <p:txBody>
          <a:bodyPr>
            <a:normAutofit/>
          </a:bodyPr>
          <a:lstStyle/>
          <a:p>
            <a:r>
              <a:rPr lang="en-US" b="1" dirty="0" smtClean="0"/>
              <a:t>Six </a:t>
            </a:r>
            <a:r>
              <a:rPr lang="en-US" dirty="0" smtClean="0"/>
              <a:t>organizations discussed enhancements. </a:t>
            </a:r>
            <a:r>
              <a:rPr lang="en-CA" dirty="0" smtClean="0"/>
              <a:t>Only </a:t>
            </a:r>
            <a:r>
              <a:rPr lang="en-CA" b="1" dirty="0" smtClean="0"/>
              <a:t>one </a:t>
            </a:r>
            <a:r>
              <a:rPr lang="en-CA" dirty="0" smtClean="0"/>
              <a:t>gave guidance.</a:t>
            </a:r>
          </a:p>
          <a:p>
            <a:endParaRPr lang="en-CA" dirty="0" smtClean="0"/>
          </a:p>
          <a:p>
            <a:endParaRPr lang="en-CA" dirty="0" smtClean="0"/>
          </a:p>
          <a:p>
            <a:endParaRPr lang="en-CA" dirty="0" smtClean="0"/>
          </a:p>
          <a:p>
            <a:endParaRPr lang="en-CA" dirty="0" smtClean="0"/>
          </a:p>
          <a:p>
            <a:r>
              <a:rPr lang="en-CA" dirty="0" smtClean="0"/>
              <a:t>Almost </a:t>
            </a:r>
            <a:r>
              <a:rPr lang="en-CA" b="1" dirty="0" smtClean="0"/>
              <a:t>1800 </a:t>
            </a:r>
            <a:r>
              <a:rPr lang="en-CA" dirty="0" smtClean="0"/>
              <a:t>organization had no mention whatsoever.</a:t>
            </a:r>
          </a:p>
          <a:p>
            <a:pPr lvl="1"/>
            <a:r>
              <a:rPr lang="en-CA" b="1" dirty="0" smtClean="0"/>
              <a:t>None </a:t>
            </a:r>
            <a:r>
              <a:rPr lang="en-CA" dirty="0" smtClean="0"/>
              <a:t>mentioned enhancement in Canada</a:t>
            </a:r>
            <a:endParaRPr lang="en-US" b="1" dirty="0"/>
          </a:p>
        </p:txBody>
      </p:sp>
      <p:pic>
        <p:nvPicPr>
          <p:cNvPr id="5122" name="Picture 2" descr="http://www.treat-nmd.eu/downloads/_thumbs/ANNEvent_001.jpg"/>
          <p:cNvPicPr>
            <a:picLocks noChangeAspect="1" noChangeArrowheads="1"/>
          </p:cNvPicPr>
          <p:nvPr/>
        </p:nvPicPr>
        <p:blipFill>
          <a:blip r:embed="rId3" cstate="print"/>
          <a:srcRect/>
          <a:stretch>
            <a:fillRect/>
          </a:stretch>
        </p:blipFill>
        <p:spPr bwMode="auto">
          <a:xfrm>
            <a:off x="3352800" y="2438400"/>
            <a:ext cx="1905000" cy="11811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Visibility—Government Websites</a:t>
            </a: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r>
              <a:rPr lang="en-US" dirty="0" smtClean="0"/>
              <a:t>Canada—</a:t>
            </a:r>
            <a:r>
              <a:rPr lang="en-US" b="1" dirty="0" smtClean="0"/>
              <a:t>no mention of </a:t>
            </a:r>
            <a:r>
              <a:rPr lang="en-US" b="1" dirty="0" err="1" smtClean="0"/>
              <a:t>neuro</a:t>
            </a:r>
            <a:r>
              <a:rPr lang="en-US" b="1" dirty="0" smtClean="0"/>
              <a:t>/cognitive enhancement whatsoever.</a:t>
            </a:r>
          </a:p>
          <a:p>
            <a:pPr>
              <a:buNone/>
            </a:pPr>
            <a:endParaRPr lang="en-US" b="1" dirty="0" smtClean="0"/>
          </a:p>
          <a:p>
            <a:r>
              <a:rPr lang="en-US" dirty="0" smtClean="0"/>
              <a:t>United States—15500 hits for “cognitive enhancement” (mostly referring to therapy); 164 for </a:t>
            </a:r>
            <a:r>
              <a:rPr lang="en-US" dirty="0" err="1" smtClean="0"/>
              <a:t>neuroenhancement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Visibility—Academic Literature</a:t>
            </a:r>
            <a:endParaRPr lang="en-US" dirty="0"/>
          </a:p>
        </p:txBody>
      </p:sp>
      <p:sp>
        <p:nvSpPr>
          <p:cNvPr id="3" name="Content Placeholder 2"/>
          <p:cNvSpPr>
            <a:spLocks noGrp="1"/>
          </p:cNvSpPr>
          <p:nvPr>
            <p:ph sz="quarter" idx="1"/>
          </p:nvPr>
        </p:nvSpPr>
        <p:spPr>
          <a:xfrm>
            <a:off x="914400" y="1447800"/>
            <a:ext cx="7772400" cy="5105400"/>
          </a:xfrm>
        </p:spPr>
        <p:txBody>
          <a:bodyPr>
            <a:normAutofit/>
          </a:bodyPr>
          <a:lstStyle/>
          <a:p>
            <a:r>
              <a:rPr lang="en-US" dirty="0" smtClean="0"/>
              <a:t>Literature breakdown</a:t>
            </a:r>
          </a:p>
          <a:p>
            <a:pPr lvl="1"/>
            <a:r>
              <a:rPr lang="en-US" dirty="0" smtClean="0"/>
              <a:t>Skewed distribution of output from different countries</a:t>
            </a:r>
          </a:p>
          <a:p>
            <a:r>
              <a:rPr lang="en-US" dirty="0" smtClean="0"/>
              <a:t>Clinical Trials</a:t>
            </a:r>
          </a:p>
          <a:p>
            <a:pPr lvl="1"/>
            <a:r>
              <a:rPr lang="en-US" dirty="0" smtClean="0"/>
              <a:t>Understanding of </a:t>
            </a:r>
            <a:r>
              <a:rPr lang="en-US" dirty="0" err="1" smtClean="0"/>
              <a:t>neuroenhancement</a:t>
            </a:r>
            <a:r>
              <a:rPr lang="en-US" dirty="0" smtClean="0"/>
              <a:t> as restorative</a:t>
            </a:r>
          </a:p>
          <a:p>
            <a:endParaRPr lang="en-US" dirty="0" smtClean="0"/>
          </a:p>
          <a:p>
            <a:endParaRPr lang="en-US" dirty="0" smtClean="0"/>
          </a:p>
          <a:p>
            <a:endParaRPr lang="en-US" dirty="0" smtClean="0"/>
          </a:p>
          <a:p>
            <a:endParaRPr lang="en-US" dirty="0" smtClean="0"/>
          </a:p>
          <a:p>
            <a:r>
              <a:rPr lang="en-US" dirty="0" smtClean="0"/>
              <a:t>Theses</a:t>
            </a:r>
          </a:p>
          <a:p>
            <a:pPr lvl="1"/>
            <a:r>
              <a:rPr lang="en-US" dirty="0" smtClean="0"/>
              <a:t>21 in North America—1 from Canada, 20 from United States</a:t>
            </a:r>
          </a:p>
          <a:p>
            <a:r>
              <a:rPr lang="en-US" dirty="0" smtClean="0"/>
              <a:t>Grants</a:t>
            </a:r>
          </a:p>
        </p:txBody>
      </p:sp>
      <p:pic>
        <p:nvPicPr>
          <p:cNvPr id="6147" name="Picture 3" descr="C:\Users\Owner\AppData\Local\Microsoft\Windows\Temporary Internet Files\Content.IE5\XJWHB3Z7\MP900406756[1].jpg"/>
          <p:cNvPicPr>
            <a:picLocks noChangeAspect="1" noChangeArrowheads="1"/>
          </p:cNvPicPr>
          <p:nvPr/>
        </p:nvPicPr>
        <p:blipFill>
          <a:blip r:embed="rId3" cstate="print"/>
          <a:srcRect/>
          <a:stretch>
            <a:fillRect/>
          </a:stretch>
        </p:blipFill>
        <p:spPr bwMode="auto">
          <a:xfrm>
            <a:off x="3429000" y="3261360"/>
            <a:ext cx="2209800" cy="176784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Visibility—Academic Literature</a:t>
            </a:r>
            <a:endParaRPr lang="en-US" dirty="0"/>
          </a:p>
        </p:txBody>
      </p:sp>
      <p:graphicFrame>
        <p:nvGraphicFramePr>
          <p:cNvPr id="7" name="Content Placeholder 6"/>
          <p:cNvGraphicFramePr>
            <a:graphicFrameLocks noGrp="1"/>
          </p:cNvGraphicFramePr>
          <p:nvPr>
            <p:ph sz="quarter" idx="1"/>
          </p:nvPr>
        </p:nvGraphicFramePr>
        <p:xfrm>
          <a:off x="914400" y="1447800"/>
          <a:ext cx="7772400" cy="397764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r>
                        <a:rPr lang="en-US" dirty="0" smtClean="0"/>
                        <a:t>Country</a:t>
                      </a:r>
                      <a:endParaRPr lang="en-US" dirty="0"/>
                    </a:p>
                  </a:txBody>
                  <a:tcPr/>
                </a:tc>
                <a:tc>
                  <a:txBody>
                    <a:bodyPr/>
                    <a:lstStyle/>
                    <a:p>
                      <a:r>
                        <a:rPr lang="en-US" dirty="0" smtClean="0"/>
                        <a:t>“Cognitive</a:t>
                      </a:r>
                      <a:r>
                        <a:rPr lang="en-US" baseline="0" dirty="0" smtClean="0"/>
                        <a:t> Enhancement” (n=706)</a:t>
                      </a:r>
                      <a:endParaRPr lang="en-US" dirty="0"/>
                    </a:p>
                  </a:txBody>
                  <a:tcPr/>
                </a:tc>
                <a:tc>
                  <a:txBody>
                    <a:bodyPr/>
                    <a:lstStyle/>
                    <a:p>
                      <a:r>
                        <a:rPr lang="en-US" dirty="0" err="1" smtClean="0"/>
                        <a:t>Neuroenhancement</a:t>
                      </a:r>
                      <a:r>
                        <a:rPr lang="en-US" dirty="0" smtClean="0"/>
                        <a:t> (n=118)</a:t>
                      </a:r>
                      <a:endParaRPr lang="en-US" dirty="0"/>
                    </a:p>
                  </a:txBody>
                  <a:tcPr/>
                </a:tc>
              </a:tr>
              <a:tr h="370840">
                <a:tc>
                  <a:txBody>
                    <a:bodyPr/>
                    <a:lstStyle/>
                    <a:p>
                      <a:r>
                        <a:rPr lang="en-US" dirty="0" smtClean="0"/>
                        <a:t>United States</a:t>
                      </a:r>
                      <a:endParaRPr lang="en-US" dirty="0"/>
                    </a:p>
                  </a:txBody>
                  <a:tcPr/>
                </a:tc>
                <a:tc>
                  <a:txBody>
                    <a:bodyPr/>
                    <a:lstStyle/>
                    <a:p>
                      <a:r>
                        <a:rPr lang="en-US" dirty="0" smtClean="0"/>
                        <a:t>299</a:t>
                      </a:r>
                      <a:endParaRPr lang="en-US" dirty="0"/>
                    </a:p>
                  </a:txBody>
                  <a:tcPr/>
                </a:tc>
                <a:tc>
                  <a:txBody>
                    <a:bodyPr/>
                    <a:lstStyle/>
                    <a:p>
                      <a:r>
                        <a:rPr lang="en-US" dirty="0" smtClean="0"/>
                        <a:t>26</a:t>
                      </a:r>
                      <a:endParaRPr lang="en-US" dirty="0"/>
                    </a:p>
                  </a:txBody>
                  <a:tcPr/>
                </a:tc>
              </a:tr>
              <a:tr h="370840">
                <a:tc>
                  <a:txBody>
                    <a:bodyPr/>
                    <a:lstStyle/>
                    <a:p>
                      <a:r>
                        <a:rPr lang="en-US" dirty="0" smtClean="0"/>
                        <a:t>United</a:t>
                      </a:r>
                      <a:r>
                        <a:rPr lang="en-US" baseline="0" dirty="0" smtClean="0"/>
                        <a:t> Kingdom</a:t>
                      </a:r>
                      <a:endParaRPr lang="en-US" dirty="0"/>
                    </a:p>
                  </a:txBody>
                  <a:tcPr/>
                </a:tc>
                <a:tc>
                  <a:txBody>
                    <a:bodyPr/>
                    <a:lstStyle/>
                    <a:p>
                      <a:r>
                        <a:rPr lang="en-US" dirty="0" smtClean="0"/>
                        <a:t>70</a:t>
                      </a:r>
                      <a:endParaRPr lang="en-US" dirty="0"/>
                    </a:p>
                  </a:txBody>
                  <a:tcPr/>
                </a:tc>
                <a:tc>
                  <a:txBody>
                    <a:bodyPr/>
                    <a:lstStyle/>
                    <a:p>
                      <a:r>
                        <a:rPr lang="en-US" dirty="0" smtClean="0"/>
                        <a:t>10</a:t>
                      </a:r>
                      <a:endParaRPr lang="en-US" dirty="0"/>
                    </a:p>
                  </a:txBody>
                  <a:tcPr/>
                </a:tc>
              </a:tr>
              <a:tr h="370840">
                <a:tc>
                  <a:txBody>
                    <a:bodyPr/>
                    <a:lstStyle/>
                    <a:p>
                      <a:r>
                        <a:rPr lang="en-US" dirty="0" smtClean="0"/>
                        <a:t>Germany</a:t>
                      </a:r>
                      <a:endParaRPr lang="en-US" dirty="0"/>
                    </a:p>
                  </a:txBody>
                  <a:tcPr/>
                </a:tc>
                <a:tc>
                  <a:txBody>
                    <a:bodyPr/>
                    <a:lstStyle/>
                    <a:p>
                      <a:r>
                        <a:rPr lang="en-US" dirty="0" smtClean="0"/>
                        <a:t>31</a:t>
                      </a:r>
                      <a:endParaRPr lang="en-US" dirty="0"/>
                    </a:p>
                  </a:txBody>
                  <a:tcPr/>
                </a:tc>
                <a:tc>
                  <a:txBody>
                    <a:bodyPr/>
                    <a:lstStyle/>
                    <a:p>
                      <a:r>
                        <a:rPr lang="en-US" dirty="0" smtClean="0"/>
                        <a:t>40</a:t>
                      </a:r>
                      <a:endParaRPr lang="en-US" dirty="0"/>
                    </a:p>
                  </a:txBody>
                  <a:tcPr/>
                </a:tc>
              </a:tr>
              <a:tr h="370840">
                <a:tc>
                  <a:txBody>
                    <a:bodyPr/>
                    <a:lstStyle/>
                    <a:p>
                      <a:r>
                        <a:rPr lang="en-US" dirty="0" smtClean="0"/>
                        <a:t>Canada</a:t>
                      </a:r>
                      <a:endParaRPr lang="en-US" dirty="0"/>
                    </a:p>
                  </a:txBody>
                  <a:tcPr/>
                </a:tc>
                <a:tc>
                  <a:txBody>
                    <a:bodyPr/>
                    <a:lstStyle/>
                    <a:p>
                      <a:r>
                        <a:rPr lang="en-US" dirty="0" smtClean="0"/>
                        <a:t>33</a:t>
                      </a:r>
                      <a:endParaRPr lang="en-US" dirty="0"/>
                    </a:p>
                  </a:txBody>
                  <a:tcPr/>
                </a:tc>
                <a:tc>
                  <a:txBody>
                    <a:bodyPr/>
                    <a:lstStyle/>
                    <a:p>
                      <a:r>
                        <a:rPr lang="en-US" dirty="0" smtClean="0"/>
                        <a:t>8</a:t>
                      </a:r>
                      <a:endParaRPr lang="en-US" dirty="0"/>
                    </a:p>
                  </a:txBody>
                  <a:tcPr/>
                </a:tc>
              </a:tr>
              <a:tr h="370840">
                <a:tc>
                  <a:txBody>
                    <a:bodyPr/>
                    <a:lstStyle/>
                    <a:p>
                      <a:r>
                        <a:rPr lang="en-US" dirty="0" smtClean="0"/>
                        <a:t>Spain</a:t>
                      </a:r>
                      <a:endParaRPr lang="en-US" dirty="0"/>
                    </a:p>
                  </a:txBody>
                  <a:tcPr/>
                </a:tc>
                <a:tc>
                  <a:txBody>
                    <a:bodyPr/>
                    <a:lstStyle/>
                    <a:p>
                      <a:r>
                        <a:rPr lang="en-US" dirty="0" smtClean="0"/>
                        <a:t>22</a:t>
                      </a:r>
                      <a:endParaRPr lang="en-US" dirty="0"/>
                    </a:p>
                  </a:txBody>
                  <a:tcPr/>
                </a:tc>
                <a:tc>
                  <a:txBody>
                    <a:bodyPr/>
                    <a:lstStyle/>
                    <a:p>
                      <a:r>
                        <a:rPr lang="en-US" dirty="0" smtClean="0"/>
                        <a:t>1</a:t>
                      </a:r>
                      <a:endParaRPr lang="en-US" dirty="0"/>
                    </a:p>
                  </a:txBody>
                  <a:tcPr/>
                </a:tc>
              </a:tr>
              <a:tr h="370840">
                <a:tc>
                  <a:txBody>
                    <a:bodyPr/>
                    <a:lstStyle/>
                    <a:p>
                      <a:r>
                        <a:rPr lang="en-US" dirty="0" smtClean="0"/>
                        <a:t>Australia</a:t>
                      </a:r>
                      <a:endParaRPr lang="en-US" dirty="0"/>
                    </a:p>
                  </a:txBody>
                  <a:tcPr/>
                </a:tc>
                <a:tc>
                  <a:txBody>
                    <a:bodyPr/>
                    <a:lstStyle/>
                    <a:p>
                      <a:r>
                        <a:rPr lang="en-US" dirty="0" smtClean="0"/>
                        <a:t>17</a:t>
                      </a:r>
                      <a:endParaRPr lang="en-US" dirty="0"/>
                    </a:p>
                  </a:txBody>
                  <a:tcPr/>
                </a:tc>
                <a:tc>
                  <a:txBody>
                    <a:bodyPr/>
                    <a:lstStyle/>
                    <a:p>
                      <a:r>
                        <a:rPr lang="en-US" dirty="0" smtClean="0"/>
                        <a:t>7</a:t>
                      </a:r>
                      <a:endParaRPr lang="en-US" dirty="0"/>
                    </a:p>
                  </a:txBody>
                  <a:tcPr/>
                </a:tc>
              </a:tr>
              <a:tr h="370840">
                <a:tc>
                  <a:txBody>
                    <a:bodyPr/>
                    <a:lstStyle/>
                    <a:p>
                      <a:r>
                        <a:rPr lang="en-US" dirty="0" smtClean="0"/>
                        <a:t>Brazil</a:t>
                      </a:r>
                      <a:endParaRPr lang="en-US" dirty="0"/>
                    </a:p>
                  </a:txBody>
                  <a:tcPr/>
                </a:tc>
                <a:tc>
                  <a:txBody>
                    <a:bodyPr/>
                    <a:lstStyle/>
                    <a:p>
                      <a:r>
                        <a:rPr lang="en-US" dirty="0" smtClean="0"/>
                        <a:t>15</a:t>
                      </a:r>
                      <a:endParaRPr lang="en-US" dirty="0"/>
                    </a:p>
                  </a:txBody>
                  <a:tcPr/>
                </a:tc>
                <a:tc>
                  <a:txBody>
                    <a:bodyPr/>
                    <a:lstStyle/>
                    <a:p>
                      <a:r>
                        <a:rPr lang="en-US" dirty="0" smtClean="0"/>
                        <a:t>2</a:t>
                      </a:r>
                      <a:endParaRPr lang="en-US" dirty="0"/>
                    </a:p>
                  </a:txBody>
                  <a:tcPr/>
                </a:tc>
              </a:tr>
              <a:tr h="370840">
                <a:tc>
                  <a:txBody>
                    <a:bodyPr/>
                    <a:lstStyle/>
                    <a:p>
                      <a:r>
                        <a:rPr lang="en-US" dirty="0" smtClean="0"/>
                        <a:t>Netherlands</a:t>
                      </a:r>
                      <a:endParaRPr lang="en-US" dirty="0"/>
                    </a:p>
                  </a:txBody>
                  <a:tcPr/>
                </a:tc>
                <a:tc>
                  <a:txBody>
                    <a:bodyPr/>
                    <a:lstStyle/>
                    <a:p>
                      <a:r>
                        <a:rPr lang="en-US" dirty="0" smtClean="0"/>
                        <a:t>14</a:t>
                      </a:r>
                      <a:endParaRPr lang="en-US" dirty="0"/>
                    </a:p>
                  </a:txBody>
                  <a:tcPr/>
                </a:tc>
                <a:tc>
                  <a:txBody>
                    <a:bodyPr/>
                    <a:lstStyle/>
                    <a:p>
                      <a:r>
                        <a:rPr lang="en-US" dirty="0" smtClean="0"/>
                        <a:t>3</a:t>
                      </a:r>
                      <a:endParaRPr lang="en-US" dirty="0"/>
                    </a:p>
                  </a:txBody>
                  <a:tcPr/>
                </a:tc>
              </a:tr>
              <a:tr h="370840">
                <a:tc>
                  <a:txBody>
                    <a:bodyPr/>
                    <a:lstStyle/>
                    <a:p>
                      <a:r>
                        <a:rPr lang="en-US" dirty="0" smtClean="0"/>
                        <a:t>India</a:t>
                      </a:r>
                      <a:endParaRPr lang="en-US" dirty="0"/>
                    </a:p>
                  </a:txBody>
                  <a:tcPr/>
                </a:tc>
                <a:tc>
                  <a:txBody>
                    <a:bodyPr/>
                    <a:lstStyle/>
                    <a:p>
                      <a:r>
                        <a:rPr lang="en-US" dirty="0" smtClean="0"/>
                        <a:t>13</a:t>
                      </a:r>
                      <a:endParaRPr lang="en-US" dirty="0"/>
                    </a:p>
                  </a:txBody>
                  <a:tcPr/>
                </a:tc>
                <a:tc>
                  <a:txBody>
                    <a:bodyPr/>
                    <a:lstStyle/>
                    <a:p>
                      <a:r>
                        <a:rPr lang="en-US" dirty="0" smtClean="0"/>
                        <a:t>1</a:t>
                      </a:r>
                      <a:endParaRPr lang="en-US" dirty="0"/>
                    </a:p>
                  </a:txBody>
                  <a:tcPr/>
                </a:tc>
              </a:tr>
            </a:tbl>
          </a:graphicData>
        </a:graphic>
      </p:graphicFrame>
      <p:sp>
        <p:nvSpPr>
          <p:cNvPr id="5" name="TextBox 4"/>
          <p:cNvSpPr txBox="1"/>
          <p:nvPr/>
        </p:nvSpPr>
        <p:spPr>
          <a:xfrm>
            <a:off x="1143000" y="5715000"/>
            <a:ext cx="7315200" cy="923330"/>
          </a:xfrm>
          <a:prstGeom prst="rect">
            <a:avLst/>
          </a:prstGeom>
          <a:noFill/>
        </p:spPr>
        <p:txBody>
          <a:bodyPr wrap="square" rtlCol="0">
            <a:spAutoFit/>
          </a:bodyPr>
          <a:lstStyle/>
          <a:p>
            <a:r>
              <a:rPr lang="en-US" dirty="0" smtClean="0"/>
              <a:t>Origin of primary author for academic articles in Google Scholar using the terms ‘cognitive enhancement’ and ‘</a:t>
            </a:r>
            <a:r>
              <a:rPr lang="en-US" dirty="0" err="1" smtClean="0"/>
              <a:t>neuroenhancement</a:t>
            </a:r>
            <a:r>
              <a:rPr lang="en-US" dirty="0" smtClean="0"/>
              <a:t>’ (search conducted from 2011- on Oct. 5, 2011).</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sz="quarter" idx="1"/>
          </p:nvPr>
        </p:nvSpPr>
        <p:spPr>
          <a:xfrm>
            <a:off x="914400" y="1447800"/>
            <a:ext cx="7772400" cy="4800600"/>
          </a:xfrm>
        </p:spPr>
        <p:txBody>
          <a:bodyPr>
            <a:normAutofit/>
          </a:bodyPr>
          <a:lstStyle/>
          <a:p>
            <a:r>
              <a:rPr lang="en-US" dirty="0" smtClean="0"/>
              <a:t>Low overall visibility, especially pronounced in Canada</a:t>
            </a:r>
          </a:p>
          <a:p>
            <a:pPr lvl="1"/>
            <a:r>
              <a:rPr lang="en-US" dirty="0" smtClean="0"/>
              <a:t>Could mean lack of consideration of the benefits and potential dangers of </a:t>
            </a:r>
            <a:r>
              <a:rPr lang="en-US" dirty="0" err="1" smtClean="0"/>
              <a:t>neuroenhancement</a:t>
            </a:r>
            <a:endParaRPr lang="en-US" dirty="0" smtClean="0"/>
          </a:p>
          <a:p>
            <a:pPr lvl="1">
              <a:buNone/>
            </a:pPr>
            <a:endParaRPr lang="en-US" dirty="0" smtClean="0"/>
          </a:p>
          <a:p>
            <a:r>
              <a:rPr lang="en-US" dirty="0" smtClean="0"/>
              <a:t>Lack of clinical trials [8]</a:t>
            </a:r>
          </a:p>
          <a:p>
            <a:pPr>
              <a:buNone/>
            </a:pPr>
            <a:endParaRPr lang="en-US" dirty="0" smtClean="0"/>
          </a:p>
          <a:p>
            <a:r>
              <a:rPr lang="en-US" dirty="0" smtClean="0"/>
              <a:t>Implications for disabled people</a:t>
            </a:r>
          </a:p>
          <a:p>
            <a:pPr lvl="1"/>
            <a:r>
              <a:rPr lang="en-US" dirty="0" smtClean="0"/>
              <a:t>New concept of ‘normal’</a:t>
            </a:r>
          </a:p>
          <a:p>
            <a:pPr lvl="1"/>
            <a:r>
              <a:rPr lang="en-US" dirty="0" smtClean="0"/>
              <a:t>Doubly disabled?</a:t>
            </a:r>
          </a:p>
          <a:p>
            <a:pPr lvl="1"/>
            <a:r>
              <a:rPr lang="en-US" dirty="0" smtClean="0"/>
              <a:t>Availability</a:t>
            </a:r>
          </a:p>
          <a:p>
            <a:pPr lvl="1"/>
            <a:r>
              <a:rPr lang="en-US" dirty="0" smtClean="0"/>
              <a:t>Visibility in developing countries low</a:t>
            </a:r>
          </a:p>
          <a:p>
            <a:pPr lvl="1"/>
            <a:endParaRPr lang="en-US" dirty="0"/>
          </a:p>
        </p:txBody>
      </p:sp>
      <p:pic>
        <p:nvPicPr>
          <p:cNvPr id="3075" name="Picture 3" descr="C:\Users\Owner\AppData\Local\Microsoft\Windows\Temporary Internet Files\Content.IE5\9YRX01PI\MC900090125[1].wmf"/>
          <p:cNvPicPr>
            <a:picLocks noChangeAspect="1" noChangeArrowheads="1"/>
          </p:cNvPicPr>
          <p:nvPr/>
        </p:nvPicPr>
        <p:blipFill>
          <a:blip r:embed="rId3" cstate="print"/>
          <a:srcRect/>
          <a:stretch>
            <a:fillRect/>
          </a:stretch>
        </p:blipFill>
        <p:spPr bwMode="auto">
          <a:xfrm>
            <a:off x="4953000" y="2286000"/>
            <a:ext cx="3694139" cy="3401085"/>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1531</TotalTime>
  <Words>2359</Words>
  <Application>Microsoft Office PowerPoint</Application>
  <PresentationFormat>On-screen Show (4:3)</PresentationFormat>
  <Paragraphs>185</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Equity</vt:lpstr>
      <vt:lpstr>Neuroenhancement Beyond the Normal: A Topic for Disability Studies</vt:lpstr>
      <vt:lpstr>Neuroenhancement</vt:lpstr>
      <vt:lpstr>PowerPoint Presentation</vt:lpstr>
      <vt:lpstr>Visibility—Newspapers </vt:lpstr>
      <vt:lpstr>Visibility—Organizations </vt:lpstr>
      <vt:lpstr>Visibility—Government Websites</vt:lpstr>
      <vt:lpstr>Visibility—Academic Literature</vt:lpstr>
      <vt:lpstr>Visibility—Academic Literature</vt:lpstr>
      <vt:lpstr>Discussion</vt:lpstr>
      <vt:lpstr>Conclusion</vt:lpstr>
      <vt:lpstr>THANK YOU!</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Neuroenhancement Beyond the Normal: A Topic for Disability Studies</dc:title>
  <dc:creator>Owner</dc:creator>
  <cp:lastModifiedBy>Reviewer</cp:lastModifiedBy>
  <cp:revision>16</cp:revision>
  <dcterms:created xsi:type="dcterms:W3CDTF">2012-05-20T17:48:52Z</dcterms:created>
  <dcterms:modified xsi:type="dcterms:W3CDTF">2012-11-20T20:18:35Z</dcterms:modified>
</cp:coreProperties>
</file>